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8.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9.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10.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11.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12.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13.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1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1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16.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17.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18.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19.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20.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21.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22.xml" ContentType="application/vnd.openxmlformats-officedocument.theme+xml"/>
  <Override PartName="/ppt/theme/theme2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3" r:id="rId5"/>
    <p:sldMasterId id="2147483658" r:id="rId6"/>
    <p:sldMasterId id="2147483663" r:id="rId7"/>
    <p:sldMasterId id="2147483668" r:id="rId8"/>
    <p:sldMasterId id="2147483673" r:id="rId9"/>
    <p:sldMasterId id="2147483678" r:id="rId10"/>
    <p:sldMasterId id="2147483683" r:id="rId11"/>
    <p:sldMasterId id="2147483688" r:id="rId12"/>
    <p:sldMasterId id="2147483693" r:id="rId13"/>
    <p:sldMasterId id="2147483703" r:id="rId14"/>
    <p:sldMasterId id="2147483713" r:id="rId15"/>
    <p:sldMasterId id="2147483728" r:id="rId16"/>
    <p:sldMasterId id="2147483733" r:id="rId17"/>
    <p:sldMasterId id="2147483738" r:id="rId18"/>
    <p:sldMasterId id="2147483743" r:id="rId19"/>
    <p:sldMasterId id="2147483748" r:id="rId20"/>
    <p:sldMasterId id="2147483753" r:id="rId21"/>
    <p:sldMasterId id="2147483758" r:id="rId22"/>
    <p:sldMasterId id="2147483763" r:id="rId23"/>
    <p:sldMasterId id="2147483773" r:id="rId24"/>
    <p:sldMasterId id="2147483778" r:id="rId25"/>
  </p:sldMasterIdLst>
  <p:notesMasterIdLst>
    <p:notesMasterId r:id="rId67"/>
  </p:notesMasterIdLst>
  <p:sldIdLst>
    <p:sldId id="324" r:id="rId26"/>
    <p:sldId id="472" r:id="rId27"/>
    <p:sldId id="485" r:id="rId28"/>
    <p:sldId id="486" r:id="rId29"/>
    <p:sldId id="487" r:id="rId30"/>
    <p:sldId id="464" r:id="rId31"/>
    <p:sldId id="465" r:id="rId32"/>
    <p:sldId id="490" r:id="rId33"/>
    <p:sldId id="491" r:id="rId34"/>
    <p:sldId id="492" r:id="rId35"/>
    <p:sldId id="466" r:id="rId36"/>
    <p:sldId id="467" r:id="rId37"/>
    <p:sldId id="484" r:id="rId38"/>
    <p:sldId id="496" r:id="rId39"/>
    <p:sldId id="482" r:id="rId40"/>
    <p:sldId id="480" r:id="rId41"/>
    <p:sldId id="504" r:id="rId42"/>
    <p:sldId id="505" r:id="rId43"/>
    <p:sldId id="468" r:id="rId44"/>
    <p:sldId id="469" r:id="rId45"/>
    <p:sldId id="470" r:id="rId46"/>
    <p:sldId id="497" r:id="rId47"/>
    <p:sldId id="513" r:id="rId48"/>
    <p:sldId id="473" r:id="rId49"/>
    <p:sldId id="507" r:id="rId50"/>
    <p:sldId id="506" r:id="rId51"/>
    <p:sldId id="509" r:id="rId52"/>
    <p:sldId id="499" r:id="rId53"/>
    <p:sldId id="501" r:id="rId54"/>
    <p:sldId id="508" r:id="rId55"/>
    <p:sldId id="511" r:id="rId56"/>
    <p:sldId id="510" r:id="rId57"/>
    <p:sldId id="477" r:id="rId58"/>
    <p:sldId id="489" r:id="rId59"/>
    <p:sldId id="478" r:id="rId60"/>
    <p:sldId id="514" r:id="rId61"/>
    <p:sldId id="471" r:id="rId62"/>
    <p:sldId id="518" r:id="rId63"/>
    <p:sldId id="488" r:id="rId64"/>
    <p:sldId id="515" r:id="rId65"/>
    <p:sldId id="516" r:id="rId66"/>
  </p:sldIdLst>
  <p:sldSz cx="9144000" cy="5143500" type="screen16x9"/>
  <p:notesSz cx="7315200" cy="9601200"/>
  <p:defaultText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99FFCC"/>
    <a:srgbClr val="CCECFF"/>
    <a:srgbClr val="003B40"/>
    <a:srgbClr val="007681"/>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6121" autoAdjust="0"/>
  </p:normalViewPr>
  <p:slideViewPr>
    <p:cSldViewPr>
      <p:cViewPr varScale="1">
        <p:scale>
          <a:sx n="91" d="100"/>
          <a:sy n="91" d="100"/>
        </p:scale>
        <p:origin x="774" y="84"/>
      </p:cViewPr>
      <p:guideLst>
        <p:guide orient="horz" pos="1620"/>
        <p:guide pos="2880"/>
      </p:guideLst>
    </p:cSldViewPr>
  </p:slideViewPr>
  <p:notesTextViewPr>
    <p:cViewPr>
      <p:scale>
        <a:sx n="1" d="1"/>
        <a:sy n="1" d="1"/>
      </p:scale>
      <p:origin x="0" y="0"/>
    </p:cViewPr>
  </p:notesTextViewPr>
  <p:notesViewPr>
    <p:cSldViewPr>
      <p:cViewPr varScale="1">
        <p:scale>
          <a:sx n="55" d="100"/>
          <a:sy n="55" d="100"/>
        </p:scale>
        <p:origin x="-2856" y="-90"/>
      </p:cViewPr>
      <p:guideLst>
        <p:guide orient="horz" pos="3024"/>
        <p:guide pos="230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slide" Target="slides/slide1.xml"/><Relationship Id="rId39" Type="http://schemas.openxmlformats.org/officeDocument/2006/relationships/slide" Target="slides/slide14.xml"/><Relationship Id="rId21" Type="http://schemas.openxmlformats.org/officeDocument/2006/relationships/slideMaster" Target="slideMasters/slideMaster18.xml"/><Relationship Id="rId34" Type="http://schemas.openxmlformats.org/officeDocument/2006/relationships/slide" Target="slides/slide9.xml"/><Relationship Id="rId42" Type="http://schemas.openxmlformats.org/officeDocument/2006/relationships/slide" Target="slides/slide17.xml"/><Relationship Id="rId47" Type="http://schemas.openxmlformats.org/officeDocument/2006/relationships/slide" Target="slides/slide22.xml"/><Relationship Id="rId50" Type="http://schemas.openxmlformats.org/officeDocument/2006/relationships/slide" Target="slides/slide25.xml"/><Relationship Id="rId55" Type="http://schemas.openxmlformats.org/officeDocument/2006/relationships/slide" Target="slides/slide30.xml"/><Relationship Id="rId63" Type="http://schemas.openxmlformats.org/officeDocument/2006/relationships/slide" Target="slides/slide38.xml"/><Relationship Id="rId68" Type="http://schemas.openxmlformats.org/officeDocument/2006/relationships/presProps" Target="presProps.xml"/><Relationship Id="rId7" Type="http://schemas.openxmlformats.org/officeDocument/2006/relationships/slideMaster" Target="slideMasters/slideMaster4.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Master" Target="slideMasters/slideMaster13.xml"/><Relationship Id="rId29" Type="http://schemas.openxmlformats.org/officeDocument/2006/relationships/slide" Target="slides/slide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Master" Target="slideMasters/slideMaster21.xml"/><Relationship Id="rId32" Type="http://schemas.openxmlformats.org/officeDocument/2006/relationships/slide" Target="slides/slide7.xml"/><Relationship Id="rId37" Type="http://schemas.openxmlformats.org/officeDocument/2006/relationships/slide" Target="slides/slide12.xml"/><Relationship Id="rId40" Type="http://schemas.openxmlformats.org/officeDocument/2006/relationships/slide" Target="slides/slide15.xml"/><Relationship Id="rId45" Type="http://schemas.openxmlformats.org/officeDocument/2006/relationships/slide" Target="slides/slide20.xml"/><Relationship Id="rId53" Type="http://schemas.openxmlformats.org/officeDocument/2006/relationships/slide" Target="slides/slide28.xml"/><Relationship Id="rId58" Type="http://schemas.openxmlformats.org/officeDocument/2006/relationships/slide" Target="slides/slide33.xml"/><Relationship Id="rId66" Type="http://schemas.openxmlformats.org/officeDocument/2006/relationships/slide" Target="slides/slide4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Master" Target="slideMasters/slideMaster20.xml"/><Relationship Id="rId28" Type="http://schemas.openxmlformats.org/officeDocument/2006/relationships/slide" Target="slides/slide3.xml"/><Relationship Id="rId36" Type="http://schemas.openxmlformats.org/officeDocument/2006/relationships/slide" Target="slides/slide11.xml"/><Relationship Id="rId49" Type="http://schemas.openxmlformats.org/officeDocument/2006/relationships/slide" Target="slides/slide24.xml"/><Relationship Id="rId57" Type="http://schemas.openxmlformats.org/officeDocument/2006/relationships/slide" Target="slides/slide32.xml"/><Relationship Id="rId61" Type="http://schemas.openxmlformats.org/officeDocument/2006/relationships/slide" Target="slides/slide36.xml"/><Relationship Id="rId10" Type="http://schemas.openxmlformats.org/officeDocument/2006/relationships/slideMaster" Target="slideMasters/slideMaster7.xml"/><Relationship Id="rId19" Type="http://schemas.openxmlformats.org/officeDocument/2006/relationships/slideMaster" Target="slideMasters/slideMaster16.xml"/><Relationship Id="rId31" Type="http://schemas.openxmlformats.org/officeDocument/2006/relationships/slide" Target="slides/slide6.xml"/><Relationship Id="rId44" Type="http://schemas.openxmlformats.org/officeDocument/2006/relationships/slide" Target="slides/slide19.xml"/><Relationship Id="rId52" Type="http://schemas.openxmlformats.org/officeDocument/2006/relationships/slide" Target="slides/slide27.xml"/><Relationship Id="rId60" Type="http://schemas.openxmlformats.org/officeDocument/2006/relationships/slide" Target="slides/slide35.xml"/><Relationship Id="rId65"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Master" Target="slideMasters/slideMaster19.xml"/><Relationship Id="rId27" Type="http://schemas.openxmlformats.org/officeDocument/2006/relationships/slide" Target="slides/slide2.xml"/><Relationship Id="rId30" Type="http://schemas.openxmlformats.org/officeDocument/2006/relationships/slide" Target="slides/slide5.xml"/><Relationship Id="rId35" Type="http://schemas.openxmlformats.org/officeDocument/2006/relationships/slide" Target="slides/slide10.xml"/><Relationship Id="rId43" Type="http://schemas.openxmlformats.org/officeDocument/2006/relationships/slide" Target="slides/slide18.xml"/><Relationship Id="rId48" Type="http://schemas.openxmlformats.org/officeDocument/2006/relationships/slide" Target="slides/slide23.xml"/><Relationship Id="rId56" Type="http://schemas.openxmlformats.org/officeDocument/2006/relationships/slide" Target="slides/slide31.xml"/><Relationship Id="rId64" Type="http://schemas.openxmlformats.org/officeDocument/2006/relationships/slide" Target="slides/slide39.xml"/><Relationship Id="rId69" Type="http://schemas.openxmlformats.org/officeDocument/2006/relationships/viewProps" Target="viewProps.xml"/><Relationship Id="rId8" Type="http://schemas.openxmlformats.org/officeDocument/2006/relationships/slideMaster" Target="slideMasters/slideMaster5.xml"/><Relationship Id="rId51" Type="http://schemas.openxmlformats.org/officeDocument/2006/relationships/slide" Target="slides/slide26.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Master" Target="slideMasters/slideMaster22.xml"/><Relationship Id="rId33" Type="http://schemas.openxmlformats.org/officeDocument/2006/relationships/slide" Target="slides/slide8.xml"/><Relationship Id="rId38" Type="http://schemas.openxmlformats.org/officeDocument/2006/relationships/slide" Target="slides/slide13.xml"/><Relationship Id="rId46" Type="http://schemas.openxmlformats.org/officeDocument/2006/relationships/slide" Target="slides/slide21.xml"/><Relationship Id="rId59" Type="http://schemas.openxmlformats.org/officeDocument/2006/relationships/slide" Target="slides/slide34.xml"/><Relationship Id="rId67" Type="http://schemas.openxmlformats.org/officeDocument/2006/relationships/notesMaster" Target="notesMasters/notesMaster1.xml"/><Relationship Id="rId20" Type="http://schemas.openxmlformats.org/officeDocument/2006/relationships/slideMaster" Target="slideMasters/slideMaster17.xml"/><Relationship Id="rId41" Type="http://schemas.openxmlformats.org/officeDocument/2006/relationships/slide" Target="slides/slide16.xml"/><Relationship Id="rId54" Type="http://schemas.openxmlformats.org/officeDocument/2006/relationships/slide" Target="slides/slide29.xml"/><Relationship Id="rId62" Type="http://schemas.openxmlformats.org/officeDocument/2006/relationships/slide" Target="slides/slide37.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9" y="0"/>
            <a:ext cx="3169920" cy="480060"/>
          </a:xfrm>
          <a:prstGeom prst="rect">
            <a:avLst/>
          </a:prstGeom>
        </p:spPr>
        <p:txBody>
          <a:bodyPr vert="horz" lIns="96653" tIns="48327" rIns="96653" bIns="48327" rtlCol="0"/>
          <a:lstStyle>
            <a:lvl1pPr algn="r">
              <a:defRPr sz="1200"/>
            </a:lvl1pPr>
          </a:lstStyle>
          <a:p>
            <a:fld id="{A317B1FC-24D6-4047-B0A0-92D2B9952380}" type="datetimeFigureOut">
              <a:rPr lang="en-US" smtClean="0"/>
              <a:pPr/>
              <a:t>1/27/2018</a:t>
            </a:fld>
            <a:endParaRPr lang="en-US" dirty="0"/>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9" y="9119474"/>
            <a:ext cx="3169920" cy="480060"/>
          </a:xfrm>
          <a:prstGeom prst="rect">
            <a:avLst/>
          </a:prstGeom>
        </p:spPr>
        <p:txBody>
          <a:bodyPr vert="horz" lIns="96653" tIns="48327" rIns="96653" bIns="48327" rtlCol="0" anchor="b"/>
          <a:lstStyle>
            <a:lvl1pPr algn="r">
              <a:defRPr sz="1200"/>
            </a:lvl1pPr>
          </a:lstStyle>
          <a:p>
            <a:fld id="{91A0B44D-A91D-47A7-878F-B25D0A2D7B65}" type="slidenum">
              <a:rPr lang="en-US" smtClean="0"/>
              <a:pPr/>
              <a:t>‹#›</a:t>
            </a:fld>
            <a:endParaRPr lang="en-US" dirty="0"/>
          </a:p>
        </p:txBody>
      </p:sp>
    </p:spTree>
    <p:extLst>
      <p:ext uri="{BB962C8B-B14F-4D97-AF65-F5344CB8AC3E}">
        <p14:creationId xmlns:p14="http://schemas.microsoft.com/office/powerpoint/2010/main" val="2980903349"/>
      </p:ext>
    </p:extLst>
  </p:cSld>
  <p:clrMap bg1="lt1" tx1="dk1" bg2="lt2" tx2="dk2" accent1="accent1" accent2="accent2" accent3="accent3" accent4="accent4" accent5="accent5" accent6="accent6" hlink="hlink" folHlink="folHlink"/>
  <p:notesStyle>
    <a:lvl1pPr marL="0" algn="l" defTabSz="879176" rtl="0" eaLnBrk="1" latinLnBrk="0" hangingPunct="1">
      <a:defRPr sz="1100" kern="1200">
        <a:solidFill>
          <a:schemeClr val="tx1"/>
        </a:solidFill>
        <a:latin typeface="+mn-lt"/>
        <a:ea typeface="+mn-ea"/>
        <a:cs typeface="+mn-cs"/>
      </a:defRPr>
    </a:lvl1pPr>
    <a:lvl2pPr marL="439588" algn="l" defTabSz="879176" rtl="0" eaLnBrk="1" latinLnBrk="0" hangingPunct="1">
      <a:defRPr sz="1100" kern="1200">
        <a:solidFill>
          <a:schemeClr val="tx1"/>
        </a:solidFill>
        <a:latin typeface="+mn-lt"/>
        <a:ea typeface="+mn-ea"/>
        <a:cs typeface="+mn-cs"/>
      </a:defRPr>
    </a:lvl2pPr>
    <a:lvl3pPr marL="879176" algn="l" defTabSz="879176" rtl="0" eaLnBrk="1" latinLnBrk="0" hangingPunct="1">
      <a:defRPr sz="1100" kern="1200">
        <a:solidFill>
          <a:schemeClr val="tx1"/>
        </a:solidFill>
        <a:latin typeface="+mn-lt"/>
        <a:ea typeface="+mn-ea"/>
        <a:cs typeface="+mn-cs"/>
      </a:defRPr>
    </a:lvl3pPr>
    <a:lvl4pPr marL="1318764" algn="l" defTabSz="879176" rtl="0" eaLnBrk="1" latinLnBrk="0" hangingPunct="1">
      <a:defRPr sz="1100" kern="1200">
        <a:solidFill>
          <a:schemeClr val="tx1"/>
        </a:solidFill>
        <a:latin typeface="+mn-lt"/>
        <a:ea typeface="+mn-ea"/>
        <a:cs typeface="+mn-cs"/>
      </a:defRPr>
    </a:lvl4pPr>
    <a:lvl5pPr marL="1758351" algn="l" defTabSz="879176" rtl="0" eaLnBrk="1" latinLnBrk="0" hangingPunct="1">
      <a:defRPr sz="1100" kern="1200">
        <a:solidFill>
          <a:schemeClr val="tx1"/>
        </a:solidFill>
        <a:latin typeface="+mn-lt"/>
        <a:ea typeface="+mn-ea"/>
        <a:cs typeface="+mn-cs"/>
      </a:defRPr>
    </a:lvl5pPr>
    <a:lvl6pPr marL="2197939" algn="l" defTabSz="879176" rtl="0" eaLnBrk="1" latinLnBrk="0" hangingPunct="1">
      <a:defRPr sz="1100" kern="1200">
        <a:solidFill>
          <a:schemeClr val="tx1"/>
        </a:solidFill>
        <a:latin typeface="+mn-lt"/>
        <a:ea typeface="+mn-ea"/>
        <a:cs typeface="+mn-cs"/>
      </a:defRPr>
    </a:lvl6pPr>
    <a:lvl7pPr marL="2637527" algn="l" defTabSz="879176" rtl="0" eaLnBrk="1" latinLnBrk="0" hangingPunct="1">
      <a:defRPr sz="1100" kern="1200">
        <a:solidFill>
          <a:schemeClr val="tx1"/>
        </a:solidFill>
        <a:latin typeface="+mn-lt"/>
        <a:ea typeface="+mn-ea"/>
        <a:cs typeface="+mn-cs"/>
      </a:defRPr>
    </a:lvl7pPr>
    <a:lvl8pPr marL="3077115" algn="l" defTabSz="879176" rtl="0" eaLnBrk="1" latinLnBrk="0" hangingPunct="1">
      <a:defRPr sz="1100" kern="1200">
        <a:solidFill>
          <a:schemeClr val="tx1"/>
        </a:solidFill>
        <a:latin typeface="+mn-lt"/>
        <a:ea typeface="+mn-ea"/>
        <a:cs typeface="+mn-cs"/>
      </a:defRPr>
    </a:lvl8pPr>
    <a:lvl9pPr marL="3516703" algn="l" defTabSz="879176"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applications.labor.ny.gov/IndividualRe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pPr defTabSz="911969">
              <a:defRPr/>
            </a:pPr>
            <a:r>
              <a:rPr lang="en-US" dirty="0" smtClean="0"/>
              <a:t>Welcome. Thank you for having</a:t>
            </a:r>
            <a:r>
              <a:rPr lang="en-US" baseline="0" dirty="0" smtClean="0"/>
              <a:t> me here today. </a:t>
            </a:r>
            <a:r>
              <a:rPr lang="en-US" dirty="0" smtClean="0"/>
              <a:t>I will be providin</a:t>
            </a:r>
            <a:r>
              <a:rPr lang="en-US" baseline="0" dirty="0" smtClean="0"/>
              <a:t>g you information needed to assist in preparing a NY State tax return. We will cover where to find useful information, go over some of the new tax laws, programs and services available to taxpayers, Tax Department updates, pension and credit information and common mistakes to watch out for.</a:t>
            </a:r>
            <a:endParaRPr lang="en-US" dirty="0" smtClean="0"/>
          </a:p>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1</a:t>
            </a:fld>
            <a:endParaRPr lang="en-US" dirty="0"/>
          </a:p>
        </p:txBody>
      </p:sp>
    </p:spTree>
    <p:extLst>
      <p:ext uri="{BB962C8B-B14F-4D97-AF65-F5344CB8AC3E}">
        <p14:creationId xmlns:p14="http://schemas.microsoft.com/office/powerpoint/2010/main" val="2513252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NYS taxes payments</a:t>
            </a:r>
            <a:r>
              <a:rPr lang="en-US" baseline="0" dirty="0" smtClean="0"/>
              <a:t> you may make into the Public Employee pension system now, but you don’t have to pay taxes on your NYS pension when you retire. The IRS doesn’t tax these payments until you retire, so you have to add the Public Employee pensions for 414H and IRC125 that are reported in box 14 of the W-2. Make sure you enter the information into the software, and that the software correctly added the income to line 21 on the state form. </a:t>
            </a:r>
          </a:p>
          <a:p>
            <a:endParaRPr lang="en-US" baseline="0" dirty="0" smtClean="0"/>
          </a:p>
          <a:p>
            <a:r>
              <a:rPr lang="en-US" baseline="0" dirty="0" smtClean="0"/>
              <a:t>There will be a drop-down box to select it in </a:t>
            </a:r>
            <a:r>
              <a:rPr lang="en-US" baseline="0" dirty="0" err="1" smtClean="0"/>
              <a:t>TaxSlayer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413380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can use the click “HERE” button on this screen to see further definitions.</a:t>
            </a:r>
            <a:r>
              <a:rPr lang="en-US" baseline="0" dirty="0" smtClean="0"/>
              <a:t> Use this section to add interest income on other states bonds and obligations, non qualified withdrawals from NY’s 529 College savings program.  </a:t>
            </a:r>
          </a:p>
          <a:p>
            <a:endParaRPr lang="en-US" baseline="0" dirty="0" smtClean="0"/>
          </a:p>
          <a:p>
            <a:r>
              <a:rPr lang="en-US" baseline="0" dirty="0" err="1" smtClean="0"/>
              <a:t>TaxSlayer</a:t>
            </a:r>
            <a:r>
              <a:rPr lang="en-US" baseline="0" dirty="0" smtClean="0"/>
              <a:t> will automatically add the 414H and IRC125 information you reported on the W-2. You should verify that you entered them correctly on the W-2. If you have any other additions, you would enter them manually. </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11</a:t>
            </a:fld>
            <a:endParaRPr lang="en-US" dirty="0"/>
          </a:p>
        </p:txBody>
      </p:sp>
    </p:spTree>
    <p:extLst>
      <p:ext uri="{BB962C8B-B14F-4D97-AF65-F5344CB8AC3E}">
        <p14:creationId xmlns:p14="http://schemas.microsoft.com/office/powerpoint/2010/main" val="1755369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Certain</a:t>
            </a:r>
            <a:r>
              <a:rPr lang="en-US" baseline="0" dirty="0" smtClean="0"/>
              <a:t> Pension Income is excluded from NY Taxable Income. When you click on this option, you are offered two boxes in which to enter excluded amounts. Railroad Retirement pensions are </a:t>
            </a:r>
            <a:r>
              <a:rPr lang="en-US" b="1" baseline="0" dirty="0" smtClean="0"/>
              <a:t>not</a:t>
            </a:r>
            <a:r>
              <a:rPr lang="en-US" baseline="0" dirty="0" smtClean="0"/>
              <a:t> included as pensions and are dealt with elsewhere in other subtractions. </a:t>
            </a:r>
          </a:p>
          <a:p>
            <a:endParaRPr lang="en-US" baseline="0" dirty="0" smtClean="0"/>
          </a:p>
          <a:p>
            <a:r>
              <a:rPr lang="en-US" baseline="0" dirty="0" smtClean="0"/>
              <a:t>You will need to manually calculate multiple the Public pension forms to get the totals. In </a:t>
            </a:r>
            <a:r>
              <a:rPr lang="en-US" baseline="0" dirty="0" err="1" smtClean="0"/>
              <a:t>TaxSlayer</a:t>
            </a:r>
            <a:r>
              <a:rPr lang="en-US" baseline="0" dirty="0" smtClean="0"/>
              <a:t>, you enter the total taxable Public Pensions. You will need to manually calculate multiple Private Pension forms to get the total. In </a:t>
            </a:r>
            <a:r>
              <a:rPr lang="en-US" baseline="0" dirty="0" err="1" smtClean="0"/>
              <a:t>TaxSlayer</a:t>
            </a:r>
            <a:r>
              <a:rPr lang="en-US" baseline="0" dirty="0" smtClean="0"/>
              <a:t>, you enter the total taxable Private Pensions but do not enter more than $20,000. If the taxpayer turned 59 ½ during the year, you only include the pension amount that </a:t>
            </a:r>
            <a:r>
              <a:rPr lang="en-US" baseline="0" dirty="0" err="1" smtClean="0"/>
              <a:t>theyreceived</a:t>
            </a:r>
            <a:r>
              <a:rPr lang="en-US" baseline="0" dirty="0" smtClean="0"/>
              <a:t> after they turned 59 ½. </a:t>
            </a:r>
            <a:endParaRPr lang="en-US" dirty="0" smtClean="0"/>
          </a:p>
        </p:txBody>
      </p:sp>
      <p:sp>
        <p:nvSpPr>
          <p:cNvPr id="4" name="Slide Number Placeholder 3"/>
          <p:cNvSpPr>
            <a:spLocks noGrp="1"/>
          </p:cNvSpPr>
          <p:nvPr>
            <p:ph type="sldNum" sz="quarter" idx="10"/>
          </p:nvPr>
        </p:nvSpPr>
        <p:spPr/>
        <p:txBody>
          <a:bodyPr/>
          <a:lstStyle/>
          <a:p>
            <a:fld id="{91A0B44D-A91D-47A7-878F-B25D0A2D7B65}" type="slidenum">
              <a:rPr lang="en-US" smtClean="0"/>
              <a:pPr/>
              <a:t>12</a:t>
            </a:fld>
            <a:endParaRPr lang="en-US" dirty="0"/>
          </a:p>
        </p:txBody>
      </p:sp>
    </p:spTree>
    <p:extLst>
      <p:ext uri="{BB962C8B-B14F-4D97-AF65-F5344CB8AC3E}">
        <p14:creationId xmlns:p14="http://schemas.microsoft.com/office/powerpoint/2010/main" val="506350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1099-R does not qualify for a Public Pension</a:t>
            </a:r>
            <a:r>
              <a:rPr lang="en-US" baseline="0" dirty="0" smtClean="0"/>
              <a:t> exclusion, then you will need to determine the amount of the private pension. </a:t>
            </a:r>
            <a:r>
              <a:rPr lang="en-US" baseline="0" dirty="0" err="1" smtClean="0"/>
              <a:t>TaxSlayer</a:t>
            </a:r>
            <a:r>
              <a:rPr lang="en-US" baseline="0" dirty="0" smtClean="0"/>
              <a:t> will not automatically do it. You have to add up all the 1099-R private pension amounts and determine how much to exclude, up to $20,000 per taxpayer. If you are filing a joint return, you cannot just add them all up and divide by 2 because each taxpayer is subject to the up to  $20,000 exception.  Only payments received after 59 ½ qualify. So if the taxpayer turned 59 ½ during the tax year, you will need to determine how much of the pension was received after they turned 59 ½ to figure out what portion can be excluded. </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13</a:t>
            </a:fld>
            <a:endParaRPr lang="en-US" dirty="0"/>
          </a:p>
        </p:txBody>
      </p:sp>
    </p:spTree>
    <p:extLst>
      <p:ext uri="{BB962C8B-B14F-4D97-AF65-F5344CB8AC3E}">
        <p14:creationId xmlns:p14="http://schemas.microsoft.com/office/powerpoint/2010/main" val="879423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643930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15</a:t>
            </a:fld>
            <a:endParaRPr lang="en-US" dirty="0"/>
          </a:p>
        </p:txBody>
      </p:sp>
    </p:spTree>
    <p:extLst>
      <p:ext uri="{BB962C8B-B14F-4D97-AF65-F5344CB8AC3E}">
        <p14:creationId xmlns:p14="http://schemas.microsoft.com/office/powerpoint/2010/main" val="165825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16</a:t>
            </a:fld>
            <a:endParaRPr lang="en-US" dirty="0"/>
          </a:p>
        </p:txBody>
      </p:sp>
    </p:spTree>
    <p:extLst>
      <p:ext uri="{BB962C8B-B14F-4D97-AF65-F5344CB8AC3E}">
        <p14:creationId xmlns:p14="http://schemas.microsoft.com/office/powerpoint/2010/main" val="3758391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exclude either</a:t>
            </a:r>
            <a:r>
              <a:rPr lang="en-US" baseline="0" dirty="0" smtClean="0"/>
              <a:t> your actual weekly disability pay or $100 a week, whichever is less. However, the amount that can be excluded when combined with any pension and annuity income exclusion cannot exceed $20,000. You must meet all of the following tests to qualify for the credit. You received disability pay, you were not yet 65 when the tax year ended, you retired on disability and were permanently and totally disabled when you retired, you had not yet reached the age when your employer’s retirement program would have required you to retire, and if you were married at the end of the tax year and filed married filing separate on your tax returns, you may claim the disability income exclusion only if you and your spouse lived apart during the entire year. </a:t>
            </a:r>
          </a:p>
          <a:p>
            <a:endParaRPr lang="en-US" baseline="0" dirty="0" smtClean="0"/>
          </a:p>
          <a:p>
            <a:r>
              <a:rPr lang="en-US" b="1" baseline="0" dirty="0" smtClean="0"/>
              <a:t>FYI</a:t>
            </a:r>
            <a:r>
              <a:rPr lang="en-US" baseline="0" dirty="0" smtClean="0"/>
              <a:t>: The disability pay must be included in Federal Income on line 7 and will generally show up on a 1099-R as a Code 3 Disability pay.  </a:t>
            </a:r>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51127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exclude either</a:t>
            </a:r>
            <a:r>
              <a:rPr lang="en-US" baseline="0" dirty="0" smtClean="0"/>
              <a:t> your actual weekly disability pay or $100 a week, whichever is less. However, the amount that can be excluded when combined with any pension and annuity income exclusion cannot exceed $20,000. You must meet all of the following tests to qualify for the credit. You received disability pay, you were not yet 65 when the tax year ended, you retired on disability and were permanently and totally disabled when you retired, you had not yet reached the age when your employer’s retirement program would have required you to retire, and if you were married at the end of the tax year and filed married filing separate on your tax returns, you may claim the disability income exclusion only if you and your spouse lived apart during the entire year. </a:t>
            </a:r>
          </a:p>
          <a:p>
            <a:endParaRPr lang="en-US" baseline="0" dirty="0" smtClean="0"/>
          </a:p>
          <a:p>
            <a:r>
              <a:rPr lang="en-US" b="1" baseline="0" dirty="0" smtClean="0"/>
              <a:t>FYI</a:t>
            </a:r>
            <a:r>
              <a:rPr lang="en-US" baseline="0" dirty="0" smtClean="0"/>
              <a:t>: The disability pay must be included in Federal Income on line 7 and will generally show up on a 1099-R as a Code 3 Disability pay.  </a:t>
            </a:r>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51127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a:t>
            </a:r>
            <a:r>
              <a:rPr lang="en-US" baseline="0" dirty="0" smtClean="0"/>
              <a:t> the tax year if you made contributions to a NY 529 College Savings Program enter the amount of contributions up to $5,000 ($10,000 MFJ)</a:t>
            </a:r>
          </a:p>
          <a:p>
            <a:endParaRPr lang="en-US" baseline="0" dirty="0" smtClean="0"/>
          </a:p>
          <a:p>
            <a:r>
              <a:rPr lang="en-US" baseline="0" dirty="0" smtClean="0"/>
              <a:t>If the TP was a resident in a continuing care retirement community that was issued a certificate of authority by the NYS </a:t>
            </a:r>
            <a:r>
              <a:rPr lang="en-US" baseline="0" dirty="0" err="1" smtClean="0"/>
              <a:t>Dept</a:t>
            </a:r>
            <a:r>
              <a:rPr lang="en-US" baseline="0" dirty="0" smtClean="0"/>
              <a:t> of Health, then include the portion of the fees paid during the year that were attributable to the cost of providing long-term care benefits to TP under a continuing care contract.  See details/definitions within </a:t>
            </a:r>
            <a:r>
              <a:rPr lang="en-US" baseline="0" dirty="0" err="1" smtClean="0"/>
              <a:t>TaxSlayer</a:t>
            </a:r>
            <a:r>
              <a:rPr lang="en-US" baseline="0" dirty="0" smtClean="0"/>
              <a:t> for a table showing limitations on the amount that can be subtracted. </a:t>
            </a:r>
          </a:p>
          <a:p>
            <a:endParaRPr lang="en-US" baseline="0" dirty="0" smtClean="0"/>
          </a:p>
          <a:p>
            <a:r>
              <a:rPr lang="en-US" baseline="0" dirty="0" smtClean="0"/>
              <a:t>Volunteer Firefighter/Ambulance Length of Service Award Program (LOSAP) Payments are pension like payments provided to volunteer firefighter and ambulance workers. These should be subtracted from federal income in this section if the TP is at least 59 1/2, not in the pension subtraction section. The form of the LOSAP payments may vary, depending on how it was structured. It may comas on a W-2, 1099-R , or 1099-MISC. You will have to depend on the TP letting you know it is a LOSAP. Only periodic payments qualify for this subtraction, lump sum payments do not. </a:t>
            </a:r>
          </a:p>
          <a:p>
            <a:endParaRPr lang="en-US" baseline="0" dirty="0" smtClean="0"/>
          </a:p>
          <a:p>
            <a:r>
              <a:rPr lang="en-US" baseline="0" dirty="0" smtClean="0"/>
              <a:t>Railroad Retirement Board Tier 2 Annuities or Pensions (Green Form). These are Non Social Security Equivalent Benefits (NSSEB) and the taxable amount may be subtracted from federal income. </a:t>
            </a:r>
          </a:p>
          <a:p>
            <a:endParaRPr lang="en-US" baseline="0" dirty="0" smtClean="0"/>
          </a:p>
          <a:p>
            <a:r>
              <a:rPr lang="en-US" baseline="0" dirty="0" smtClean="0"/>
              <a:t>Do NOT enter subtraction amounts of Social Security or Tier 1 Railroad SSEB (Blue Form) or State Tax Refunds taxed on the federal return, or interest income on U.S. Government bonds. These subtractions will be made automatically by Tax Slayer. </a:t>
            </a:r>
          </a:p>
        </p:txBody>
      </p:sp>
      <p:sp>
        <p:nvSpPr>
          <p:cNvPr id="4" name="Slide Number Placeholder 3"/>
          <p:cNvSpPr>
            <a:spLocks noGrp="1"/>
          </p:cNvSpPr>
          <p:nvPr>
            <p:ph type="sldNum" sz="quarter" idx="10"/>
          </p:nvPr>
        </p:nvSpPr>
        <p:spPr/>
        <p:txBody>
          <a:bodyPr/>
          <a:lstStyle/>
          <a:p>
            <a:fld id="{91A0B44D-A91D-47A7-878F-B25D0A2D7B65}" type="slidenum">
              <a:rPr lang="en-US" smtClean="0"/>
              <a:pPr/>
              <a:t>19</a:t>
            </a:fld>
            <a:endParaRPr lang="en-US" dirty="0"/>
          </a:p>
        </p:txBody>
      </p:sp>
    </p:spTree>
    <p:extLst>
      <p:ext uri="{BB962C8B-B14F-4D97-AF65-F5344CB8AC3E}">
        <p14:creationId xmlns:p14="http://schemas.microsoft.com/office/powerpoint/2010/main" val="1856772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NY’s filing requirements are different from the IRS filing requirements. Taxpayers may not have to file a federal return with IRS but they may still have to file a NYS return.</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2</a:t>
            </a:fld>
            <a:endParaRPr lang="en-US" dirty="0"/>
          </a:p>
        </p:txBody>
      </p:sp>
    </p:spTree>
    <p:extLst>
      <p:ext uri="{BB962C8B-B14F-4D97-AF65-F5344CB8AC3E}">
        <p14:creationId xmlns:p14="http://schemas.microsoft.com/office/powerpoint/2010/main" val="29004602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Taxpayer is taking the standard deduction</a:t>
            </a:r>
            <a:r>
              <a:rPr lang="en-US" baseline="0" dirty="0" smtClean="0"/>
              <a:t> on the federal return and you Continue to next step. You must use the Standard Deduction on your NY State return.</a:t>
            </a:r>
          </a:p>
          <a:p>
            <a:endParaRPr lang="en-US" baseline="0" dirty="0" smtClean="0"/>
          </a:p>
          <a:p>
            <a:r>
              <a:rPr lang="en-US" baseline="0" dirty="0" smtClean="0"/>
              <a:t>If the taxpayer itemized federal deductions, you may need to add or subtract certain items.  No additions apply to your clients.  Subtractions include any Long Term Care Premiums included on Federal Schedule A Line 1. Premiums paid for long-term care insurance to the extend deducted in determining federal taxable income. Since NY provides a separate, non-refundable credit for Long Term Care Premiums they may not be double counted as itemized deductions.</a:t>
            </a:r>
          </a:p>
        </p:txBody>
      </p:sp>
      <p:sp>
        <p:nvSpPr>
          <p:cNvPr id="4" name="Slide Number Placeholder 3"/>
          <p:cNvSpPr>
            <a:spLocks noGrp="1"/>
          </p:cNvSpPr>
          <p:nvPr>
            <p:ph type="sldNum" sz="quarter" idx="10"/>
          </p:nvPr>
        </p:nvSpPr>
        <p:spPr/>
        <p:txBody>
          <a:bodyPr/>
          <a:lstStyle/>
          <a:p>
            <a:fld id="{91A0B44D-A91D-47A7-878F-B25D0A2D7B65}" type="slidenum">
              <a:rPr lang="en-US" smtClean="0"/>
              <a:pPr/>
              <a:t>20</a:t>
            </a:fld>
            <a:endParaRPr lang="en-US" dirty="0"/>
          </a:p>
        </p:txBody>
      </p:sp>
    </p:spTree>
    <p:extLst>
      <p:ext uri="{BB962C8B-B14F-4D97-AF65-F5344CB8AC3E}">
        <p14:creationId xmlns:p14="http://schemas.microsoft.com/office/powerpoint/2010/main" val="3319839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Tax</a:t>
            </a:r>
            <a:r>
              <a:rPr lang="en-US" baseline="0" dirty="0" err="1" smtClean="0"/>
              <a:t>Slayer</a:t>
            </a:r>
            <a:r>
              <a:rPr lang="en-US" baseline="0" dirty="0" smtClean="0"/>
              <a:t> will automatically calculate these credits but you should still make sure they are reported correctly on the return. If you completed a non-resident status return for another state, </a:t>
            </a:r>
            <a:r>
              <a:rPr lang="en-US" baseline="0" dirty="0" err="1" smtClean="0"/>
              <a:t>TaxSlayer</a:t>
            </a:r>
            <a:r>
              <a:rPr lang="en-US" baseline="0" dirty="0" smtClean="0"/>
              <a:t> will create Form IT-112-R automatically</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21</a:t>
            </a:fld>
            <a:endParaRPr lang="en-US" dirty="0"/>
          </a:p>
        </p:txBody>
      </p:sp>
    </p:spTree>
    <p:extLst>
      <p:ext uri="{BB962C8B-B14F-4D97-AF65-F5344CB8AC3E}">
        <p14:creationId xmlns:p14="http://schemas.microsoft.com/office/powerpoint/2010/main" val="936146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full-year and part-year residents who worked</a:t>
            </a:r>
            <a:r>
              <a:rPr lang="en-US" baseline="0" dirty="0" smtClean="0"/>
              <a:t> in another state and had to file a tax return in that other state</a:t>
            </a:r>
            <a:r>
              <a:rPr lang="en-US" dirty="0" smtClean="0"/>
              <a:t> are eligible</a:t>
            </a:r>
            <a:r>
              <a:rPr lang="en-US" baseline="0" dirty="0" smtClean="0"/>
              <a:t> to claim a credit for the portion of tax paid to that state. If you lived in NYS and worked in VT and PA and had to file tax returns in those states, you can file multiple IT-112-R Forms to claim the credit for both states.  If you paid taxes to Canada, you would use Form IT-112-C, not the 112-R. </a:t>
            </a:r>
          </a:p>
          <a:p>
            <a:endParaRPr lang="en-US" baseline="0" dirty="0" smtClean="0"/>
          </a:p>
          <a:p>
            <a:r>
              <a:rPr lang="en-US" baseline="0" dirty="0" smtClean="0"/>
              <a:t>You cannot claim a credit for tax paid to the other taxing authority on any amount of income, gain, loss, or deduction arising from interest or dividends from intangible assets.  </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5635539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Tax</a:t>
            </a:r>
            <a:r>
              <a:rPr lang="en-US" baseline="0" dirty="0" err="1" smtClean="0"/>
              <a:t>Slayer</a:t>
            </a:r>
            <a:r>
              <a:rPr lang="en-US" baseline="0" dirty="0" smtClean="0"/>
              <a:t> will not </a:t>
            </a:r>
            <a:r>
              <a:rPr lang="en-US" baseline="0" dirty="0" err="1" smtClean="0"/>
              <a:t>calcualte</a:t>
            </a:r>
            <a:r>
              <a:rPr lang="en-US" baseline="0" dirty="0" smtClean="0"/>
              <a:t> these credits and you will need to add the information to the correct area to make sure the form populates. </a:t>
            </a:r>
            <a:r>
              <a:rPr lang="en-US" dirty="0" smtClean="0"/>
              <a:t>There is a dropdown</a:t>
            </a:r>
            <a:r>
              <a:rPr lang="en-US" baseline="0" dirty="0" smtClean="0"/>
              <a:t> box of other refundable credits you can choose from. </a:t>
            </a:r>
          </a:p>
          <a:p>
            <a:endParaRPr lang="en-US" baseline="0" dirty="0" smtClean="0"/>
          </a:p>
          <a:p>
            <a:r>
              <a:rPr lang="en-US" baseline="0" dirty="0" smtClean="0"/>
              <a:t>Currently there are up to three other refundable credits and show a credit amount for each, but </a:t>
            </a:r>
            <a:r>
              <a:rPr lang="en-US" baseline="0" dirty="0" err="1" smtClean="0"/>
              <a:t>TaxSlayer</a:t>
            </a:r>
            <a:r>
              <a:rPr lang="en-US" baseline="0" dirty="0" smtClean="0"/>
              <a:t> has not further details about these. </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24</a:t>
            </a:fld>
            <a:endParaRPr lang="en-US" dirty="0"/>
          </a:p>
        </p:txBody>
      </p:sp>
    </p:spTree>
    <p:extLst>
      <p:ext uri="{BB962C8B-B14F-4D97-AF65-F5344CB8AC3E}">
        <p14:creationId xmlns:p14="http://schemas.microsoft.com/office/powerpoint/2010/main" val="17475849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Taxpayers</a:t>
            </a:r>
            <a:r>
              <a:rPr lang="en-US" baseline="0" dirty="0" smtClean="0"/>
              <a:t> may be entitled to the nonrefundable long-term care insurance credit if they paid a premium for qualifying long-term care insurance policy. A few things to remember, you don’t include premiums paid by an employer-sponsored health insurance plan, unless the premiums are included in box 1 on the W-2, and you don’t include insurance premiums that are paid with pretax dollars because they are not included in box 1 of the W-2.</a:t>
            </a:r>
          </a:p>
          <a:p>
            <a:endParaRPr lang="en-US" baseline="0" dirty="0" smtClean="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3762827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volunteer</a:t>
            </a:r>
            <a:r>
              <a:rPr lang="en-US" baseline="0" dirty="0" smtClean="0"/>
              <a:t> firefighter and ambulance worker credit is available to full-year NYS residents who are active for the entire year. You cannot claim the credit if you receive a real property tax exemption that relates to your volunteer service. If you, your spouse, and your dependent son are all active volunteers for the entire year, you can all claim the credit. You and your spouse would claim it on your return, and your son would claim the credit by filing Form IT-201, IT-201-ATT, and IT-245.</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39511432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40669306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noncustodial parent earned income credit</a:t>
            </a:r>
            <a:r>
              <a:rPr lang="en-US" baseline="0" dirty="0" smtClean="0"/>
              <a:t> may be claimed by full-year residents that are at least 18 years old, that are the parent of a minor child that does not reside with them, and have a child support order in effect for at least half of the year that is paid through the NYS Child Support Unit and be current with the payments.  </a:t>
            </a:r>
          </a:p>
          <a:p>
            <a:endParaRPr lang="en-US" baseline="0" dirty="0" smtClean="0"/>
          </a:p>
          <a:p>
            <a:r>
              <a:rPr lang="en-US" baseline="0" dirty="0" smtClean="0"/>
              <a:t>You may be eligible for both the Earned Income Credit and the Non-Custodial Earned Income Credit but you can only claim one of them. It’s a good idea to calculate both credits to determine which is the greater benefit. </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14302458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don’t need</a:t>
            </a:r>
            <a:r>
              <a:rPr lang="en-US" baseline="0" dirty="0" smtClean="0"/>
              <a:t> to file an income tax return to claim this credit. You can file the credit form by itself. </a:t>
            </a:r>
            <a:r>
              <a:rPr lang="en-US" dirty="0" smtClean="0"/>
              <a:t>You must meet all of these conditions</a:t>
            </a:r>
            <a:r>
              <a:rPr lang="en-US" baseline="0" dirty="0" smtClean="0"/>
              <a:t> to qualify for this credit.  You are a full-year resident who occupied the same residence for 6 months for more, your household gross income was $18,000 or less, you could not be claimed as a dependent on another taxpayer’s federal income tax return, and your residence was not completely exempted from real property taxes. The current market value of all real property you owned, such as houses, garages, and land, was $85,000 or less. In addition, homeowners must have paid real property taxes, and any rent you received for nonresidential use of your residence was 20% or less of the total rent you received. Renters average monthly rent paid was $450 or less, not counting charges for heat, gas, electricity, furnishings, or board. </a:t>
            </a:r>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37249890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Taxpayers may be entitled</a:t>
            </a:r>
            <a:r>
              <a:rPr lang="en-US" baseline="0" dirty="0" smtClean="0"/>
              <a:t> to this refundable credit if they paid the nursing home assessment imposed on a NYS nursing home. The amount of the assessment must be separately stated on the bill. Only the taxpayer paying the assessment can claim the credit. If my mother is in a nursing home and paying her bills, she can claim the credit, not me. </a:t>
            </a:r>
          </a:p>
          <a:p>
            <a:endParaRPr lang="en-US" baseline="0" dirty="0" smtClean="0"/>
          </a:p>
          <a:p>
            <a:r>
              <a:rPr lang="en-US" baseline="0" dirty="0" smtClean="0"/>
              <a:t>You cannot claim the credit for any part of the assessment paid directly to the nursing home by a health insurance policy with public funds such as Medicaid or Medicare. </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2533397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Whether you are a full-year resident, part-year resident or nonresident, if you want to claim a refundable or carryover credit, or if you want to claim a refund of any income taxes withheld from your pay, you have to file a return.</a:t>
            </a:r>
          </a:p>
          <a:p>
            <a:endParaRPr lang="en-US" baseline="0" dirty="0" smtClean="0"/>
          </a:p>
          <a:p>
            <a:r>
              <a:rPr lang="en-US" baseline="0" dirty="0" smtClean="0"/>
              <a:t>RESIDENTS:</a:t>
            </a:r>
          </a:p>
          <a:p>
            <a:r>
              <a:rPr lang="en-US" baseline="0" dirty="0" smtClean="0"/>
              <a:t>If you are required to file a federal return, then you are required to file a state return.</a:t>
            </a:r>
          </a:p>
          <a:p>
            <a:endParaRPr lang="en-US" baseline="0" dirty="0" smtClean="0"/>
          </a:p>
          <a:p>
            <a:r>
              <a:rPr lang="en-US" baseline="0" dirty="0" smtClean="0"/>
              <a:t>You must also file a state return if you didn’t have to file a federal return, but your federal adjusted gross income plus NYS additions was more than $4000 ($3100 or more if you can be claimed as a dependent on another taxpayer’s federal return). </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5407908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12407773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33</a:t>
            </a:fld>
            <a:endParaRPr lang="en-US" dirty="0"/>
          </a:p>
        </p:txBody>
      </p:sp>
    </p:spTree>
    <p:extLst>
      <p:ext uri="{BB962C8B-B14F-4D97-AF65-F5344CB8AC3E}">
        <p14:creationId xmlns:p14="http://schemas.microsoft.com/office/powerpoint/2010/main" val="16586400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Volunteers should not calculate the Underpayment of Estimated Tax. If the software</a:t>
            </a:r>
            <a:r>
              <a:rPr lang="en-US" baseline="0" dirty="0" smtClean="0"/>
              <a:t> instructs you to complete the penalty, remove the form. If necessary, insert $1 in the prior year’s taxes to remove the form. </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17134263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35</a:t>
            </a:fld>
            <a:endParaRPr lang="en-US" dirty="0"/>
          </a:p>
        </p:txBody>
      </p:sp>
    </p:spTree>
    <p:extLst>
      <p:ext uri="{BB962C8B-B14F-4D97-AF65-F5344CB8AC3E}">
        <p14:creationId xmlns:p14="http://schemas.microsoft.com/office/powerpoint/2010/main" val="34699634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870">
              <a:defRPr/>
            </a:pPr>
            <a:r>
              <a:rPr lang="en-US" dirty="0" smtClean="0"/>
              <a:t>If you file</a:t>
            </a:r>
            <a:r>
              <a:rPr lang="en-US" baseline="0" dirty="0" smtClean="0"/>
              <a:t> an amended return, it has to be treated as an original return and you need to include all forms that are relevant to that return. Make sure the W-2 box 14 entries are properly listed on the return. </a:t>
            </a:r>
            <a:endParaRPr lang="en-US" dirty="0" smtClean="0"/>
          </a:p>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32320726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969">
              <a:defRPr/>
            </a:pPr>
            <a:r>
              <a:rPr lang="en-US" baseline="0" dirty="0" smtClean="0"/>
              <a:t>The EFILE Section if where you indicate for both federal and state returns how you want to receive your refund or pay any tax due. Bank account information is entered into this section. </a:t>
            </a:r>
          </a:p>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37</a:t>
            </a:fld>
            <a:endParaRPr lang="en-US" dirty="0"/>
          </a:p>
        </p:txBody>
      </p:sp>
    </p:spTree>
    <p:extLst>
      <p:ext uri="{BB962C8B-B14F-4D97-AF65-F5344CB8AC3E}">
        <p14:creationId xmlns:p14="http://schemas.microsoft.com/office/powerpoint/2010/main" val="39344139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Volunteers should not calculate the Underpayment of Estimated Tax. If the software</a:t>
            </a:r>
            <a:r>
              <a:rPr lang="en-US" baseline="0" dirty="0" smtClean="0"/>
              <a:t> instructs you to complete the penalty, remove the form. If necessary, insert $1 in the prior year’s taxes to remove the form. </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17134263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e-file</a:t>
            </a:r>
            <a:r>
              <a:rPr lang="en-US" baseline="0" dirty="0" smtClean="0"/>
              <a:t> and amended return for tax year 2015 and forward. You must file a NYS amended return if you made an error on the original return. If the IRS made changes to the federal return, you have 90 days to notify NYS of the change. If you protest the change with IRS and they make a redetermination. Make sure you get a redetermination letter from them, you may need to provide the letter to NYS as proof of the change. You would also need to file an amended return to file a protective claim or if you need to report a net operating loss carryback. </a:t>
            </a:r>
          </a:p>
          <a:p>
            <a:endParaRPr lang="en-US" baseline="0" dirty="0" smtClean="0"/>
          </a:p>
          <a:p>
            <a:r>
              <a:rPr lang="en-US" baseline="0" dirty="0" smtClean="0"/>
              <a:t>Very important to know that you must treat an amended return as an original return. If you are claiming credits, you must include all of the credit forms and attachments with the amended return. Just because you sent them in with the original return, we do not match up any of the information because we treat an amended as an original. </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27909991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Specific Topics</a:t>
            </a:r>
          </a:p>
          <a:p>
            <a:r>
              <a:rPr lang="en-US" dirty="0"/>
              <a:t>Filing requirements</a:t>
            </a:r>
          </a:p>
          <a:p>
            <a:r>
              <a:rPr lang="en-US" dirty="0"/>
              <a:t>Credits</a:t>
            </a:r>
          </a:p>
          <a:p>
            <a:r>
              <a:rPr lang="en-US" dirty="0"/>
              <a:t>Identity theft and scams</a:t>
            </a:r>
          </a:p>
          <a:p>
            <a:r>
              <a:rPr lang="en-US" dirty="0"/>
              <a:t>Withholding or Estimated Taxes</a:t>
            </a:r>
          </a:p>
          <a:p>
            <a:r>
              <a:rPr lang="en-US" dirty="0"/>
              <a:t>Small Business Seminars</a:t>
            </a:r>
          </a:p>
          <a:p>
            <a:endParaRPr lang="en-US" dirty="0" smtClean="0"/>
          </a:p>
          <a:p>
            <a:r>
              <a:rPr lang="en-US" b="1" dirty="0"/>
              <a:t>Specific Groups</a:t>
            </a:r>
          </a:p>
          <a:p>
            <a:r>
              <a:rPr lang="en-US" dirty="0"/>
              <a:t>Military</a:t>
            </a:r>
          </a:p>
          <a:p>
            <a:r>
              <a:rPr lang="en-US" dirty="0"/>
              <a:t>College</a:t>
            </a:r>
          </a:p>
          <a:p>
            <a:r>
              <a:rPr lang="en-US" dirty="0"/>
              <a:t>High School</a:t>
            </a:r>
          </a:p>
          <a:p>
            <a:r>
              <a:rPr lang="en-US" dirty="0"/>
              <a:t>Senior</a:t>
            </a:r>
          </a:p>
          <a:p>
            <a:r>
              <a:rPr lang="en-US" dirty="0"/>
              <a:t>Self employed</a:t>
            </a:r>
          </a:p>
          <a:p>
            <a:endParaRPr lang="en-US" dirty="0"/>
          </a:p>
          <a:p>
            <a:pPr defTabSz="911870">
              <a:defRPr/>
            </a:pPr>
            <a:r>
              <a:rPr lang="en-US" b="1" dirty="0" smtClean="0"/>
              <a:t>Tailored presentations to meet your needs</a:t>
            </a:r>
          </a:p>
          <a:p>
            <a:endParaRPr lang="en-US" dirty="0"/>
          </a:p>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val="2054466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870">
              <a:defRPr/>
            </a:pPr>
            <a:r>
              <a:rPr lang="en-US" dirty="0"/>
              <a:t>This volunteer presentation and many other NY resources are available for VITA Volunteers on our volunteer webpage, www.tax.ny.gov/volunteer.  </a:t>
            </a:r>
          </a:p>
          <a:p>
            <a:endParaRPr lang="en-US" dirty="0" smtClean="0"/>
          </a:p>
          <a:p>
            <a:r>
              <a:rPr lang="en-US" dirty="0" smtClean="0"/>
              <a:t>Practitioner Hotline:</a:t>
            </a:r>
            <a:r>
              <a:rPr lang="en-US" baseline="0" dirty="0" smtClean="0"/>
              <a:t> 518-457-5451</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41</a:t>
            </a:fld>
            <a:endParaRPr lang="en-US" dirty="0"/>
          </a:p>
        </p:txBody>
      </p:sp>
    </p:spTree>
    <p:extLst>
      <p:ext uri="{BB962C8B-B14F-4D97-AF65-F5344CB8AC3E}">
        <p14:creationId xmlns:p14="http://schemas.microsoft.com/office/powerpoint/2010/main" val="3277771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NONRESIDENT:</a:t>
            </a:r>
          </a:p>
          <a:p>
            <a:r>
              <a:rPr lang="en-US" baseline="0" dirty="0" smtClean="0"/>
              <a:t>If you have NY source income and your NYAGI federal amount column (Form IT-203, line 31) exceeds your NY Standard Deduction amount, you must file a state return. </a:t>
            </a:r>
          </a:p>
          <a:p>
            <a:endParaRPr lang="en-US" baseline="0" dirty="0" smtClean="0"/>
          </a:p>
          <a:p>
            <a:r>
              <a:rPr lang="en-US" baseline="0" dirty="0" smtClean="0"/>
              <a:t>PART-YEAR RESIDENT</a:t>
            </a:r>
          </a:p>
          <a:p>
            <a:r>
              <a:rPr lang="en-US" baseline="0" dirty="0" smtClean="0"/>
              <a:t>If you had any income during your resident period or you had NY Source income during your nonresident period, you must file a state return.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540790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You are considered a NYS resident if your domicile is NY State. Your domicile is the place you intend to have as your permanent home. You can only have one domicile. It doesn’t change until you establish a new permanent domicile. It’s the place you intend to return to after being away (on vacation, military assignment, college, or business). There are special rules for undergraduate students, military, and nonresident aliens. </a:t>
            </a:r>
          </a:p>
          <a:p>
            <a:endParaRPr lang="en-US" baseline="0" dirty="0" smtClean="0"/>
          </a:p>
          <a:p>
            <a:r>
              <a:rPr lang="en-US" baseline="0" dirty="0" smtClean="0"/>
              <a:t>You may also be considered a NYS resident even if your domicile is not NYS, but you maintain a permanent place in the state for more than 11 months of the year and spend 184 days or more in NYS during the year. </a:t>
            </a:r>
          </a:p>
          <a:p>
            <a:endParaRPr lang="en-US" baseline="0" dirty="0" smtClean="0"/>
          </a:p>
          <a:p>
            <a:r>
              <a:rPr lang="en-US" baseline="0" dirty="0" smtClean="0"/>
              <a:t>The same rules used for determining state residency are used to determine if you are a resident of New York City. </a:t>
            </a:r>
          </a:p>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029594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basic information section, you will enter items such as the special condition codes. You can look at the codes by clicking the here button to view detailed definitions of the codes. </a:t>
            </a:r>
          </a:p>
          <a:p>
            <a:endParaRPr lang="en-US" baseline="0" dirty="0" smtClean="0"/>
          </a:p>
          <a:p>
            <a:r>
              <a:rPr lang="en-US" baseline="0" dirty="0" smtClean="0"/>
              <a:t>You enter the County and School district information by selecting it from the dropdown list.  </a:t>
            </a:r>
          </a:p>
          <a:p>
            <a:endParaRPr lang="en-US" baseline="0" dirty="0" smtClean="0"/>
          </a:p>
          <a:p>
            <a:r>
              <a:rPr lang="en-US" baseline="0" dirty="0" smtClean="0"/>
              <a:t>You only need to complete the permanent home address section if the physical address is different from the address on the return. This will apply to taxpayers who list a PO Box on their tax return but who may be eligible for IT-214 or NYC-208 property tax credits.</a:t>
            </a:r>
          </a:p>
          <a:p>
            <a:endParaRPr lang="en-US" baseline="0" dirty="0" smtClean="0"/>
          </a:p>
          <a:p>
            <a:r>
              <a:rPr lang="en-US" baseline="0" dirty="0" smtClean="0"/>
              <a:t>The third party designee default is no. You don’t need to complete this section unless the taxpayer wants to assign a third party access to the records. This may apply if you have someone with a durable POA </a:t>
            </a:r>
          </a:p>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6</a:t>
            </a:fld>
            <a:endParaRPr lang="en-US" dirty="0"/>
          </a:p>
        </p:txBody>
      </p:sp>
    </p:spTree>
    <p:extLst>
      <p:ext uri="{BB962C8B-B14F-4D97-AF65-F5344CB8AC3E}">
        <p14:creationId xmlns:p14="http://schemas.microsoft.com/office/powerpoint/2010/main" val="3050906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important section for part</a:t>
            </a:r>
            <a:r>
              <a:rPr lang="en-US" baseline="0" dirty="0" smtClean="0"/>
              <a:t> year and full year residents of NYC or Yonkers. Complete all information related to being a full year or part year resident of NYC or Yonkers. If the taxpayer moved into or out of NYC at any time during the year, Form 360.1 must be completed so the correct NYC taxes are computed. This is the screen where you indicate you need Change of City Resident Status form IT-360.1. </a:t>
            </a:r>
          </a:p>
          <a:p>
            <a:endParaRPr lang="en-US" baseline="0" dirty="0" smtClean="0"/>
          </a:p>
          <a:p>
            <a:r>
              <a:rPr lang="en-US" baseline="0" dirty="0" smtClean="0"/>
              <a:t>If there is Yonkers income on the W-2, add the amount of income so that </a:t>
            </a:r>
            <a:r>
              <a:rPr lang="en-US" baseline="0" dirty="0" err="1" smtClean="0"/>
              <a:t>TaxSlayer</a:t>
            </a:r>
            <a:r>
              <a:rPr lang="en-US" baseline="0" dirty="0" smtClean="0"/>
              <a:t> can calculate Yonkers non-resident tax. It will not do it automatically by reading the W-2 income entry.  Don’t forget to complete the screen by answering the questions on whether the taxpayer is a resident or nonresident of Yonkers. </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pPr/>
              <a:t>7</a:t>
            </a:fld>
            <a:endParaRPr lang="en-US" dirty="0"/>
          </a:p>
        </p:txBody>
      </p:sp>
    </p:spTree>
    <p:extLst>
      <p:ext uri="{BB962C8B-B14F-4D97-AF65-F5344CB8AC3E}">
        <p14:creationId xmlns:p14="http://schemas.microsoft.com/office/powerpoint/2010/main" val="995180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you’re </a:t>
            </a:r>
            <a:r>
              <a:rPr lang="en-US" baseline="0" dirty="0" smtClean="0"/>
              <a:t>married filing a joint tax return and you’re getting a refund, a portion of the refund may belong to you and a portion to your spouse. If you or your spouse are behind in paying on a debt such as a student loan, child support or a tax warrant, then you may not get your tax refund. It can be applied to the outstanding debt. If you don’t want your portion of a refund to be applied to the debt, you can complete Form IT-208 to allocate the appropriate amount of the refund to each of you. </a:t>
            </a:r>
          </a:p>
          <a:p>
            <a:endParaRPr lang="en-US" baseline="0" dirty="0" smtClean="0"/>
          </a:p>
          <a:p>
            <a:r>
              <a:rPr lang="en-US" baseline="0" dirty="0" smtClean="0"/>
              <a:t>For example, if your husband is behind on his child support payments and it has been turned over to a support collection unit, the entire refund can be applied to his debt. If you want to get your portion of the refund, complete Form IT-280 to determine how much of the refund is yours and how much is his, and then submit the form when you file the tax return. </a:t>
            </a:r>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641043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Note:</a:t>
            </a:r>
            <a:r>
              <a:rPr lang="en-US" dirty="0" smtClean="0">
                <a:effectLst/>
              </a:rPr>
              <a:t> A 1099-G issued by the Tax Department </a:t>
            </a:r>
            <a:r>
              <a:rPr lang="en-US" b="1" dirty="0" smtClean="0">
                <a:effectLst/>
              </a:rPr>
              <a:t>doesn’t </a:t>
            </a:r>
            <a:r>
              <a:rPr lang="en-US" dirty="0" smtClean="0">
                <a:effectLst/>
              </a:rPr>
              <a:t>include unemployment compensation and is not reported to the IRS by the Tax Department. If you received unemployment compensation in 2015, including any taxes withheld, visit the </a:t>
            </a:r>
            <a:r>
              <a:rPr lang="en-US" dirty="0" smtClean="0">
                <a:effectLst/>
                <a:hlinkClick r:id="rId3" tooltip="New York State Department of Labor"/>
              </a:rPr>
              <a:t>New York State Department of Labor</a:t>
            </a:r>
            <a:r>
              <a:rPr lang="en-US" dirty="0" smtClean="0">
                <a:effectLst/>
              </a:rPr>
              <a:t> website.</a:t>
            </a:r>
          </a:p>
          <a:p>
            <a:endParaRPr lang="en-US" dirty="0" smtClean="0">
              <a:effectLst/>
            </a:endParaRPr>
          </a:p>
          <a:p>
            <a:r>
              <a:rPr lang="en-US" dirty="0" smtClean="0">
                <a:effectLst/>
              </a:rPr>
              <a:t>The</a:t>
            </a:r>
            <a:r>
              <a:rPr lang="en-US" baseline="0" dirty="0" smtClean="0">
                <a:effectLst/>
              </a:rPr>
              <a:t> Department of Labor is no longer mailing the 1099-G Unemployment Statement. To obtain a copy, you can l</a:t>
            </a:r>
            <a:r>
              <a:rPr lang="en-US" dirty="0" smtClean="0">
                <a:effectLst/>
              </a:rPr>
              <a:t>og in to your NY.Gov ID account, select </a:t>
            </a:r>
            <a:r>
              <a:rPr lang="en-US" i="1" dirty="0" smtClean="0">
                <a:effectLst/>
              </a:rPr>
              <a:t>Unemployment Services</a:t>
            </a:r>
            <a:r>
              <a:rPr lang="en-US" dirty="0" smtClean="0">
                <a:effectLst/>
              </a:rPr>
              <a:t> and </a:t>
            </a:r>
            <a:r>
              <a:rPr lang="en-US" i="1" dirty="0" smtClean="0">
                <a:effectLst/>
              </a:rPr>
              <a:t>View/Print 1099-G</a:t>
            </a:r>
            <a:r>
              <a:rPr lang="en-US" dirty="0" smtClean="0">
                <a:effectLst/>
              </a:rPr>
              <a:t>. Or you can call the DOL</a:t>
            </a:r>
            <a:r>
              <a:rPr lang="en-US" baseline="0" dirty="0" smtClean="0">
                <a:effectLst/>
              </a:rPr>
              <a:t> </a:t>
            </a:r>
            <a:r>
              <a:rPr lang="en-US" dirty="0" smtClean="0">
                <a:effectLst/>
              </a:rPr>
              <a:t>Telephone</a:t>
            </a:r>
            <a:r>
              <a:rPr lang="en-US" baseline="0" dirty="0" smtClean="0">
                <a:effectLst/>
              </a:rPr>
              <a:t> Claims Center </a:t>
            </a:r>
            <a:endParaRPr lang="en-US" dirty="0" smtClean="0">
              <a:effectLst/>
            </a:endParaRPr>
          </a:p>
          <a:p>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91A0B44D-A91D-47A7-878F-B25D0A2D7B6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163313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7.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8.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9.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9.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0.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0.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0.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1.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1.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2.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882286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984859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140226622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3590025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32769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2118074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1723153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6849728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17427823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789642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2010717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3842355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28365676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68188314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35656815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25236009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5800971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34598749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48964495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257793317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613720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5247681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a:latin typeface="Arial" panose="020B0604020202020204" pitchFamily="34" charset="0"/>
                <a:cs typeface="Arial" panose="020B0604020202020204" pitchFamily="34" charset="0"/>
              </a:defRPr>
            </a:lvl1pPr>
            <a:lvl2pPr>
              <a:spcBef>
                <a:spcPts val="577"/>
              </a:spcBef>
              <a:buClr>
                <a:schemeClr val="tx2"/>
              </a:buClr>
              <a:defRPr sz="2300">
                <a:latin typeface="Arial" panose="020B0604020202020204" pitchFamily="34" charset="0"/>
                <a:cs typeface="Arial" panose="020B0604020202020204" pitchFamily="34" charset="0"/>
              </a:defRPr>
            </a:lvl2pPr>
            <a:lvl3pPr>
              <a:buClr>
                <a:schemeClr val="tx2"/>
              </a:buClr>
              <a:defRPr sz="2100">
                <a:latin typeface="Arial" panose="020B0604020202020204" pitchFamily="34" charset="0"/>
                <a:cs typeface="Arial" panose="020B0604020202020204" pitchFamily="34" charset="0"/>
              </a:defRPr>
            </a:lvl3pPr>
            <a:lvl4pPr>
              <a:buClr>
                <a:schemeClr val="tx2"/>
              </a:buClr>
              <a:defRPr sz="20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pPr/>
              <a:t>1/27/2018</a:t>
            </a:fld>
            <a:endParaRPr lang="en-US" dirty="0"/>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lang="en-US" smtClean="0"/>
              <a:pPr/>
              <a:t>‹#›</a:t>
            </a:fld>
            <a:endParaRPr lang="en-US" dirty="0"/>
          </a:p>
        </p:txBody>
      </p:sp>
    </p:spTree>
    <p:extLst>
      <p:ext uri="{BB962C8B-B14F-4D97-AF65-F5344CB8AC3E}">
        <p14:creationId xmlns:p14="http://schemas.microsoft.com/office/powerpoint/2010/main" val="110216633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99486561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419643452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1642155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9971417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56099839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319021853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5681067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82276853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20495415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18642188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pPr/>
              <a:t>1/27/2018</a:t>
            </a:fld>
            <a:endParaRPr lang="en-US" dirty="0"/>
          </a:p>
        </p:txBody>
      </p:sp>
      <p:sp>
        <p:nvSpPr>
          <p:cNvPr id="4" name="Slide Number Placeholder 3"/>
          <p:cNvSpPr>
            <a:spLocks noGrp="1"/>
          </p:cNvSpPr>
          <p:nvPr>
            <p:ph type="sldNum" sz="quarter" idx="11"/>
          </p:nvPr>
        </p:nvSpPr>
        <p:spPr/>
        <p:txBody>
          <a:bodyPr/>
          <a:lstStyle/>
          <a:p>
            <a:fld id="{461C3A22-55EB-4C03-94E7-1B9314DBFF8B}" type="slidenum">
              <a:rPr lang="en-US" smtClean="0"/>
              <a:pPr/>
              <a:t>‹#›</a:t>
            </a:fld>
            <a:endParaRPr lang="en-US" dirty="0"/>
          </a:p>
        </p:txBody>
      </p:sp>
    </p:spTree>
    <p:extLst>
      <p:ext uri="{BB962C8B-B14F-4D97-AF65-F5344CB8AC3E}">
        <p14:creationId xmlns:p14="http://schemas.microsoft.com/office/powerpoint/2010/main" val="3017234116"/>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71263100"/>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955144746"/>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862473457"/>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2243489596"/>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49702902"/>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59671156"/>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34614873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3954303254"/>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56846921"/>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92867081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913455158"/>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10401188"/>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3189155397"/>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22644079"/>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410452857"/>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990946113"/>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1679368861"/>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4224300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946058655"/>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875620533"/>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577372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833832785"/>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09463116"/>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827795674"/>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438903378"/>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2136444859"/>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4029986"/>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693524730"/>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4615748"/>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994777844"/>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10883511"/>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62268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78902639"/>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0328716"/>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24823354"/>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205971372"/>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169589116"/>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727424639"/>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2456333002"/>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54081682"/>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347498468"/>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046022731"/>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18085547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78803783"/>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09571438"/>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432726417"/>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213116119"/>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1486567215"/>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18647690"/>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630029027"/>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28600" y="2223613"/>
            <a:ext cx="5638800" cy="1102519"/>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1" y="3383280"/>
            <a:ext cx="5486400" cy="124587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048449650"/>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tx2"/>
              </a:buClr>
              <a:defRPr sz="2400">
                <a:latin typeface="Arial" panose="020B0604020202020204" pitchFamily="34" charset="0"/>
                <a:cs typeface="Arial" panose="020B0604020202020204" pitchFamily="34" charset="0"/>
              </a:defRPr>
            </a:lvl1pPr>
            <a:lvl2pPr>
              <a:spcBef>
                <a:spcPts val="577"/>
              </a:spcBef>
              <a:buClr>
                <a:schemeClr val="tx2"/>
              </a:buClr>
              <a:defRPr sz="2200">
                <a:latin typeface="Arial" panose="020B0604020202020204" pitchFamily="34" charset="0"/>
                <a:cs typeface="Arial" panose="020B0604020202020204" pitchFamily="34" charset="0"/>
              </a:defRPr>
            </a:lvl2pPr>
            <a:lvl3pPr>
              <a:buClr>
                <a:schemeClr val="tx2"/>
              </a:buClr>
              <a:defRPr sz="2000">
                <a:latin typeface="Arial" panose="020B0604020202020204" pitchFamily="34" charset="0"/>
                <a:cs typeface="Arial" panose="020B0604020202020204" pitchFamily="34" charset="0"/>
              </a:defRPr>
            </a:lvl3pPr>
            <a:lvl4pPr>
              <a:buClr>
                <a:schemeClr val="tx2"/>
              </a:buClr>
              <a:defRPr sz="18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26273" y="4858882"/>
            <a:ext cx="2133600" cy="273844"/>
          </a:xfrm>
        </p:spPr>
        <p:txBody>
          <a:bodyPr/>
          <a:lstStyle>
            <a:lvl1pPr>
              <a:defRPr sz="1000">
                <a:solidFill>
                  <a:schemeClr val="bg1"/>
                </a:solidFill>
              </a:defRPr>
            </a:lvl1pPr>
          </a:lstStyle>
          <a:p>
            <a:fld id="{927F6DDA-74E8-4B0C-8818-F0FDFED25230}"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12"/>
          </p:nvPr>
        </p:nvSpPr>
        <p:spPr>
          <a:xfrm>
            <a:off x="6562344" y="4858406"/>
            <a:ext cx="2581656" cy="273844"/>
          </a:xfrm>
        </p:spPr>
        <p:txBody>
          <a:bodyPr vert="horz" lIns="87918" tIns="43959" rIns="87918" bIns="43959" rtlCol="0" anchor="ctr"/>
          <a:lstStyle>
            <a:lvl1pPr algn="r">
              <a:defRPr lang="en-US" sz="1000" smtClean="0">
                <a:solidFill>
                  <a:schemeClr val="bg1"/>
                </a:solidFill>
              </a:defRPr>
            </a:lvl1pPr>
          </a:lstStyle>
          <a:p>
            <a:fld id="{461C3A22-55EB-4C03-94E7-1B9314DBFF8B}" type="slidenum">
              <a:rPr>
                <a:solidFill>
                  <a:prstClr val="white"/>
                </a:solidFill>
              </a:rPr>
              <a:pPr/>
              <a:t>‹#›</a:t>
            </a:fld>
            <a:endParaRPr dirty="0">
              <a:solidFill>
                <a:prstClr val="white"/>
              </a:solidFill>
            </a:endParaRPr>
          </a:p>
        </p:txBody>
      </p:sp>
    </p:spTree>
    <p:extLst>
      <p:ext uri="{BB962C8B-B14F-4D97-AF65-F5344CB8AC3E}">
        <p14:creationId xmlns:p14="http://schemas.microsoft.com/office/powerpoint/2010/main" val="2596008438"/>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02473" y="171450"/>
            <a:ext cx="8686800" cy="617220"/>
          </a:xfrm>
        </p:spPr>
        <p:txBody>
          <a:bodyPr>
            <a:normAutofit/>
          </a:bodyPr>
          <a:lstStyle>
            <a:lvl1pPr>
              <a:defRPr sz="2700">
                <a:solidFill>
                  <a:srgbClr val="007681"/>
                </a:solidFill>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3D7C-5729-42F3-AC35-793723C1694D}" type="datetime1">
              <a:rPr lang="en-US" smtClean="0">
                <a:solidFill>
                  <a:prstClr val="white"/>
                </a:solidFill>
              </a:rPr>
              <a:pPr/>
              <a:t>1/27/2018</a:t>
            </a:fld>
            <a:endParaRPr lang="en-US" dirty="0">
              <a:solidFill>
                <a:prstClr val="white"/>
              </a:solidFill>
            </a:endParaRPr>
          </a:p>
        </p:txBody>
      </p:sp>
      <p:sp>
        <p:nvSpPr>
          <p:cNvPr id="4" name="Slide Number Placeholder 3"/>
          <p:cNvSpPr>
            <a:spLocks noGrp="1"/>
          </p:cNvSpPr>
          <p:nvPr>
            <p:ph type="sldNum" sz="quarter" idx="11"/>
          </p:nvPr>
        </p:nvSpPr>
        <p:spPr/>
        <p:txBody>
          <a:body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172455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100262"/>
            <a:ext cx="7772400" cy="745808"/>
          </a:xfrm>
        </p:spPr>
        <p:txBody>
          <a:bodyPr anchor="b" anchorCtr="0">
            <a:noAutofit/>
          </a:bodyPr>
          <a:lstStyle>
            <a:lvl1pPr algn="l">
              <a:defRPr>
                <a:solidFill>
                  <a:srgbClr val="00768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846070"/>
            <a:ext cx="6400800" cy="61722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2203340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image" Target="../media/image1.png"/><Relationship Id="rId5" Type="http://schemas.openxmlformats.org/officeDocument/2006/relationships/theme" Target="../theme/theme10.xml"/><Relationship Id="rId4" Type="http://schemas.openxmlformats.org/officeDocument/2006/relationships/slideLayout" Target="../slideLayouts/slideLayout4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image" Target="../media/image1.png"/><Relationship Id="rId5" Type="http://schemas.openxmlformats.org/officeDocument/2006/relationships/theme" Target="../theme/theme11.xml"/><Relationship Id="rId4" Type="http://schemas.openxmlformats.org/officeDocument/2006/relationships/slideLayout" Target="../slideLayouts/slideLayout44.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image" Target="../media/image1.png"/><Relationship Id="rId5" Type="http://schemas.openxmlformats.org/officeDocument/2006/relationships/theme" Target="../theme/theme12.xml"/><Relationship Id="rId4" Type="http://schemas.openxmlformats.org/officeDocument/2006/relationships/slideLayout" Target="../slideLayouts/slideLayout48.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image" Target="../media/image1.png"/><Relationship Id="rId5" Type="http://schemas.openxmlformats.org/officeDocument/2006/relationships/theme" Target="../theme/theme13.xml"/><Relationship Id="rId4" Type="http://schemas.openxmlformats.org/officeDocument/2006/relationships/slideLayout" Target="../slideLayouts/slideLayout52.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5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image" Target="../media/image1.png"/><Relationship Id="rId5" Type="http://schemas.openxmlformats.org/officeDocument/2006/relationships/theme" Target="../theme/theme14.xml"/><Relationship Id="rId4" Type="http://schemas.openxmlformats.org/officeDocument/2006/relationships/slideLayout" Target="../slideLayouts/slideLayout56.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image" Target="../media/image1.png"/><Relationship Id="rId5" Type="http://schemas.openxmlformats.org/officeDocument/2006/relationships/theme" Target="../theme/theme15.xml"/><Relationship Id="rId4" Type="http://schemas.openxmlformats.org/officeDocument/2006/relationships/slideLayout" Target="../slideLayouts/slideLayout60.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image" Target="../media/image1.png"/><Relationship Id="rId5" Type="http://schemas.openxmlformats.org/officeDocument/2006/relationships/theme" Target="../theme/theme16.xml"/><Relationship Id="rId4" Type="http://schemas.openxmlformats.org/officeDocument/2006/relationships/slideLayout" Target="../slideLayouts/slideLayout64.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67.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image" Target="../media/image1.png"/><Relationship Id="rId5" Type="http://schemas.openxmlformats.org/officeDocument/2006/relationships/theme" Target="../theme/theme17.xml"/><Relationship Id="rId4" Type="http://schemas.openxmlformats.org/officeDocument/2006/relationships/slideLayout" Target="../slideLayouts/slideLayout68.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71.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image" Target="../media/image1.png"/><Relationship Id="rId5" Type="http://schemas.openxmlformats.org/officeDocument/2006/relationships/theme" Target="../theme/theme18.xml"/><Relationship Id="rId4" Type="http://schemas.openxmlformats.org/officeDocument/2006/relationships/slideLayout" Target="../slideLayouts/slideLayout72.xml"/></Relationships>
</file>

<file path=ppt/slideMasters/_rels/slideMaster19.xml.rels><?xml version="1.0" encoding="UTF-8" standalone="yes"?>
<Relationships xmlns="http://schemas.openxmlformats.org/package/2006/relationships"><Relationship Id="rId3" Type="http://schemas.openxmlformats.org/officeDocument/2006/relationships/slideLayout" Target="../slideLayouts/slideLayout75.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image" Target="../media/image1.png"/><Relationship Id="rId5" Type="http://schemas.openxmlformats.org/officeDocument/2006/relationships/theme" Target="../theme/theme19.xml"/><Relationship Id="rId4" Type="http://schemas.openxmlformats.org/officeDocument/2006/relationships/slideLayout" Target="../slideLayouts/slideLayout76.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20.xml.rels><?xml version="1.0" encoding="UTF-8" standalone="yes"?>
<Relationships xmlns="http://schemas.openxmlformats.org/package/2006/relationships"><Relationship Id="rId3" Type="http://schemas.openxmlformats.org/officeDocument/2006/relationships/slideLayout" Target="../slideLayouts/slideLayout79.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image" Target="../media/image1.png"/><Relationship Id="rId5" Type="http://schemas.openxmlformats.org/officeDocument/2006/relationships/theme" Target="../theme/theme20.xml"/><Relationship Id="rId4" Type="http://schemas.openxmlformats.org/officeDocument/2006/relationships/slideLayout" Target="../slideLayouts/slideLayout80.xml"/></Relationships>
</file>

<file path=ppt/slideMasters/_rels/slideMaster21.xml.rels><?xml version="1.0" encoding="UTF-8" standalone="yes"?>
<Relationships xmlns="http://schemas.openxmlformats.org/package/2006/relationships"><Relationship Id="rId3" Type="http://schemas.openxmlformats.org/officeDocument/2006/relationships/slideLayout" Target="../slideLayouts/slideLayout83.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image" Target="../media/image1.png"/><Relationship Id="rId5" Type="http://schemas.openxmlformats.org/officeDocument/2006/relationships/theme" Target="../theme/theme21.xml"/><Relationship Id="rId4" Type="http://schemas.openxmlformats.org/officeDocument/2006/relationships/slideLayout" Target="../slideLayouts/slideLayout84.xml"/></Relationships>
</file>

<file path=ppt/slideMasters/_rels/slideMaster22.xml.rels><?xml version="1.0" encoding="UTF-8" standalone="yes"?>
<Relationships xmlns="http://schemas.openxmlformats.org/package/2006/relationships"><Relationship Id="rId3" Type="http://schemas.openxmlformats.org/officeDocument/2006/relationships/slideLayout" Target="../slideLayouts/slideLayout87.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image" Target="../media/image1.png"/><Relationship Id="rId5" Type="http://schemas.openxmlformats.org/officeDocument/2006/relationships/theme" Target="../theme/theme22.xml"/><Relationship Id="rId4" Type="http://schemas.openxmlformats.org/officeDocument/2006/relationships/slideLayout" Target="../slideLayouts/slideLayout8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png"/><Relationship Id="rId5" Type="http://schemas.openxmlformats.org/officeDocument/2006/relationships/theme" Target="../theme/theme5.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image" Target="../media/image1.png"/><Relationship Id="rId5" Type="http://schemas.openxmlformats.org/officeDocument/2006/relationships/theme" Target="../theme/theme6.xml"/><Relationship Id="rId4" Type="http://schemas.openxmlformats.org/officeDocument/2006/relationships/slideLayout" Target="../slideLayouts/slideLayout24.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image" Target="../media/image1.png"/><Relationship Id="rId5" Type="http://schemas.openxmlformats.org/officeDocument/2006/relationships/theme" Target="../theme/theme7.xml"/><Relationship Id="rId4" Type="http://schemas.openxmlformats.org/officeDocument/2006/relationships/slideLayout" Target="../slideLayouts/slideLayout28.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image" Target="../media/image1.png"/><Relationship Id="rId5" Type="http://schemas.openxmlformats.org/officeDocument/2006/relationships/theme" Target="../theme/theme8.xml"/><Relationship Id="rId4" Type="http://schemas.openxmlformats.org/officeDocument/2006/relationships/slideLayout" Target="../slideLayouts/slideLayout32.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image" Target="../media/image1.png"/><Relationship Id="rId5" Type="http://schemas.openxmlformats.org/officeDocument/2006/relationships/theme" Target="../theme/theme9.xml"/><Relationship Id="rId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pPr/>
              <a:t>1/27/2018</a:t>
            </a:fld>
            <a:endParaRPr lang="en-US" dirty="0"/>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pPr/>
              <a:t>‹#›</a:t>
            </a:fld>
            <a:endParaRPr lang="en-US" dirty="0"/>
          </a:p>
        </p:txBody>
      </p:sp>
    </p:spTree>
    <p:extLst>
      <p:ext uri="{BB962C8B-B14F-4D97-AF65-F5344CB8AC3E}">
        <p14:creationId xmlns:p14="http://schemas.microsoft.com/office/powerpoint/2010/main" val="42652388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7572194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2598225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7572314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0391531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827007796"/>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81804839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22446812"/>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78277813"/>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6736140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6767842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10067137"/>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206498189"/>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97150649"/>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7673730"/>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60596719"/>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5070759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7705891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83579059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3832295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6800336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152401" y="-26452"/>
            <a:ext cx="8229600" cy="720090"/>
          </a:xfrm>
          <a:prstGeom prst="rect">
            <a:avLst/>
          </a:prstGeom>
        </p:spPr>
        <p:txBody>
          <a:bodyPr vert="horz" lIns="87918" tIns="43959" rIns="87918" bIns="43959" rtlCol="0" anchor="ctr">
            <a:normAutofit/>
          </a:bodyPr>
          <a:lstStyle/>
          <a:p>
            <a:pPr lvl="0" algn="l"/>
            <a:r>
              <a:rPr lang="en-US" smtClean="0"/>
              <a:t>Click to edit Master title style</a:t>
            </a:r>
            <a:endParaRPr lang="en-US" dirty="0"/>
          </a:p>
        </p:txBody>
      </p:sp>
      <p:sp>
        <p:nvSpPr>
          <p:cNvPr id="3" name="Text Placeholder 2"/>
          <p:cNvSpPr>
            <a:spLocks noGrp="1"/>
          </p:cNvSpPr>
          <p:nvPr>
            <p:ph type="body" idx="1"/>
          </p:nvPr>
        </p:nvSpPr>
        <p:spPr>
          <a:xfrm>
            <a:off x="304800" y="925831"/>
            <a:ext cx="8229600" cy="3394472"/>
          </a:xfrm>
          <a:prstGeom prst="rect">
            <a:avLst/>
          </a:prstGeom>
        </p:spPr>
        <p:txBody>
          <a:bodyPr vert="horz" lIns="87918" tIns="43959" rIns="87918" bIns="439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910" y="4843206"/>
            <a:ext cx="2133600" cy="273844"/>
          </a:xfrm>
          <a:prstGeom prst="rect">
            <a:avLst/>
          </a:prstGeom>
        </p:spPr>
        <p:txBody>
          <a:bodyPr vert="horz" lIns="87918" tIns="43959" rIns="87918" bIns="43959" rtlCol="0" anchor="ctr"/>
          <a:lstStyle>
            <a:lvl1pPr algn="l">
              <a:defRPr sz="1000">
                <a:solidFill>
                  <a:schemeClr val="bg1"/>
                </a:solidFill>
              </a:defRPr>
            </a:lvl1pPr>
          </a:lstStyle>
          <a:p>
            <a:fld id="{4A29E4F9-7197-424E-A084-C114312BC551}" type="datetime1">
              <a:rPr lang="en-US" smtClean="0">
                <a:solidFill>
                  <a:prstClr val="white"/>
                </a:solidFill>
              </a:rPr>
              <a:pPr/>
              <a:t>1/27/2018</a:t>
            </a:fld>
            <a:endParaRPr lang="en-US" dirty="0">
              <a:solidFill>
                <a:prstClr val="white"/>
              </a:solidFill>
            </a:endParaRPr>
          </a:p>
        </p:txBody>
      </p:sp>
      <p:sp>
        <p:nvSpPr>
          <p:cNvPr id="6" name="Slide Number Placeholder 5"/>
          <p:cNvSpPr>
            <a:spLocks noGrp="1"/>
          </p:cNvSpPr>
          <p:nvPr>
            <p:ph type="sldNum" sz="quarter" idx="4"/>
          </p:nvPr>
        </p:nvSpPr>
        <p:spPr>
          <a:xfrm>
            <a:off x="8686802" y="4850568"/>
            <a:ext cx="456483" cy="273844"/>
          </a:xfrm>
          <a:prstGeom prst="rect">
            <a:avLst/>
          </a:prstGeom>
        </p:spPr>
        <p:txBody>
          <a:bodyPr vert="horz" lIns="87918" tIns="43959" rIns="87918" bIns="43959" rtlCol="0" anchor="ctr"/>
          <a:lstStyle>
            <a:lvl1pPr algn="r">
              <a:defRPr sz="1000">
                <a:solidFill>
                  <a:schemeClr val="bg1"/>
                </a:solidFill>
              </a:defRPr>
            </a:lvl1pPr>
          </a:lstStyle>
          <a:p>
            <a:fld id="{461C3A22-55EB-4C03-94E7-1B9314DBFF8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23535933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Lst>
  <p:timing>
    <p:tnLst>
      <p:par>
        <p:cTn id="1" dur="indefinite" restart="never" nodeType="tmRoot"/>
      </p:par>
    </p:tnLst>
  </p:timing>
  <p:hf sldNum="0" hdr="0" ftr="0" dt="0"/>
  <p:txStyles>
    <p:titleStyle>
      <a:lvl1pPr algn="ctr" defTabSz="879176" rtl="0" eaLnBrk="1" latinLnBrk="0" hangingPunct="1">
        <a:spcBef>
          <a:spcPct val="0"/>
        </a:spcBef>
        <a:buNone/>
        <a:defRPr lang="en-US" sz="35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5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3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1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7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76350"/>
            <a:ext cx="9067800" cy="1981200"/>
          </a:xfrm>
        </p:spPr>
        <p:txBody>
          <a:bodyPr/>
          <a:lstStyle/>
          <a:p>
            <a:pPr algn="ctr">
              <a:spcBef>
                <a:spcPts val="1154"/>
              </a:spcBef>
            </a:pPr>
            <a:r>
              <a:rPr lang="en-US" sz="3200" dirty="0" smtClean="0"/>
              <a:t> </a:t>
            </a:r>
            <a:r>
              <a:rPr lang="en-US" sz="3200" dirty="0"/>
              <a:t> </a:t>
            </a:r>
            <a:r>
              <a:rPr lang="en-US" sz="3200" dirty="0" smtClean="0"/>
              <a:t>Tax Year 2017 TaxSlayer Training</a:t>
            </a:r>
            <a:br>
              <a:rPr lang="en-US" sz="3200" dirty="0" smtClean="0"/>
            </a:br>
            <a:r>
              <a:rPr lang="en-US" sz="3200" dirty="0" smtClean="0"/>
              <a:t>For the IT-201 NY Return </a:t>
            </a:r>
            <a:r>
              <a:rPr lang="en-US" dirty="0" smtClean="0"/>
              <a:t/>
            </a:r>
            <a:br>
              <a:rPr lang="en-US" dirty="0" smtClean="0"/>
            </a:br>
            <a:endParaRPr lang="en-US" sz="2100" b="0" dirty="0">
              <a:solidFill>
                <a:schemeClr val="tx1">
                  <a:lumMod val="50000"/>
                  <a:lumOff val="50000"/>
                </a:schemeClr>
              </a:solidFill>
            </a:endParaRPr>
          </a:p>
        </p:txBody>
      </p:sp>
    </p:spTree>
    <p:extLst>
      <p:ext uri="{BB962C8B-B14F-4D97-AF65-F5344CB8AC3E}">
        <p14:creationId xmlns:p14="http://schemas.microsoft.com/office/powerpoint/2010/main" val="2273092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NY State and City Employee W-2 Entries</a:t>
            </a:r>
            <a:endParaRPr lang="en-US" dirty="0"/>
          </a:p>
        </p:txBody>
      </p:sp>
      <p:sp>
        <p:nvSpPr>
          <p:cNvPr id="3" name="Content Placeholder 2"/>
          <p:cNvSpPr>
            <a:spLocks noGrp="1"/>
          </p:cNvSpPr>
          <p:nvPr>
            <p:ph idx="1"/>
          </p:nvPr>
        </p:nvSpPr>
        <p:spPr>
          <a:xfrm>
            <a:off x="304800" y="1047750"/>
            <a:ext cx="8229600" cy="3246119"/>
          </a:xfrm>
        </p:spPr>
        <p:txBody>
          <a:bodyPr/>
          <a:lstStyle/>
          <a:p>
            <a:r>
              <a:rPr lang="en-US" dirty="0" smtClean="0"/>
              <a:t>Form W-2, box 14, is subject to New York State tax even though the amount isn’t subject to federal tax.</a:t>
            </a:r>
          </a:p>
          <a:p>
            <a:pPr lvl="1">
              <a:spcBef>
                <a:spcPts val="1200"/>
              </a:spcBef>
            </a:pPr>
            <a:r>
              <a:rPr lang="en-US" dirty="0" smtClean="0"/>
              <a:t>414H</a:t>
            </a:r>
          </a:p>
          <a:p>
            <a:pPr lvl="1">
              <a:spcBef>
                <a:spcPts val="1200"/>
              </a:spcBef>
            </a:pPr>
            <a:r>
              <a:rPr lang="en-US" dirty="0" smtClean="0"/>
              <a:t>IRC125</a:t>
            </a:r>
          </a:p>
          <a:p>
            <a:pPr>
              <a:spcBef>
                <a:spcPts val="2400"/>
              </a:spcBef>
            </a:pPr>
            <a:r>
              <a:rPr lang="en-US" dirty="0" smtClean="0"/>
              <a:t>Enter on TaxSlayer W-2 form from dropdown list.</a:t>
            </a:r>
          </a:p>
          <a:p>
            <a:pPr>
              <a:spcBef>
                <a:spcPts val="2400"/>
              </a:spcBef>
            </a:pPr>
            <a:r>
              <a:rPr lang="en-US" dirty="0" smtClean="0"/>
              <a:t>Verify that income reported on Form IT-201 line 21</a:t>
            </a:r>
          </a:p>
          <a:p>
            <a:endParaRPr lang="en-US" dirty="0"/>
          </a:p>
        </p:txBody>
      </p:sp>
    </p:spTree>
    <p:extLst>
      <p:ext uri="{BB962C8B-B14F-4D97-AF65-F5344CB8AC3E}">
        <p14:creationId xmlns:p14="http://schemas.microsoft.com/office/powerpoint/2010/main" val="1640748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Additions to Income Section</a:t>
            </a:r>
            <a:endParaRPr lang="en-US" dirty="0"/>
          </a:p>
        </p:txBody>
      </p:sp>
      <p:sp>
        <p:nvSpPr>
          <p:cNvPr id="3" name="Content Placeholder 2"/>
          <p:cNvSpPr>
            <a:spLocks noGrp="1"/>
          </p:cNvSpPr>
          <p:nvPr>
            <p:ph idx="1"/>
          </p:nvPr>
        </p:nvSpPr>
        <p:spPr>
          <a:xfrm>
            <a:off x="304800" y="971550"/>
            <a:ext cx="8686800" cy="3733800"/>
          </a:xfrm>
        </p:spPr>
        <p:txBody>
          <a:bodyPr>
            <a:normAutofit/>
          </a:bodyPr>
          <a:lstStyle/>
          <a:p>
            <a:r>
              <a:rPr lang="en-US" sz="2000" dirty="0" smtClean="0"/>
              <a:t>Interest Income on Other States’ Bonds and Obligations</a:t>
            </a:r>
          </a:p>
          <a:p>
            <a:pPr lvl="1"/>
            <a:r>
              <a:rPr lang="en-US" sz="2000" dirty="0"/>
              <a:t>Enter amount of any federally tax exempt bond that is </a:t>
            </a:r>
            <a:r>
              <a:rPr lang="en-US" sz="2000" b="1" dirty="0"/>
              <a:t>not</a:t>
            </a:r>
            <a:r>
              <a:rPr lang="en-US" sz="2000" dirty="0"/>
              <a:t> NYS tax exempt (e.g. muni bond for Pennsylvania</a:t>
            </a:r>
            <a:r>
              <a:rPr lang="en-US" sz="2000" dirty="0" smtClean="0"/>
              <a:t>)</a:t>
            </a:r>
          </a:p>
          <a:p>
            <a:r>
              <a:rPr lang="en-US" sz="2000" dirty="0" smtClean="0"/>
              <a:t>Non-qualified withdrawals from NY’s 529 college savings program</a:t>
            </a:r>
          </a:p>
          <a:p>
            <a:r>
              <a:rPr lang="en-US" sz="2000" dirty="0" smtClean="0"/>
              <a:t>Other Additions – </a:t>
            </a:r>
            <a:r>
              <a:rPr lang="en-US" sz="2000" dirty="0" err="1" smtClean="0"/>
              <a:t>TaxSlayer</a:t>
            </a:r>
            <a:r>
              <a:rPr lang="en-US" sz="2000" dirty="0" smtClean="0"/>
              <a:t> will automatically add</a:t>
            </a:r>
          </a:p>
          <a:p>
            <a:pPr lvl="1"/>
            <a:r>
              <a:rPr lang="en-US" sz="2000" dirty="0" smtClean="0"/>
              <a:t>Public Employee Retirement Contributions 414H</a:t>
            </a:r>
          </a:p>
          <a:p>
            <a:pPr lvl="1"/>
            <a:r>
              <a:rPr lang="en-US" sz="2000" dirty="0" smtClean="0"/>
              <a:t>NYC Flexible Benefits Program IRC125</a:t>
            </a:r>
          </a:p>
          <a:p>
            <a:pPr lvl="1"/>
            <a:r>
              <a:rPr lang="en-US" sz="2000" dirty="0" smtClean="0"/>
              <a:t>If you made the correct entry on the W-2</a:t>
            </a:r>
          </a:p>
          <a:p>
            <a:pPr lvl="1"/>
            <a:endParaRPr lang="en-US" dirty="0" smtClean="0"/>
          </a:p>
          <a:p>
            <a:pPr marL="439588" lvl="1" indent="0">
              <a:buNone/>
            </a:pPr>
            <a:endParaRPr lang="en-US" dirty="0"/>
          </a:p>
        </p:txBody>
      </p:sp>
    </p:spTree>
    <p:extLst>
      <p:ext uri="{BB962C8B-B14F-4D97-AF65-F5344CB8AC3E}">
        <p14:creationId xmlns:p14="http://schemas.microsoft.com/office/powerpoint/2010/main" val="2763210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452"/>
            <a:ext cx="8991599" cy="720090"/>
          </a:xfrm>
        </p:spPr>
        <p:txBody>
          <a:bodyPr>
            <a:normAutofit fontScale="90000"/>
          </a:bodyPr>
          <a:lstStyle/>
          <a:p>
            <a:r>
              <a:rPr lang="en-US" dirty="0" smtClean="0"/>
              <a:t>Subtractions to Income Section - Pensions</a:t>
            </a:r>
            <a:endParaRPr lang="en-US" dirty="0"/>
          </a:p>
        </p:txBody>
      </p:sp>
      <p:sp>
        <p:nvSpPr>
          <p:cNvPr id="3" name="Content Placeholder 2"/>
          <p:cNvSpPr>
            <a:spLocks noGrp="1"/>
          </p:cNvSpPr>
          <p:nvPr>
            <p:ph idx="1"/>
          </p:nvPr>
        </p:nvSpPr>
        <p:spPr>
          <a:xfrm>
            <a:off x="0" y="971550"/>
            <a:ext cx="9144000" cy="3394472"/>
          </a:xfrm>
        </p:spPr>
        <p:txBody>
          <a:bodyPr/>
          <a:lstStyle/>
          <a:p>
            <a:r>
              <a:rPr lang="en-US" dirty="0" smtClean="0"/>
              <a:t>Certain Pension income is excluded from NY taxable income</a:t>
            </a:r>
          </a:p>
          <a:p>
            <a:pPr lvl="1"/>
            <a:r>
              <a:rPr lang="en-US" dirty="0"/>
              <a:t>DO NOT INCLUDE RAILROAD RETIREMENT </a:t>
            </a:r>
            <a:r>
              <a:rPr lang="en-US" dirty="0" smtClean="0"/>
              <a:t>PENSIONS</a:t>
            </a:r>
          </a:p>
          <a:p>
            <a:r>
              <a:rPr lang="en-US" dirty="0" smtClean="0"/>
              <a:t>Enter the total taxable pensions received from NYS, local and federal governments: </a:t>
            </a:r>
            <a:r>
              <a:rPr lang="en-US" dirty="0" smtClean="0">
                <a:solidFill>
                  <a:srgbClr val="FF0000"/>
                </a:solidFill>
              </a:rPr>
              <a:t>PUBLIC </a:t>
            </a:r>
            <a:r>
              <a:rPr lang="en-US" dirty="0" smtClean="0"/>
              <a:t>PENSIONS</a:t>
            </a:r>
          </a:p>
          <a:p>
            <a:r>
              <a:rPr lang="en-US" dirty="0" smtClean="0"/>
              <a:t>Enter other taxable pensions (not included above) received from the time you turned 59 ½ to the end of the year. (Do not enter more than $20,000):  called ‘</a:t>
            </a:r>
            <a:r>
              <a:rPr lang="en-US" dirty="0" smtClean="0">
                <a:solidFill>
                  <a:srgbClr val="FF0000"/>
                </a:solidFill>
              </a:rPr>
              <a:t>PRIVATE</a:t>
            </a:r>
            <a:r>
              <a:rPr lang="en-US" dirty="0" smtClean="0"/>
              <a:t>’ PENSIONS </a:t>
            </a:r>
          </a:p>
        </p:txBody>
      </p:sp>
    </p:spTree>
    <p:extLst>
      <p:ext uri="{BB962C8B-B14F-4D97-AF65-F5344CB8AC3E}">
        <p14:creationId xmlns:p14="http://schemas.microsoft.com/office/powerpoint/2010/main" val="1008714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Pension Exclusion Facts</a:t>
            </a:r>
            <a:endParaRPr lang="en-US" dirty="0"/>
          </a:p>
        </p:txBody>
      </p:sp>
      <p:sp>
        <p:nvSpPr>
          <p:cNvPr id="3" name="Content Placeholder 2"/>
          <p:cNvSpPr>
            <a:spLocks noGrp="1"/>
          </p:cNvSpPr>
          <p:nvPr>
            <p:ph idx="1"/>
          </p:nvPr>
        </p:nvSpPr>
        <p:spPr>
          <a:xfrm>
            <a:off x="0" y="819150"/>
            <a:ext cx="8991600" cy="3809999"/>
          </a:xfrm>
        </p:spPr>
        <p:txBody>
          <a:bodyPr>
            <a:normAutofit fontScale="77500" lnSpcReduction="20000"/>
          </a:bodyPr>
          <a:lstStyle/>
          <a:p>
            <a:r>
              <a:rPr lang="en-US" dirty="0" smtClean="0"/>
              <a:t>All IRA’s are considered Private Pensions for this purpose.  Payments from NYC or NYS deferred compensation plans (e.g., FASCO) are PRIVATE Pensions for this purpose</a:t>
            </a:r>
          </a:p>
          <a:p>
            <a:r>
              <a:rPr lang="en-US" dirty="0" smtClean="0"/>
              <a:t>Pension from another country, even if it is not shown on 1099-R</a:t>
            </a:r>
          </a:p>
          <a:p>
            <a:pPr lvl="1"/>
            <a:r>
              <a:rPr lang="en-US" dirty="0" smtClean="0"/>
              <a:t>Qualifies for $20,000 exclusion, as though it were a 1099-R Pension</a:t>
            </a:r>
          </a:p>
          <a:p>
            <a:r>
              <a:rPr lang="en-US" dirty="0"/>
              <a:t>1099-R Distribution Code 3 (disability)</a:t>
            </a:r>
          </a:p>
          <a:p>
            <a:pPr lvl="1"/>
            <a:r>
              <a:rPr lang="en-US" dirty="0"/>
              <a:t>Code 3 pension amounts is reported as wages on line 7 of the federal return.</a:t>
            </a:r>
          </a:p>
          <a:p>
            <a:pPr lvl="2"/>
            <a:r>
              <a:rPr lang="en-US" dirty="0"/>
              <a:t>Cannot claim as both pension exclusion and IT-221 (disability</a:t>
            </a:r>
            <a:r>
              <a:rPr lang="en-US" dirty="0" smtClean="0"/>
              <a:t>) exclusion</a:t>
            </a:r>
            <a:endParaRPr lang="en-US" dirty="0"/>
          </a:p>
          <a:p>
            <a:r>
              <a:rPr lang="en-US" dirty="0"/>
              <a:t>Certain NYPD and FDNY line of duty disability pensions are totally tax free and do not get reported on the federal return – so no exclusion is taken on the state </a:t>
            </a:r>
            <a:r>
              <a:rPr lang="en-US" dirty="0" smtClean="0"/>
              <a:t>return,  Manhattan deems these OOS because no proof on the 1099R.</a:t>
            </a:r>
            <a:endParaRPr lang="en-US" dirty="0"/>
          </a:p>
          <a:p>
            <a:pPr lvl="1"/>
            <a:endParaRPr lang="en-US" dirty="0" smtClean="0"/>
          </a:p>
          <a:p>
            <a:endParaRPr lang="en-US" dirty="0"/>
          </a:p>
        </p:txBody>
      </p:sp>
    </p:spTree>
    <p:extLst>
      <p:ext uri="{BB962C8B-B14F-4D97-AF65-F5344CB8AC3E}">
        <p14:creationId xmlns:p14="http://schemas.microsoft.com/office/powerpoint/2010/main" val="3019726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Pension Exclusion Facts</a:t>
            </a:r>
            <a:endParaRPr lang="en-US" dirty="0"/>
          </a:p>
        </p:txBody>
      </p:sp>
      <p:sp>
        <p:nvSpPr>
          <p:cNvPr id="3" name="Content Placeholder 2"/>
          <p:cNvSpPr>
            <a:spLocks noGrp="1"/>
          </p:cNvSpPr>
          <p:nvPr>
            <p:ph idx="1"/>
          </p:nvPr>
        </p:nvSpPr>
        <p:spPr>
          <a:xfrm>
            <a:off x="304800" y="902174"/>
            <a:ext cx="8534400" cy="3647591"/>
          </a:xfrm>
        </p:spPr>
        <p:txBody>
          <a:bodyPr/>
          <a:lstStyle/>
          <a:p>
            <a:pPr>
              <a:spcBef>
                <a:spcPts val="1800"/>
              </a:spcBef>
            </a:pPr>
            <a:r>
              <a:rPr lang="en-US" sz="2200" dirty="0" smtClean="0"/>
              <a:t>Married taxpayers who both receive qualified income are each entitled to the maximum $20,000 exclusion (i.e., $40,000 total).</a:t>
            </a:r>
          </a:p>
          <a:p>
            <a:pPr>
              <a:spcBef>
                <a:spcPts val="1800"/>
              </a:spcBef>
            </a:pPr>
            <a:r>
              <a:rPr lang="en-US" sz="2200" dirty="0" smtClean="0"/>
              <a:t>A married taxpayer cannot claim any unused portion of a spouse’s exclusion.</a:t>
            </a:r>
          </a:p>
          <a:p>
            <a:pPr>
              <a:spcBef>
                <a:spcPts val="1800"/>
              </a:spcBef>
            </a:pPr>
            <a:r>
              <a:rPr lang="en-US" sz="2200" dirty="0" smtClean="0"/>
              <a:t>A person receiving their own pension and a deceased spouse’s pension is entitled to a maximum of $20,000 exclusion. The maximum exclusion allowable from the total of ALL SOURCES that qualify for the non-public exclusion may not  exceed $20,000 per individual.</a:t>
            </a:r>
          </a:p>
          <a:p>
            <a:endParaRPr lang="en-US" dirty="0"/>
          </a:p>
        </p:txBody>
      </p:sp>
    </p:spTree>
    <p:extLst>
      <p:ext uri="{BB962C8B-B14F-4D97-AF65-F5344CB8AC3E}">
        <p14:creationId xmlns:p14="http://schemas.microsoft.com/office/powerpoint/2010/main" val="648801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Pension Exclusions – Code 4 Death</a:t>
            </a:r>
            <a:endParaRPr lang="en-US" dirty="0"/>
          </a:p>
        </p:txBody>
      </p:sp>
      <p:sp>
        <p:nvSpPr>
          <p:cNvPr id="3" name="Content Placeholder 2"/>
          <p:cNvSpPr>
            <a:spLocks noGrp="1"/>
          </p:cNvSpPr>
          <p:nvPr>
            <p:ph idx="1"/>
          </p:nvPr>
        </p:nvSpPr>
        <p:spPr>
          <a:xfrm>
            <a:off x="304800" y="819150"/>
            <a:ext cx="8610600" cy="3962400"/>
          </a:xfrm>
        </p:spPr>
        <p:txBody>
          <a:bodyPr>
            <a:normAutofit/>
          </a:bodyPr>
          <a:lstStyle/>
          <a:p>
            <a:r>
              <a:rPr lang="en-US" dirty="0" smtClean="0"/>
              <a:t>1099-R Distribution Code 4 (death-survivors benefit)</a:t>
            </a:r>
          </a:p>
          <a:p>
            <a:pPr lvl="1"/>
            <a:r>
              <a:rPr lang="en-US" dirty="0" smtClean="0"/>
              <a:t>Receiving survivor benefits – the exclusion is based on the decedents entitlement, subject to the decedents age if he/she were alive/amount limitation</a:t>
            </a:r>
          </a:p>
          <a:p>
            <a:pPr lvl="1"/>
            <a:r>
              <a:rPr lang="en-US" dirty="0" smtClean="0"/>
              <a:t>The descendent, independent of the survivor is entitled to a $20,000 exclusion</a:t>
            </a:r>
          </a:p>
          <a:p>
            <a:pPr lvl="1"/>
            <a:r>
              <a:rPr lang="en-US" dirty="0" smtClean="0"/>
              <a:t>If taxpayer transfers death benefit into their own name, then they must qualify for the $20,000 exclusion and must add this pension to their own pension for purposes of determining the amount of the limitation</a:t>
            </a:r>
            <a:endParaRPr lang="en-US" dirty="0"/>
          </a:p>
        </p:txBody>
      </p:sp>
    </p:spTree>
    <p:extLst>
      <p:ext uri="{BB962C8B-B14F-4D97-AF65-F5344CB8AC3E}">
        <p14:creationId xmlns:p14="http://schemas.microsoft.com/office/powerpoint/2010/main" val="2160017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Pension Exceptions		</a:t>
            </a:r>
            <a:endParaRPr lang="en-US" dirty="0"/>
          </a:p>
        </p:txBody>
      </p:sp>
      <p:sp>
        <p:nvSpPr>
          <p:cNvPr id="3" name="Content Placeholder 2"/>
          <p:cNvSpPr>
            <a:spLocks noGrp="1"/>
          </p:cNvSpPr>
          <p:nvPr>
            <p:ph idx="1"/>
          </p:nvPr>
        </p:nvSpPr>
        <p:spPr>
          <a:xfrm>
            <a:off x="304800" y="925830"/>
            <a:ext cx="8839200" cy="3703319"/>
          </a:xfrm>
        </p:spPr>
        <p:txBody>
          <a:bodyPr>
            <a:normAutofit lnSpcReduction="10000"/>
          </a:bodyPr>
          <a:lstStyle/>
          <a:p>
            <a:r>
              <a:rPr lang="en-US" dirty="0" smtClean="0"/>
              <a:t>1099-R Distribution Code 7 (normal distribution) “Divorce Exception” a QDRO is not entitled to $20,000 exclusion</a:t>
            </a:r>
          </a:p>
          <a:p>
            <a:r>
              <a:rPr lang="en-US" dirty="0" smtClean="0"/>
              <a:t>1099-R Distribution Code D [part of 7D or D7] (Annuity Not Qualified for Exclusion)</a:t>
            </a:r>
          </a:p>
          <a:p>
            <a:pPr lvl="1"/>
            <a:r>
              <a:rPr lang="en-US" dirty="0" smtClean="0"/>
              <a:t>Purchased annuities – Do not qualify for exclusion</a:t>
            </a:r>
          </a:p>
          <a:p>
            <a:r>
              <a:rPr lang="en-US" dirty="0" smtClean="0"/>
              <a:t>LOSAP Payments – may come on a 1099-R with a Code D. TP should tell you these are Length of Service Award Payments and not subject to $20,000 exclusion. Refer to Subtraction section for LOSAP payments</a:t>
            </a:r>
          </a:p>
          <a:p>
            <a:endParaRPr lang="en-US" dirty="0" smtClean="0"/>
          </a:p>
          <a:p>
            <a:endParaRPr lang="en-US" dirty="0"/>
          </a:p>
        </p:txBody>
      </p:sp>
    </p:spTree>
    <p:extLst>
      <p:ext uri="{BB962C8B-B14F-4D97-AF65-F5344CB8AC3E}">
        <p14:creationId xmlns:p14="http://schemas.microsoft.com/office/powerpoint/2010/main" val="2334608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IT-221 Disability Income Exclusion</a:t>
            </a:r>
            <a:endParaRPr lang="en-US" sz="3400" dirty="0"/>
          </a:p>
        </p:txBody>
      </p:sp>
      <p:sp>
        <p:nvSpPr>
          <p:cNvPr id="3" name="Content Placeholder 2"/>
          <p:cNvSpPr>
            <a:spLocks noGrp="1"/>
          </p:cNvSpPr>
          <p:nvPr>
            <p:ph idx="1"/>
          </p:nvPr>
        </p:nvSpPr>
        <p:spPr>
          <a:xfrm>
            <a:off x="304800" y="1123950"/>
            <a:ext cx="8458200" cy="3124199"/>
          </a:xfrm>
        </p:spPr>
        <p:txBody>
          <a:bodyPr>
            <a:normAutofit lnSpcReduction="10000"/>
          </a:bodyPr>
          <a:lstStyle/>
          <a:p>
            <a:r>
              <a:rPr lang="en-US" dirty="0" smtClean="0"/>
              <a:t>Residents and Nonresidents</a:t>
            </a:r>
          </a:p>
          <a:p>
            <a:pPr>
              <a:spcBef>
                <a:spcPts val="4800"/>
              </a:spcBef>
            </a:pPr>
            <a:r>
              <a:rPr lang="en-US" dirty="0" smtClean="0"/>
              <a:t>Exclude actual disability pay or $100/week ($5,200/year), whichever is less; combined with pension and annuity income, cannot exceed $20,000 </a:t>
            </a:r>
          </a:p>
          <a:p>
            <a:pPr>
              <a:spcBef>
                <a:spcPts val="4800"/>
              </a:spcBef>
            </a:pPr>
            <a:r>
              <a:rPr lang="en-US" dirty="0" smtClean="0"/>
              <a:t>Consider when moving code 3 retirement income to wages</a:t>
            </a:r>
          </a:p>
        </p:txBody>
      </p:sp>
    </p:spTree>
    <p:extLst>
      <p:ext uri="{BB962C8B-B14F-4D97-AF65-F5344CB8AC3E}">
        <p14:creationId xmlns:p14="http://schemas.microsoft.com/office/powerpoint/2010/main" val="483048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IT-221 Disability Income Exclusion</a:t>
            </a:r>
            <a:endParaRPr lang="en-US" sz="3400" dirty="0"/>
          </a:p>
        </p:txBody>
      </p:sp>
      <p:sp>
        <p:nvSpPr>
          <p:cNvPr id="3" name="Content Placeholder 2"/>
          <p:cNvSpPr>
            <a:spLocks noGrp="1"/>
          </p:cNvSpPr>
          <p:nvPr>
            <p:ph idx="1"/>
          </p:nvPr>
        </p:nvSpPr>
        <p:spPr>
          <a:xfrm>
            <a:off x="304800" y="853678"/>
            <a:ext cx="8610600" cy="3394472"/>
          </a:xfrm>
        </p:spPr>
        <p:txBody>
          <a:bodyPr>
            <a:normAutofit lnSpcReduction="10000"/>
          </a:bodyPr>
          <a:lstStyle/>
          <a:p>
            <a:pPr marL="0" indent="0">
              <a:buNone/>
            </a:pPr>
            <a:r>
              <a:rPr lang="en-US" dirty="0" smtClean="0"/>
              <a:t>Meet all of the following tests:</a:t>
            </a:r>
          </a:p>
          <a:p>
            <a:pPr lvl="1">
              <a:spcBef>
                <a:spcPts val="1200"/>
              </a:spcBef>
            </a:pPr>
            <a:r>
              <a:rPr lang="en-US" dirty="0"/>
              <a:t>r</a:t>
            </a:r>
            <a:r>
              <a:rPr lang="en-US" dirty="0" smtClean="0"/>
              <a:t>eceived disability pay; and</a:t>
            </a:r>
          </a:p>
          <a:p>
            <a:pPr lvl="1">
              <a:spcBef>
                <a:spcPts val="600"/>
              </a:spcBef>
            </a:pPr>
            <a:r>
              <a:rPr lang="en-US" dirty="0" smtClean="0"/>
              <a:t>not yet 65 years old when tax year ended; and</a:t>
            </a:r>
          </a:p>
          <a:p>
            <a:pPr lvl="1">
              <a:spcBef>
                <a:spcPts val="600"/>
              </a:spcBef>
            </a:pPr>
            <a:r>
              <a:rPr lang="en-US" dirty="0"/>
              <a:t>r</a:t>
            </a:r>
            <a:r>
              <a:rPr lang="en-US" dirty="0" smtClean="0"/>
              <a:t>etired on disability and were permanently and totally disabled when you retired; and</a:t>
            </a:r>
          </a:p>
          <a:p>
            <a:pPr lvl="1">
              <a:spcBef>
                <a:spcPts val="600"/>
              </a:spcBef>
            </a:pPr>
            <a:r>
              <a:rPr lang="en-US" dirty="0" smtClean="0"/>
              <a:t>had not yet reached the age when you would be required </a:t>
            </a:r>
            <a:br>
              <a:rPr lang="en-US" dirty="0" smtClean="0"/>
            </a:br>
            <a:r>
              <a:rPr lang="en-US" dirty="0" smtClean="0"/>
              <a:t>to retire; and </a:t>
            </a:r>
          </a:p>
          <a:p>
            <a:pPr lvl="1">
              <a:spcBef>
                <a:spcPts val="600"/>
              </a:spcBef>
            </a:pPr>
            <a:r>
              <a:rPr lang="en-US" dirty="0" smtClean="0"/>
              <a:t>if married filing separate return, you may only claim the credit if you and your spouse lived apart during the entire year.</a:t>
            </a:r>
          </a:p>
          <a:p>
            <a:pPr lvl="1">
              <a:spcBef>
                <a:spcPts val="600"/>
              </a:spcBef>
            </a:pPr>
            <a:endParaRPr lang="en-US" dirty="0" smtClean="0"/>
          </a:p>
        </p:txBody>
      </p:sp>
    </p:spTree>
    <p:extLst>
      <p:ext uri="{BB962C8B-B14F-4D97-AF65-F5344CB8AC3E}">
        <p14:creationId xmlns:p14="http://schemas.microsoft.com/office/powerpoint/2010/main" val="15195972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452"/>
            <a:ext cx="8839199" cy="720090"/>
          </a:xfrm>
        </p:spPr>
        <p:txBody>
          <a:bodyPr>
            <a:normAutofit/>
          </a:bodyPr>
          <a:lstStyle/>
          <a:p>
            <a:r>
              <a:rPr lang="en-US" dirty="0"/>
              <a:t>Subtractions to Income Section - </a:t>
            </a:r>
            <a:r>
              <a:rPr lang="en-US" dirty="0" smtClean="0"/>
              <a:t>Other</a:t>
            </a:r>
            <a:endParaRPr lang="en-US" dirty="0"/>
          </a:p>
        </p:txBody>
      </p:sp>
      <p:sp>
        <p:nvSpPr>
          <p:cNvPr id="3" name="Content Placeholder 2"/>
          <p:cNvSpPr>
            <a:spLocks noGrp="1"/>
          </p:cNvSpPr>
          <p:nvPr>
            <p:ph idx="1"/>
          </p:nvPr>
        </p:nvSpPr>
        <p:spPr>
          <a:xfrm>
            <a:off x="152400" y="925830"/>
            <a:ext cx="8991600" cy="3779520"/>
          </a:xfrm>
        </p:spPr>
        <p:txBody>
          <a:bodyPr>
            <a:normAutofit lnSpcReduction="10000"/>
          </a:bodyPr>
          <a:lstStyle/>
          <a:p>
            <a:r>
              <a:rPr lang="en-US" dirty="0" smtClean="0"/>
              <a:t>New York’s 529 College Savings program deduction</a:t>
            </a:r>
          </a:p>
          <a:p>
            <a:pPr lvl="1"/>
            <a:r>
              <a:rPr lang="en-US" dirty="0" smtClean="0"/>
              <a:t>$5,000 ($10,000 MFJ)</a:t>
            </a:r>
          </a:p>
          <a:p>
            <a:r>
              <a:rPr lang="en-US" dirty="0" smtClean="0"/>
              <a:t>Long Term Residential Care Deduction(S-105)</a:t>
            </a:r>
          </a:p>
          <a:p>
            <a:pPr lvl="1"/>
            <a:r>
              <a:rPr lang="en-US" dirty="0" smtClean="0"/>
              <a:t>Attributable to cost of long term care</a:t>
            </a:r>
          </a:p>
          <a:p>
            <a:pPr lvl="1"/>
            <a:r>
              <a:rPr lang="en-US" dirty="0" smtClean="0"/>
              <a:t>Table of limitations in </a:t>
            </a:r>
            <a:r>
              <a:rPr lang="en-US" dirty="0" err="1" smtClean="0"/>
              <a:t>TaxSlayer</a:t>
            </a:r>
            <a:endParaRPr lang="en-US" dirty="0" smtClean="0"/>
          </a:p>
          <a:p>
            <a:r>
              <a:rPr lang="en-US" dirty="0" smtClean="0"/>
              <a:t>Volunteer Firefighter/Ambulance Length or Service Award (S-130)</a:t>
            </a:r>
          </a:p>
          <a:p>
            <a:r>
              <a:rPr lang="en-US" dirty="0" smtClean="0">
                <a:solidFill>
                  <a:srgbClr val="FF0000"/>
                </a:solidFill>
              </a:rPr>
              <a:t>Railroad Retirement Board Tier 2 Annuities or Pensions (Green Form)</a:t>
            </a:r>
          </a:p>
          <a:p>
            <a:pPr marL="0" indent="0">
              <a:buNone/>
            </a:pPr>
            <a:endParaRPr lang="en-US" dirty="0" smtClean="0"/>
          </a:p>
          <a:p>
            <a:pPr marL="439588" lvl="1" indent="0">
              <a:buNone/>
            </a:pPr>
            <a:endParaRPr lang="en-US" dirty="0" smtClean="0"/>
          </a:p>
          <a:p>
            <a:pPr lvl="1"/>
            <a:endParaRPr lang="en-US" dirty="0"/>
          </a:p>
        </p:txBody>
      </p:sp>
    </p:spTree>
    <p:extLst>
      <p:ext uri="{BB962C8B-B14F-4D97-AF65-F5344CB8AC3E}">
        <p14:creationId xmlns:p14="http://schemas.microsoft.com/office/powerpoint/2010/main" val="1257890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Returns	</a:t>
            </a:r>
            <a:endParaRPr lang="en-US" dirty="0"/>
          </a:p>
        </p:txBody>
      </p:sp>
      <p:sp>
        <p:nvSpPr>
          <p:cNvPr id="3" name="Content Placeholder 2"/>
          <p:cNvSpPr>
            <a:spLocks noGrp="1"/>
          </p:cNvSpPr>
          <p:nvPr>
            <p:ph idx="1"/>
          </p:nvPr>
        </p:nvSpPr>
        <p:spPr>
          <a:xfrm>
            <a:off x="304800" y="925831"/>
            <a:ext cx="8610600" cy="3394472"/>
          </a:xfrm>
        </p:spPr>
        <p:txBody>
          <a:bodyPr/>
          <a:lstStyle/>
          <a:p>
            <a:r>
              <a:rPr lang="en-US" dirty="0" smtClean="0"/>
              <a:t>Add as many states as necessary with taxpayer’s status</a:t>
            </a:r>
          </a:p>
          <a:p>
            <a:pPr lvl="1"/>
            <a:r>
              <a:rPr lang="en-US" dirty="0" smtClean="0"/>
              <a:t>Resident</a:t>
            </a:r>
          </a:p>
          <a:p>
            <a:pPr lvl="1"/>
            <a:r>
              <a:rPr lang="en-US" dirty="0" smtClean="0"/>
              <a:t>Non-resident</a:t>
            </a:r>
          </a:p>
          <a:p>
            <a:pPr lvl="1"/>
            <a:r>
              <a:rPr lang="en-US" dirty="0" smtClean="0"/>
              <a:t>Part-year resident</a:t>
            </a:r>
            <a:endParaRPr lang="en-US" dirty="0"/>
          </a:p>
        </p:txBody>
      </p:sp>
    </p:spTree>
    <p:extLst>
      <p:ext uri="{BB962C8B-B14F-4D97-AF65-F5344CB8AC3E}">
        <p14:creationId xmlns:p14="http://schemas.microsoft.com/office/powerpoint/2010/main" val="31766800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Itemized Deductions Section</a:t>
            </a:r>
            <a:endParaRPr lang="en-US" dirty="0"/>
          </a:p>
        </p:txBody>
      </p:sp>
      <p:sp>
        <p:nvSpPr>
          <p:cNvPr id="3" name="Content Placeholder 2"/>
          <p:cNvSpPr>
            <a:spLocks noGrp="1"/>
          </p:cNvSpPr>
          <p:nvPr>
            <p:ph idx="1"/>
          </p:nvPr>
        </p:nvSpPr>
        <p:spPr/>
        <p:txBody>
          <a:bodyPr/>
          <a:lstStyle/>
          <a:p>
            <a:r>
              <a:rPr lang="en-US" dirty="0" smtClean="0"/>
              <a:t>Standard Deduction on Federal  - Must use the Standard Deduction on NY State</a:t>
            </a:r>
          </a:p>
          <a:p>
            <a:r>
              <a:rPr lang="en-US" dirty="0" smtClean="0"/>
              <a:t>Itemized Deductions on Federal – may need to add or subtract certain items</a:t>
            </a:r>
          </a:p>
          <a:p>
            <a:pPr lvl="1"/>
            <a:r>
              <a:rPr lang="en-US" dirty="0" smtClean="0"/>
              <a:t>Additions to Federal Itemized Deductions – None apply</a:t>
            </a:r>
          </a:p>
          <a:p>
            <a:pPr lvl="1"/>
            <a:r>
              <a:rPr lang="en-US" dirty="0" smtClean="0"/>
              <a:t>Subtractions to Federal Itemized Deductions – Subtract any Long-Term Care Premiums included on Federal Schedule A, Line 1 </a:t>
            </a:r>
            <a:endParaRPr lang="en-US" dirty="0"/>
          </a:p>
        </p:txBody>
      </p:sp>
    </p:spTree>
    <p:extLst>
      <p:ext uri="{BB962C8B-B14F-4D97-AF65-F5344CB8AC3E}">
        <p14:creationId xmlns:p14="http://schemas.microsoft.com/office/powerpoint/2010/main" val="2940423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 -  automatically calculated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Household Credit</a:t>
            </a:r>
          </a:p>
          <a:p>
            <a:r>
              <a:rPr lang="en-US" dirty="0" smtClean="0"/>
              <a:t>Empire State Child Credit (IT-213)</a:t>
            </a:r>
          </a:p>
          <a:p>
            <a:r>
              <a:rPr lang="en-US" dirty="0" smtClean="0"/>
              <a:t>Family Tax Relief Credit (IT-114)</a:t>
            </a:r>
          </a:p>
          <a:p>
            <a:r>
              <a:rPr lang="en-US" dirty="0" smtClean="0"/>
              <a:t>NYS and NYC Earned Income Tax Credit (IT-215)</a:t>
            </a:r>
          </a:p>
          <a:p>
            <a:r>
              <a:rPr lang="en-US" dirty="0" smtClean="0"/>
              <a:t>NY Child &amp; Dependent Care Credit (IT-216)</a:t>
            </a:r>
          </a:p>
          <a:p>
            <a:r>
              <a:rPr lang="en-US" dirty="0" smtClean="0"/>
              <a:t>NYC School Tax Credit (NYC-210) – </a:t>
            </a:r>
            <a:r>
              <a:rPr lang="en-US" dirty="0" smtClean="0">
                <a:solidFill>
                  <a:srgbClr val="FF0000"/>
                </a:solidFill>
              </a:rPr>
              <a:t>if you make proper entries</a:t>
            </a:r>
          </a:p>
          <a:p>
            <a:r>
              <a:rPr lang="en-US" dirty="0"/>
              <a:t>Credit for Taxes Paid to Another State or </a:t>
            </a:r>
            <a:r>
              <a:rPr lang="en-US" dirty="0" smtClean="0"/>
              <a:t>Canada reduces NY State Income Tax – if shown on W-2 (IT-112-C/IT-112-R)</a:t>
            </a:r>
            <a:endParaRPr lang="en-US" dirty="0"/>
          </a:p>
        </p:txBody>
      </p:sp>
    </p:spTree>
    <p:extLst>
      <p:ext uri="{BB962C8B-B14F-4D97-AF65-F5344CB8AC3E}">
        <p14:creationId xmlns:p14="http://schemas.microsoft.com/office/powerpoint/2010/main" val="32938120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IT-112-C or IT-112-R Resident Credit	</a:t>
            </a:r>
            <a:endParaRPr lang="en-US" dirty="0"/>
          </a:p>
        </p:txBody>
      </p:sp>
      <p:sp>
        <p:nvSpPr>
          <p:cNvPr id="3" name="Content Placeholder 2"/>
          <p:cNvSpPr>
            <a:spLocks noGrp="1"/>
          </p:cNvSpPr>
          <p:nvPr>
            <p:ph idx="1"/>
          </p:nvPr>
        </p:nvSpPr>
        <p:spPr>
          <a:xfrm>
            <a:off x="152400" y="939479"/>
            <a:ext cx="8763000" cy="3627120"/>
          </a:xfrm>
        </p:spPr>
        <p:txBody>
          <a:bodyPr>
            <a:normAutofit lnSpcReduction="10000"/>
          </a:bodyPr>
          <a:lstStyle/>
          <a:p>
            <a:r>
              <a:rPr lang="en-US" dirty="0" smtClean="0"/>
              <a:t>Full-year or part-year resident</a:t>
            </a:r>
          </a:p>
          <a:p>
            <a:r>
              <a:rPr lang="en-US" dirty="0" smtClean="0"/>
              <a:t>Received income from another state and taxed by that state</a:t>
            </a:r>
          </a:p>
          <a:p>
            <a:r>
              <a:rPr lang="en-US" dirty="0" smtClean="0"/>
              <a:t>Claim a credit for the portion of the tax paid to that state</a:t>
            </a:r>
          </a:p>
          <a:p>
            <a:r>
              <a:rPr lang="en-US" dirty="0" smtClean="0"/>
              <a:t>Enter State on W-2; create Non-Resident return for that State.</a:t>
            </a:r>
          </a:p>
          <a:p>
            <a:r>
              <a:rPr lang="en-US" dirty="0" smtClean="0"/>
              <a:t>Credit will flow to NY via IT-112-R forms  (look for 112-R Credit on page 3 of NY return</a:t>
            </a:r>
          </a:p>
          <a:p>
            <a:r>
              <a:rPr lang="en-US" dirty="0" smtClean="0"/>
              <a:t>Taxes paid to Canada – use Form 112-C</a:t>
            </a:r>
          </a:p>
        </p:txBody>
      </p:sp>
    </p:spTree>
    <p:extLst>
      <p:ext uri="{BB962C8B-B14F-4D97-AF65-F5344CB8AC3E}">
        <p14:creationId xmlns:p14="http://schemas.microsoft.com/office/powerpoint/2010/main" val="21811923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452"/>
            <a:ext cx="9067799" cy="720090"/>
          </a:xfrm>
        </p:spPr>
        <p:txBody>
          <a:bodyPr/>
          <a:lstStyle/>
          <a:p>
            <a:r>
              <a:rPr lang="en-US" dirty="0" smtClean="0"/>
              <a:t>NYC-210, </a:t>
            </a:r>
            <a:r>
              <a:rPr lang="en-US" i="1" dirty="0" smtClean="0"/>
              <a:t>NYC School Tax Credit </a:t>
            </a:r>
            <a:r>
              <a:rPr lang="en-US" sz="2400" dirty="0" smtClean="0"/>
              <a:t>(cont.)</a:t>
            </a:r>
            <a:endParaRPr lang="en-US" sz="2400" dirty="0"/>
          </a:p>
        </p:txBody>
      </p:sp>
      <p:sp>
        <p:nvSpPr>
          <p:cNvPr id="3" name="Content Placeholder 2"/>
          <p:cNvSpPr>
            <a:spLocks noGrp="1"/>
          </p:cNvSpPr>
          <p:nvPr>
            <p:ph idx="1"/>
          </p:nvPr>
        </p:nvSpPr>
        <p:spPr>
          <a:xfrm>
            <a:off x="304800" y="1276350"/>
            <a:ext cx="8001000" cy="2407919"/>
          </a:xfrm>
        </p:spPr>
        <p:txBody>
          <a:bodyPr>
            <a:normAutofit fontScale="92500" lnSpcReduction="10000"/>
          </a:bodyPr>
          <a:lstStyle/>
          <a:p>
            <a:pPr marL="0" indent="0">
              <a:buNone/>
            </a:pPr>
            <a:r>
              <a:rPr lang="en-US" b="1" dirty="0" smtClean="0">
                <a:solidFill>
                  <a:srgbClr val="007681"/>
                </a:solidFill>
              </a:rPr>
              <a:t>How to claim this credit</a:t>
            </a:r>
          </a:p>
          <a:p>
            <a:pPr>
              <a:spcBef>
                <a:spcPts val="1800"/>
              </a:spcBef>
            </a:pPr>
            <a:r>
              <a:rPr lang="en-US" dirty="0" smtClean="0"/>
              <a:t>If you file a New York State personal income tax return, you must claim this credit directly on your return.</a:t>
            </a:r>
          </a:p>
          <a:p>
            <a:pPr>
              <a:spcBef>
                <a:spcPts val="1800"/>
              </a:spcBef>
            </a:pPr>
            <a:r>
              <a:rPr lang="en-US" dirty="0" smtClean="0"/>
              <a:t>If you are not required to file a New York State income tax return, you may still claim this credit by </a:t>
            </a:r>
            <a:r>
              <a:rPr lang="en-US" dirty="0" err="1" smtClean="0"/>
              <a:t>by</a:t>
            </a:r>
            <a:r>
              <a:rPr lang="en-US" dirty="0" smtClean="0"/>
              <a:t> e-filing</a:t>
            </a:r>
            <a:br>
              <a:rPr lang="en-US" dirty="0" smtClean="0"/>
            </a:br>
            <a:r>
              <a:rPr lang="en-US" dirty="0" smtClean="0"/>
              <a:t>or submitting a paper return.</a:t>
            </a:r>
          </a:p>
          <a:p>
            <a:endParaRPr lang="en-US" dirty="0"/>
          </a:p>
        </p:txBody>
      </p:sp>
    </p:spTree>
    <p:extLst>
      <p:ext uri="{BB962C8B-B14F-4D97-AF65-F5344CB8AC3E}">
        <p14:creationId xmlns:p14="http://schemas.microsoft.com/office/powerpoint/2010/main" val="60687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 not Automatically calculated	</a:t>
            </a:r>
            <a:endParaRPr lang="en-US" dirty="0"/>
          </a:p>
        </p:txBody>
      </p:sp>
      <p:sp>
        <p:nvSpPr>
          <p:cNvPr id="3" name="Content Placeholder 2"/>
          <p:cNvSpPr>
            <a:spLocks noGrp="1"/>
          </p:cNvSpPr>
          <p:nvPr>
            <p:ph idx="1"/>
          </p:nvPr>
        </p:nvSpPr>
        <p:spPr>
          <a:xfrm>
            <a:off x="304800" y="819150"/>
            <a:ext cx="8839200" cy="3886199"/>
          </a:xfrm>
        </p:spPr>
        <p:txBody>
          <a:bodyPr>
            <a:normAutofit lnSpcReduction="10000"/>
          </a:bodyPr>
          <a:lstStyle/>
          <a:p>
            <a:r>
              <a:rPr lang="en-US" dirty="0" smtClean="0"/>
              <a:t>NY Long Term Care Insurance Credit (IT-249)</a:t>
            </a:r>
          </a:p>
          <a:p>
            <a:r>
              <a:rPr lang="en-US" dirty="0" smtClean="0"/>
              <a:t>Volunteer Firefighters and Ambulance Workers Credit (IT-245)</a:t>
            </a:r>
          </a:p>
          <a:p>
            <a:r>
              <a:rPr lang="en-US" dirty="0" smtClean="0"/>
              <a:t>College Tuition Credit (IT-272)</a:t>
            </a:r>
          </a:p>
          <a:p>
            <a:r>
              <a:rPr lang="en-US" dirty="0" smtClean="0"/>
              <a:t>Noncustodial Parent NYS Earned Income Credit(IT-209)</a:t>
            </a:r>
          </a:p>
          <a:p>
            <a:r>
              <a:rPr lang="en-US" dirty="0" smtClean="0"/>
              <a:t>Real Property Tax Credit (IT-214)</a:t>
            </a:r>
          </a:p>
          <a:p>
            <a:r>
              <a:rPr lang="en-US" dirty="0" smtClean="0"/>
              <a:t>NYC Enhanced Real Property Tax Credit (IT-208)</a:t>
            </a:r>
          </a:p>
          <a:p>
            <a:r>
              <a:rPr lang="en-US" dirty="0" smtClean="0"/>
              <a:t>Other Refundable Credits </a:t>
            </a:r>
            <a:endParaRPr lang="en-US" dirty="0"/>
          </a:p>
        </p:txBody>
      </p:sp>
    </p:spTree>
    <p:extLst>
      <p:ext uri="{BB962C8B-B14F-4D97-AF65-F5344CB8AC3E}">
        <p14:creationId xmlns:p14="http://schemas.microsoft.com/office/powerpoint/2010/main" val="3804321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452"/>
            <a:ext cx="8839199" cy="720090"/>
          </a:xfrm>
        </p:spPr>
        <p:txBody>
          <a:bodyPr>
            <a:noAutofit/>
          </a:bodyPr>
          <a:lstStyle/>
          <a:p>
            <a:r>
              <a:rPr lang="en-US" sz="3000" spc="-50" dirty="0" smtClean="0"/>
              <a:t>IT-249 Claim for Long-Term Care Insurance Credit</a:t>
            </a:r>
            <a:endParaRPr lang="en-US" sz="3000" spc="-50" dirty="0"/>
          </a:p>
        </p:txBody>
      </p:sp>
      <p:sp>
        <p:nvSpPr>
          <p:cNvPr id="3" name="Content Placeholder 2"/>
          <p:cNvSpPr>
            <a:spLocks noGrp="1"/>
          </p:cNvSpPr>
          <p:nvPr>
            <p:ph idx="1"/>
          </p:nvPr>
        </p:nvSpPr>
        <p:spPr>
          <a:xfrm>
            <a:off x="304800" y="1133959"/>
            <a:ext cx="8610600" cy="3017519"/>
          </a:xfrm>
        </p:spPr>
        <p:txBody>
          <a:bodyPr/>
          <a:lstStyle/>
          <a:p>
            <a:pPr>
              <a:spcBef>
                <a:spcPts val="1800"/>
              </a:spcBef>
            </a:pPr>
            <a:r>
              <a:rPr lang="en-US" spc="-50" dirty="0" smtClean="0"/>
              <a:t>Paid premiums for a qualifying long-term care insurance policy</a:t>
            </a:r>
          </a:p>
          <a:p>
            <a:pPr>
              <a:spcBef>
                <a:spcPts val="3000"/>
              </a:spcBef>
            </a:pPr>
            <a:r>
              <a:rPr lang="en-US" dirty="0" smtClean="0"/>
              <a:t>Credit is 20% of premiums paid :</a:t>
            </a:r>
          </a:p>
          <a:p>
            <a:pPr lvl="1">
              <a:spcBef>
                <a:spcPts val="1800"/>
              </a:spcBef>
            </a:pPr>
            <a:r>
              <a:rPr lang="en-US" dirty="0" smtClean="0"/>
              <a:t>Non-refundable</a:t>
            </a:r>
          </a:p>
          <a:p>
            <a:pPr lvl="1">
              <a:spcBef>
                <a:spcPts val="1800"/>
              </a:spcBef>
            </a:pPr>
            <a:r>
              <a:rPr lang="en-US" dirty="0" smtClean="0"/>
              <a:t>Can be used to reduce tax to $0</a:t>
            </a:r>
          </a:p>
          <a:p>
            <a:pPr lvl="1">
              <a:spcBef>
                <a:spcPts val="1800"/>
              </a:spcBef>
            </a:pPr>
            <a:r>
              <a:rPr lang="en-US" dirty="0" smtClean="0"/>
              <a:t>Unused credit amounts can be carried over to next year</a:t>
            </a:r>
          </a:p>
        </p:txBody>
      </p:sp>
    </p:spTree>
    <p:extLst>
      <p:ext uri="{BB962C8B-B14F-4D97-AF65-F5344CB8AC3E}">
        <p14:creationId xmlns:p14="http://schemas.microsoft.com/office/powerpoint/2010/main" val="42416815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66750"/>
          </a:xfrm>
        </p:spPr>
        <p:txBody>
          <a:bodyPr>
            <a:noAutofit/>
          </a:bodyPr>
          <a:lstStyle/>
          <a:p>
            <a:r>
              <a:rPr lang="en-US" sz="2000" dirty="0" smtClean="0"/>
              <a:t>IT-245  Claim </a:t>
            </a:r>
            <a:r>
              <a:rPr lang="en-US" sz="2000" dirty="0"/>
              <a:t>for Volunteer Firefighters’ and </a:t>
            </a:r>
            <a:r>
              <a:rPr lang="en-US" sz="2000" dirty="0" smtClean="0"/>
              <a:t>Ambulance </a:t>
            </a:r>
            <a:r>
              <a:rPr lang="en-US" sz="2000" dirty="0"/>
              <a:t>Workers’ </a:t>
            </a:r>
            <a:r>
              <a:rPr lang="en-US" sz="2000" dirty="0" smtClean="0"/>
              <a:t>Credit</a:t>
            </a:r>
            <a:endParaRPr lang="en-US" sz="2200" dirty="0"/>
          </a:p>
        </p:txBody>
      </p:sp>
      <p:sp>
        <p:nvSpPr>
          <p:cNvPr id="3" name="Content Placeholder 2"/>
          <p:cNvSpPr>
            <a:spLocks noGrp="1"/>
          </p:cNvSpPr>
          <p:nvPr>
            <p:ph idx="1"/>
          </p:nvPr>
        </p:nvSpPr>
        <p:spPr>
          <a:xfrm>
            <a:off x="304800" y="1009990"/>
            <a:ext cx="8534400" cy="3322320"/>
          </a:xfrm>
        </p:spPr>
        <p:txBody>
          <a:bodyPr/>
          <a:lstStyle/>
          <a:p>
            <a:pPr>
              <a:spcBef>
                <a:spcPts val="1200"/>
              </a:spcBef>
            </a:pPr>
            <a:r>
              <a:rPr lang="en-US" sz="2000" dirty="0" smtClean="0"/>
              <a:t>Full-year residents</a:t>
            </a:r>
          </a:p>
          <a:p>
            <a:pPr>
              <a:spcBef>
                <a:spcPts val="600"/>
              </a:spcBef>
            </a:pPr>
            <a:r>
              <a:rPr lang="en-US" sz="2000" spc="-30" dirty="0" smtClean="0"/>
              <a:t>Active volunteer firefighter or ambulance worker for the whole year</a:t>
            </a:r>
          </a:p>
          <a:p>
            <a:pPr>
              <a:spcBef>
                <a:spcPts val="600"/>
              </a:spcBef>
            </a:pPr>
            <a:r>
              <a:rPr lang="en-US" sz="2000" dirty="0" smtClean="0"/>
              <a:t>Did not receive a real property tax exemption for these services</a:t>
            </a:r>
          </a:p>
          <a:p>
            <a:pPr>
              <a:spcBef>
                <a:spcPts val="600"/>
              </a:spcBef>
            </a:pPr>
            <a:r>
              <a:rPr lang="en-US" sz="2000" dirty="0" smtClean="0"/>
              <a:t>$200 for one volunteer/$400 for taxpayer and spouse</a:t>
            </a:r>
          </a:p>
          <a:p>
            <a:pPr marL="0" indent="0">
              <a:spcBef>
                <a:spcPts val="2400"/>
              </a:spcBef>
              <a:buNone/>
            </a:pPr>
            <a:r>
              <a:rPr lang="en-US" sz="2000" b="1" dirty="0" smtClean="0">
                <a:solidFill>
                  <a:srgbClr val="007681"/>
                </a:solidFill>
              </a:rPr>
              <a:t>IMPORTANT REMINDER</a:t>
            </a:r>
          </a:p>
          <a:p>
            <a:pPr marL="0" indent="0">
              <a:spcBef>
                <a:spcPts val="1200"/>
              </a:spcBef>
              <a:buNone/>
            </a:pPr>
            <a:r>
              <a:rPr lang="en-US" sz="2000" dirty="0" smtClean="0"/>
              <a:t> A New York State resident who is an active volunteer for the entire year may claim the credit even if they can be claimed as a dependent on someone else’s return. </a:t>
            </a:r>
          </a:p>
          <a:p>
            <a:endParaRPr lang="en-US" dirty="0"/>
          </a:p>
        </p:txBody>
      </p:sp>
    </p:spTree>
    <p:extLst>
      <p:ext uri="{BB962C8B-B14F-4D97-AF65-F5344CB8AC3E}">
        <p14:creationId xmlns:p14="http://schemas.microsoft.com/office/powerpoint/2010/main" val="25539383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452"/>
            <a:ext cx="8839199" cy="720090"/>
          </a:xfrm>
        </p:spPr>
        <p:txBody>
          <a:bodyPr>
            <a:noAutofit/>
          </a:bodyPr>
          <a:lstStyle/>
          <a:p>
            <a:r>
              <a:rPr lang="en-US" sz="2400" spc="-30" dirty="0" smtClean="0"/>
              <a:t>IT-272 Claim for College Tuition Credit or Itemized Deduction </a:t>
            </a:r>
            <a:endParaRPr lang="en-US" sz="2400" spc="-30" dirty="0"/>
          </a:p>
        </p:txBody>
      </p:sp>
      <p:sp>
        <p:nvSpPr>
          <p:cNvPr id="3" name="Content Placeholder 2"/>
          <p:cNvSpPr>
            <a:spLocks noGrp="1"/>
          </p:cNvSpPr>
          <p:nvPr>
            <p:ph idx="1"/>
          </p:nvPr>
        </p:nvSpPr>
        <p:spPr>
          <a:xfrm>
            <a:off x="304800" y="1006078"/>
            <a:ext cx="8610600" cy="3394472"/>
          </a:xfrm>
        </p:spPr>
        <p:txBody>
          <a:bodyPr/>
          <a:lstStyle/>
          <a:p>
            <a:pPr>
              <a:spcBef>
                <a:spcPts val="1800"/>
              </a:spcBef>
            </a:pPr>
            <a:r>
              <a:rPr lang="en-US" sz="2200" dirty="0" smtClean="0"/>
              <a:t>Full-year New York State resident</a:t>
            </a:r>
          </a:p>
          <a:p>
            <a:pPr>
              <a:spcBef>
                <a:spcPts val="1800"/>
              </a:spcBef>
            </a:pPr>
            <a:r>
              <a:rPr lang="en-US" sz="2200" dirty="0" smtClean="0"/>
              <a:t>Undergraduate student who paid qualified tuition expenses; qualified expenses don’t include scholarships or financial aid, room and board, books, equipment, and activities.</a:t>
            </a:r>
          </a:p>
          <a:p>
            <a:pPr>
              <a:spcBef>
                <a:spcPts val="1800"/>
              </a:spcBef>
            </a:pPr>
            <a:r>
              <a:rPr lang="en-US" sz="2200" dirty="0" smtClean="0"/>
              <a:t>Aren’t claimed as a dependent on another person’s tax return</a:t>
            </a:r>
          </a:p>
          <a:p>
            <a:pPr>
              <a:spcBef>
                <a:spcPts val="1800"/>
              </a:spcBef>
            </a:pPr>
            <a:r>
              <a:rPr lang="en-US" sz="2200" dirty="0" smtClean="0"/>
              <a:t>Credit can be as much as $400 per student</a:t>
            </a:r>
          </a:p>
          <a:p>
            <a:pPr>
              <a:spcBef>
                <a:spcPts val="1800"/>
              </a:spcBef>
            </a:pPr>
            <a:r>
              <a:rPr lang="en-US" sz="2200" dirty="0" smtClean="0"/>
              <a:t>Maximum itemized deduction is $10,000 per eligible student</a:t>
            </a:r>
          </a:p>
          <a:p>
            <a:endParaRPr lang="en-US" dirty="0"/>
          </a:p>
        </p:txBody>
      </p:sp>
    </p:spTree>
    <p:extLst>
      <p:ext uri="{BB962C8B-B14F-4D97-AF65-F5344CB8AC3E}">
        <p14:creationId xmlns:p14="http://schemas.microsoft.com/office/powerpoint/2010/main" val="1059532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452"/>
            <a:ext cx="8915399" cy="720090"/>
          </a:xfrm>
        </p:spPr>
        <p:txBody>
          <a:bodyPr>
            <a:noAutofit/>
          </a:bodyPr>
          <a:lstStyle/>
          <a:p>
            <a:r>
              <a:rPr lang="en-US" sz="3400" dirty="0" smtClean="0"/>
              <a:t>IT-209 Claim for Non-custodial Parent EIC</a:t>
            </a:r>
            <a:endParaRPr lang="en-US" sz="3400" dirty="0"/>
          </a:p>
        </p:txBody>
      </p:sp>
      <p:sp>
        <p:nvSpPr>
          <p:cNvPr id="3" name="Content Placeholder 2"/>
          <p:cNvSpPr>
            <a:spLocks noGrp="1"/>
          </p:cNvSpPr>
          <p:nvPr>
            <p:ph idx="1"/>
          </p:nvPr>
        </p:nvSpPr>
        <p:spPr>
          <a:xfrm>
            <a:off x="304800" y="912183"/>
            <a:ext cx="8534400" cy="3394472"/>
          </a:xfrm>
        </p:spPr>
        <p:txBody>
          <a:bodyPr>
            <a:normAutofit/>
          </a:bodyPr>
          <a:lstStyle/>
          <a:p>
            <a:pPr>
              <a:lnSpc>
                <a:spcPct val="110000"/>
              </a:lnSpc>
              <a:spcBef>
                <a:spcPts val="1800"/>
              </a:spcBef>
            </a:pPr>
            <a:r>
              <a:rPr lang="en-US" dirty="0" smtClean="0"/>
              <a:t>Full-year resident</a:t>
            </a:r>
          </a:p>
          <a:p>
            <a:pPr>
              <a:lnSpc>
                <a:spcPct val="110000"/>
              </a:lnSpc>
              <a:spcBef>
                <a:spcPts val="1800"/>
              </a:spcBef>
            </a:pPr>
            <a:r>
              <a:rPr lang="en-US" dirty="0" smtClean="0"/>
              <a:t>At least 18 years of age</a:t>
            </a:r>
          </a:p>
          <a:p>
            <a:pPr>
              <a:lnSpc>
                <a:spcPct val="110000"/>
              </a:lnSpc>
              <a:spcBef>
                <a:spcPts val="1800"/>
              </a:spcBef>
            </a:pPr>
            <a:r>
              <a:rPr lang="en-US" dirty="0" smtClean="0"/>
              <a:t>Parent of a minor child who doesn’t reside with you</a:t>
            </a:r>
          </a:p>
          <a:p>
            <a:pPr>
              <a:lnSpc>
                <a:spcPct val="110000"/>
              </a:lnSpc>
              <a:spcBef>
                <a:spcPts val="1200"/>
              </a:spcBef>
            </a:pPr>
            <a:r>
              <a:rPr lang="en-US" dirty="0" smtClean="0"/>
              <a:t>Have a child support order in place for at least ½ of the year payable through the NYS Support Collection Unit and be current with payments</a:t>
            </a:r>
          </a:p>
          <a:p>
            <a:endParaRPr lang="en-US" dirty="0"/>
          </a:p>
        </p:txBody>
      </p:sp>
    </p:spTree>
    <p:extLst>
      <p:ext uri="{BB962C8B-B14F-4D97-AF65-F5344CB8AC3E}">
        <p14:creationId xmlns:p14="http://schemas.microsoft.com/office/powerpoint/2010/main" val="35113608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452"/>
            <a:ext cx="8915399" cy="720090"/>
          </a:xfrm>
        </p:spPr>
        <p:txBody>
          <a:bodyPr>
            <a:noAutofit/>
          </a:bodyPr>
          <a:lstStyle/>
          <a:p>
            <a:r>
              <a:rPr lang="en-US" sz="3400" dirty="0" smtClean="0"/>
              <a:t>IT-214 Claim for Real Property Tax Credit</a:t>
            </a:r>
            <a:endParaRPr lang="en-US" sz="3400" dirty="0"/>
          </a:p>
        </p:txBody>
      </p:sp>
      <p:sp>
        <p:nvSpPr>
          <p:cNvPr id="3" name="Content Placeholder 2"/>
          <p:cNvSpPr>
            <a:spLocks noGrp="1"/>
          </p:cNvSpPr>
          <p:nvPr>
            <p:ph idx="1"/>
          </p:nvPr>
        </p:nvSpPr>
        <p:spPr>
          <a:xfrm>
            <a:off x="304800" y="868054"/>
            <a:ext cx="8534400" cy="3810000"/>
          </a:xfrm>
        </p:spPr>
        <p:txBody>
          <a:bodyPr>
            <a:normAutofit fontScale="92500" lnSpcReduction="20000"/>
          </a:bodyPr>
          <a:lstStyle/>
          <a:p>
            <a:pPr>
              <a:lnSpc>
                <a:spcPct val="110000"/>
              </a:lnSpc>
              <a:spcBef>
                <a:spcPts val="600"/>
              </a:spcBef>
            </a:pPr>
            <a:r>
              <a:rPr lang="en-US" sz="2600" dirty="0" smtClean="0"/>
              <a:t>Don’t need to file a return—can file credit form alone</a:t>
            </a:r>
          </a:p>
          <a:p>
            <a:pPr>
              <a:lnSpc>
                <a:spcPct val="110000"/>
              </a:lnSpc>
              <a:spcBef>
                <a:spcPts val="600"/>
              </a:spcBef>
            </a:pPr>
            <a:r>
              <a:rPr lang="en-US" sz="2600" dirty="0" smtClean="0"/>
              <a:t>Full-year resident </a:t>
            </a:r>
          </a:p>
          <a:p>
            <a:pPr>
              <a:lnSpc>
                <a:spcPct val="110000"/>
              </a:lnSpc>
              <a:spcBef>
                <a:spcPts val="600"/>
              </a:spcBef>
            </a:pPr>
            <a:r>
              <a:rPr lang="en-US" sz="2600" dirty="0" smtClean="0"/>
              <a:t>Occupied the same New York residence for 6 months or more</a:t>
            </a:r>
          </a:p>
          <a:p>
            <a:pPr>
              <a:lnSpc>
                <a:spcPct val="110000"/>
              </a:lnSpc>
              <a:spcBef>
                <a:spcPts val="600"/>
              </a:spcBef>
            </a:pPr>
            <a:r>
              <a:rPr lang="en-US" sz="2600" dirty="0" smtClean="0"/>
              <a:t>Household gross income $18,000 or less </a:t>
            </a:r>
            <a:r>
              <a:rPr lang="en-US" sz="2600" dirty="0" smtClean="0">
                <a:solidFill>
                  <a:srgbClr val="FF0000"/>
                </a:solidFill>
              </a:rPr>
              <a:t>INCLUDING SSI</a:t>
            </a:r>
          </a:p>
          <a:p>
            <a:pPr>
              <a:lnSpc>
                <a:spcPct val="110000"/>
              </a:lnSpc>
              <a:spcBef>
                <a:spcPts val="600"/>
              </a:spcBef>
            </a:pPr>
            <a:r>
              <a:rPr lang="en-US" sz="2600" dirty="0" smtClean="0"/>
              <a:t>Cannot be claimed as a dependent on someone’s return</a:t>
            </a:r>
          </a:p>
          <a:p>
            <a:pPr>
              <a:lnSpc>
                <a:spcPct val="110000"/>
              </a:lnSpc>
              <a:spcBef>
                <a:spcPts val="600"/>
              </a:spcBef>
            </a:pPr>
            <a:r>
              <a:rPr lang="en-US" sz="2600" spc="-30" dirty="0" smtClean="0"/>
              <a:t>Residence was not completely exempted from real property taxes (taxpayer lives in NYCHA houses = no credit)</a:t>
            </a:r>
          </a:p>
          <a:p>
            <a:pPr>
              <a:lnSpc>
                <a:spcPct val="110000"/>
              </a:lnSpc>
              <a:spcBef>
                <a:spcPts val="600"/>
              </a:spcBef>
            </a:pPr>
            <a:r>
              <a:rPr lang="en-US" sz="2600" dirty="0" smtClean="0"/>
              <a:t>Pay </a:t>
            </a:r>
            <a:r>
              <a:rPr lang="en-US" sz="2600" dirty="0"/>
              <a:t>real property taxes or paid </a:t>
            </a:r>
            <a:r>
              <a:rPr lang="en-US" sz="2600" dirty="0" smtClean="0"/>
              <a:t>$500 or less in monthly </a:t>
            </a:r>
            <a:r>
              <a:rPr lang="en-US" sz="2600" dirty="0"/>
              <a:t>rent</a:t>
            </a:r>
          </a:p>
          <a:p>
            <a:pPr>
              <a:lnSpc>
                <a:spcPct val="110000"/>
              </a:lnSpc>
              <a:spcBef>
                <a:spcPts val="600"/>
              </a:spcBef>
            </a:pPr>
            <a:endParaRPr lang="en-US" dirty="0" smtClean="0"/>
          </a:p>
          <a:p>
            <a:pPr>
              <a:lnSpc>
                <a:spcPct val="110000"/>
              </a:lnSpc>
              <a:spcBef>
                <a:spcPts val="600"/>
              </a:spcBef>
            </a:pPr>
            <a:endParaRPr lang="en-US" dirty="0"/>
          </a:p>
        </p:txBody>
      </p:sp>
    </p:spTree>
    <p:extLst>
      <p:ext uri="{BB962C8B-B14F-4D97-AF65-F5344CB8AC3E}">
        <p14:creationId xmlns:p14="http://schemas.microsoft.com/office/powerpoint/2010/main" val="2284880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Must File</a:t>
            </a:r>
            <a:endParaRPr lang="en-US" dirty="0"/>
          </a:p>
        </p:txBody>
      </p:sp>
      <p:sp>
        <p:nvSpPr>
          <p:cNvPr id="3" name="Content Placeholder 2"/>
          <p:cNvSpPr>
            <a:spLocks noGrp="1"/>
          </p:cNvSpPr>
          <p:nvPr>
            <p:ph idx="1"/>
          </p:nvPr>
        </p:nvSpPr>
        <p:spPr>
          <a:xfrm>
            <a:off x="304800" y="912182"/>
            <a:ext cx="8229600" cy="3550919"/>
          </a:xfrm>
        </p:spPr>
        <p:txBody>
          <a:bodyPr/>
          <a:lstStyle/>
          <a:p>
            <a:r>
              <a:rPr lang="en-US" dirty="0" smtClean="0"/>
              <a:t>You were required to file a federal return </a:t>
            </a:r>
          </a:p>
          <a:p>
            <a:pPr>
              <a:spcBef>
                <a:spcPts val="1800"/>
              </a:spcBef>
            </a:pPr>
            <a:r>
              <a:rPr lang="en-US" dirty="0" smtClean="0"/>
              <a:t>You are not required to file a federal return but:</a:t>
            </a:r>
          </a:p>
          <a:p>
            <a:pPr lvl="1">
              <a:spcBef>
                <a:spcPts val="1200"/>
              </a:spcBef>
            </a:pPr>
            <a:r>
              <a:rPr lang="en-US" dirty="0" smtClean="0"/>
              <a:t>your federal adjusted gross income plus New York State additions is $4,000 or more; or </a:t>
            </a:r>
          </a:p>
          <a:p>
            <a:pPr lvl="1">
              <a:spcBef>
                <a:spcPts val="600"/>
              </a:spcBef>
            </a:pPr>
            <a:r>
              <a:rPr lang="en-US" dirty="0" smtClean="0"/>
              <a:t>you can be claimed on another’s person federal tax return as a dependent, and your federal adjusted gross income plus New York State additions is $3,100 or more. </a:t>
            </a:r>
          </a:p>
          <a:p>
            <a:pPr>
              <a:spcBef>
                <a:spcPts val="1800"/>
              </a:spcBef>
            </a:pPr>
            <a:r>
              <a:rPr lang="en-US" dirty="0" smtClean="0"/>
              <a:t>You want to claim a refund or credit. </a:t>
            </a:r>
            <a:endParaRPr lang="en-US" dirty="0"/>
          </a:p>
        </p:txBody>
      </p:sp>
    </p:spTree>
    <p:extLst>
      <p:ext uri="{BB962C8B-B14F-4D97-AF65-F5344CB8AC3E}">
        <p14:creationId xmlns:p14="http://schemas.microsoft.com/office/powerpoint/2010/main" val="10792833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452"/>
            <a:ext cx="8839199" cy="720090"/>
          </a:xfrm>
        </p:spPr>
        <p:txBody>
          <a:bodyPr/>
          <a:lstStyle/>
          <a:p>
            <a:r>
              <a:rPr lang="en-US" spc="-30" dirty="0" smtClean="0"/>
              <a:t>IT-258 Nursing Home Assessment Credit</a:t>
            </a:r>
            <a:endParaRPr lang="en-US" spc="-30" dirty="0"/>
          </a:p>
        </p:txBody>
      </p:sp>
      <p:sp>
        <p:nvSpPr>
          <p:cNvPr id="3" name="Content Placeholder 2"/>
          <p:cNvSpPr>
            <a:spLocks noGrp="1"/>
          </p:cNvSpPr>
          <p:nvPr>
            <p:ph idx="1"/>
          </p:nvPr>
        </p:nvSpPr>
        <p:spPr>
          <a:xfrm>
            <a:off x="304800" y="1048158"/>
            <a:ext cx="8229600" cy="3394472"/>
          </a:xfrm>
        </p:spPr>
        <p:txBody>
          <a:bodyPr>
            <a:normAutofit fontScale="92500" lnSpcReduction="20000"/>
          </a:bodyPr>
          <a:lstStyle/>
          <a:p>
            <a:pPr>
              <a:spcBef>
                <a:spcPts val="2400"/>
              </a:spcBef>
            </a:pPr>
            <a:r>
              <a:rPr lang="en-US" dirty="0" smtClean="0"/>
              <a:t>Shown under ‘Other Refundable Credits</a:t>
            </a:r>
            <a:r>
              <a:rPr lang="en-US" smtClean="0"/>
              <a:t>’ menu</a:t>
            </a:r>
          </a:p>
          <a:p>
            <a:pPr>
              <a:spcBef>
                <a:spcPts val="2400"/>
              </a:spcBef>
            </a:pPr>
            <a:r>
              <a:rPr lang="en-US" smtClean="0"/>
              <a:t>Paid </a:t>
            </a:r>
            <a:r>
              <a:rPr lang="en-US" dirty="0" smtClean="0"/>
              <a:t>assessment imposed on NYS nursing home</a:t>
            </a:r>
          </a:p>
          <a:p>
            <a:pPr>
              <a:spcBef>
                <a:spcPts val="2400"/>
              </a:spcBef>
            </a:pPr>
            <a:r>
              <a:rPr lang="en-US" dirty="0" smtClean="0"/>
              <a:t>Assessment must be separately stated on the bill.</a:t>
            </a:r>
          </a:p>
          <a:p>
            <a:pPr>
              <a:spcBef>
                <a:spcPts val="2400"/>
              </a:spcBef>
            </a:pPr>
            <a:r>
              <a:rPr lang="en-US" dirty="0" smtClean="0"/>
              <a:t>Only the taxpayer paying the assessment can claim it.</a:t>
            </a:r>
          </a:p>
          <a:p>
            <a:pPr>
              <a:spcBef>
                <a:spcPts val="2400"/>
              </a:spcBef>
            </a:pPr>
            <a:r>
              <a:rPr lang="en-US" dirty="0" smtClean="0"/>
              <a:t>Cannot claim the credit for any part of the assessment paid directly to the nursing home by a health insurance policy with public funds such as Medicaid or Medicare.</a:t>
            </a:r>
            <a:endParaRPr lang="en-US" dirty="0"/>
          </a:p>
        </p:txBody>
      </p:sp>
    </p:spTree>
    <p:extLst>
      <p:ext uri="{BB962C8B-B14F-4D97-AF65-F5344CB8AC3E}">
        <p14:creationId xmlns:p14="http://schemas.microsoft.com/office/powerpoint/2010/main" val="9899769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452"/>
            <a:ext cx="8915399" cy="720090"/>
          </a:xfrm>
        </p:spPr>
        <p:txBody>
          <a:bodyPr/>
          <a:lstStyle/>
          <a:p>
            <a:r>
              <a:rPr lang="en-US" dirty="0" smtClean="0"/>
              <a:t>NYC-208</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solidFill>
                  <a:srgbClr val="007681"/>
                </a:solidFill>
              </a:rPr>
              <a:t>Homeowners</a:t>
            </a:r>
          </a:p>
          <a:p>
            <a:r>
              <a:rPr lang="en-US" dirty="0" smtClean="0"/>
              <a:t>You or your spouse paid real property taxes.</a:t>
            </a:r>
          </a:p>
          <a:p>
            <a:r>
              <a:rPr lang="en-US" dirty="0" smtClean="0"/>
              <a:t>Any rent you received for nonresidential use of your residence was 20% or less of the total rent you received.</a:t>
            </a:r>
          </a:p>
          <a:p>
            <a:pPr marL="0" indent="0">
              <a:spcBef>
                <a:spcPts val="1800"/>
              </a:spcBef>
              <a:buNone/>
            </a:pPr>
            <a:r>
              <a:rPr lang="en-US" b="1" dirty="0" smtClean="0">
                <a:solidFill>
                  <a:srgbClr val="007681"/>
                </a:solidFill>
              </a:rPr>
              <a:t>Renters</a:t>
            </a:r>
          </a:p>
          <a:p>
            <a:r>
              <a:rPr lang="en-US" dirty="0" smtClean="0"/>
              <a:t>You or a member of your household paid rent for your residence.  Challenge: Roommates or Family apartments.  Rent paid by all?  Must include income from all for credit to be calculated.  Roommate situation is easier.  Each roommate viewed independently</a:t>
            </a:r>
            <a:endParaRPr lang="en-US" dirty="0"/>
          </a:p>
        </p:txBody>
      </p:sp>
    </p:spTree>
    <p:extLst>
      <p:ext uri="{BB962C8B-B14F-4D97-AF65-F5344CB8AC3E}">
        <p14:creationId xmlns:p14="http://schemas.microsoft.com/office/powerpoint/2010/main" val="29630564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NYC-208  continued</a:t>
            </a:r>
            <a:endParaRPr lang="en-US" dirty="0"/>
          </a:p>
        </p:txBody>
      </p:sp>
      <p:sp>
        <p:nvSpPr>
          <p:cNvPr id="3" name="Content Placeholder 2"/>
          <p:cNvSpPr>
            <a:spLocks noGrp="1"/>
          </p:cNvSpPr>
          <p:nvPr>
            <p:ph idx="1"/>
          </p:nvPr>
        </p:nvSpPr>
        <p:spPr>
          <a:xfrm>
            <a:off x="304800" y="925831"/>
            <a:ext cx="8610600" cy="3394472"/>
          </a:xfrm>
        </p:spPr>
        <p:txBody>
          <a:bodyPr>
            <a:normAutofit lnSpcReduction="10000"/>
          </a:bodyPr>
          <a:lstStyle/>
          <a:p>
            <a:pPr marL="0" indent="0">
              <a:buNone/>
            </a:pPr>
            <a:r>
              <a:rPr lang="en-US" b="1" dirty="0">
                <a:solidFill>
                  <a:srgbClr val="007681"/>
                </a:solidFill>
              </a:rPr>
              <a:t>Claim for NYC Enhanced Real Property Tax </a:t>
            </a:r>
            <a:r>
              <a:rPr lang="en-US" b="1" dirty="0" smtClean="0">
                <a:solidFill>
                  <a:srgbClr val="007681"/>
                </a:solidFill>
              </a:rPr>
              <a:t>Credit</a:t>
            </a:r>
          </a:p>
          <a:p>
            <a:pPr marL="0" indent="0">
              <a:buNone/>
            </a:pPr>
            <a:r>
              <a:rPr lang="en-US" dirty="0" smtClean="0"/>
              <a:t>You qualify if you meet ALL of the following conditions:</a:t>
            </a:r>
          </a:p>
          <a:p>
            <a:pPr lvl="1"/>
            <a:r>
              <a:rPr lang="en-US" dirty="0"/>
              <a:t>h</a:t>
            </a:r>
            <a:r>
              <a:rPr lang="en-US" dirty="0" smtClean="0"/>
              <a:t>ousehold gross income is less than $200k  </a:t>
            </a:r>
            <a:r>
              <a:rPr lang="en-US" dirty="0" smtClean="0">
                <a:solidFill>
                  <a:srgbClr val="FF0000"/>
                </a:solidFill>
              </a:rPr>
              <a:t>INCLUDING SSI</a:t>
            </a:r>
          </a:p>
          <a:p>
            <a:pPr lvl="1">
              <a:spcBef>
                <a:spcPts val="300"/>
              </a:spcBef>
            </a:pPr>
            <a:r>
              <a:rPr lang="en-US" dirty="0"/>
              <a:t>y</a:t>
            </a:r>
            <a:r>
              <a:rPr lang="en-US" dirty="0" smtClean="0"/>
              <a:t>ou occupied the same NYC residence for six months or more</a:t>
            </a:r>
          </a:p>
          <a:p>
            <a:pPr lvl="1">
              <a:spcBef>
                <a:spcPts val="300"/>
              </a:spcBef>
            </a:pPr>
            <a:r>
              <a:rPr lang="en-US" dirty="0"/>
              <a:t>y</a:t>
            </a:r>
            <a:r>
              <a:rPr lang="en-US" dirty="0" smtClean="0"/>
              <a:t>ou were a New York City resident for all of 2016</a:t>
            </a:r>
          </a:p>
          <a:p>
            <a:pPr lvl="1">
              <a:spcBef>
                <a:spcPts val="300"/>
              </a:spcBef>
            </a:pPr>
            <a:r>
              <a:rPr lang="en-US" dirty="0"/>
              <a:t>y</a:t>
            </a:r>
            <a:r>
              <a:rPr lang="en-US" dirty="0" smtClean="0"/>
              <a:t>ou can’t be claimed as a dependent on another taxpayer’s federal income tax return</a:t>
            </a:r>
          </a:p>
          <a:p>
            <a:pPr lvl="1">
              <a:spcBef>
                <a:spcPts val="300"/>
              </a:spcBef>
            </a:pPr>
            <a:r>
              <a:rPr lang="en-US" dirty="0"/>
              <a:t>y</a:t>
            </a:r>
            <a:r>
              <a:rPr lang="en-US" dirty="0" smtClean="0"/>
              <a:t>our residence was not completely exempt from real</a:t>
            </a:r>
            <a:br>
              <a:rPr lang="en-US" dirty="0" smtClean="0"/>
            </a:br>
            <a:r>
              <a:rPr lang="en-US" dirty="0" smtClean="0"/>
              <a:t>property taxes</a:t>
            </a:r>
          </a:p>
          <a:p>
            <a:endParaRPr lang="en-US" dirty="0" smtClean="0"/>
          </a:p>
          <a:p>
            <a:pPr lvl="1"/>
            <a:endParaRPr lang="en-US" dirty="0" smtClean="0"/>
          </a:p>
        </p:txBody>
      </p:sp>
    </p:spTree>
    <p:extLst>
      <p:ext uri="{BB962C8B-B14F-4D97-AF65-F5344CB8AC3E}">
        <p14:creationId xmlns:p14="http://schemas.microsoft.com/office/powerpoint/2010/main" val="2834680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Forms Section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Estimated Tax Payments</a:t>
            </a:r>
          </a:p>
          <a:p>
            <a:pPr lvl="1"/>
            <a:r>
              <a:rPr lang="en-US" dirty="0"/>
              <a:t>Print vouchers for next </a:t>
            </a:r>
            <a:r>
              <a:rPr lang="en-US" dirty="0" smtClean="0"/>
              <a:t>year</a:t>
            </a:r>
          </a:p>
          <a:p>
            <a:pPr marL="439588" lvl="1" indent="0">
              <a:buNone/>
            </a:pPr>
            <a:endParaRPr lang="en-US" dirty="0" smtClean="0"/>
          </a:p>
          <a:p>
            <a:r>
              <a:rPr lang="en-US" dirty="0" smtClean="0"/>
              <a:t>Underpayment of Estimated Tax (Really Underpayment of Tax – Penalty Section)</a:t>
            </a:r>
          </a:p>
          <a:p>
            <a:pPr lvl="1"/>
            <a:r>
              <a:rPr lang="en-US" dirty="0"/>
              <a:t>DO NOT </a:t>
            </a:r>
            <a:r>
              <a:rPr lang="en-US" dirty="0" smtClean="0"/>
              <a:t>COMPLETE</a:t>
            </a:r>
          </a:p>
          <a:p>
            <a:pPr marL="439588" lvl="1" indent="0">
              <a:buNone/>
            </a:pPr>
            <a:endParaRPr lang="en-US" dirty="0" smtClean="0"/>
          </a:p>
          <a:p>
            <a:r>
              <a:rPr lang="en-US" dirty="0" smtClean="0"/>
              <a:t>Other Penalties and Interest OOS</a:t>
            </a:r>
          </a:p>
        </p:txBody>
      </p:sp>
    </p:spTree>
    <p:extLst>
      <p:ext uri="{BB962C8B-B14F-4D97-AF65-F5344CB8AC3E}">
        <p14:creationId xmlns:p14="http://schemas.microsoft.com/office/powerpoint/2010/main" val="40899995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Estimated Tax Penalty	</a:t>
            </a:r>
            <a:endParaRPr lang="en-US" dirty="0"/>
          </a:p>
        </p:txBody>
      </p:sp>
      <p:sp>
        <p:nvSpPr>
          <p:cNvPr id="3" name="Content Placeholder 2"/>
          <p:cNvSpPr>
            <a:spLocks noGrp="1"/>
          </p:cNvSpPr>
          <p:nvPr>
            <p:ph idx="1"/>
          </p:nvPr>
        </p:nvSpPr>
        <p:spPr>
          <a:xfrm>
            <a:off x="304800" y="819150"/>
            <a:ext cx="8229600" cy="3124200"/>
          </a:xfrm>
        </p:spPr>
        <p:txBody>
          <a:bodyPr>
            <a:normAutofit/>
          </a:bodyPr>
          <a:lstStyle/>
          <a:p>
            <a:r>
              <a:rPr lang="en-US" dirty="0" smtClean="0"/>
              <a:t>Volunteers should not be calculating penalty </a:t>
            </a:r>
          </a:p>
          <a:p>
            <a:pPr lvl="1"/>
            <a:r>
              <a:rPr lang="en-US" dirty="0" smtClean="0"/>
              <a:t>IT-2105.9, form for calculating penalty for </a:t>
            </a:r>
            <a:r>
              <a:rPr lang="en-US" i="1" dirty="0" smtClean="0"/>
              <a:t>Underpayment of Estimated Tax</a:t>
            </a:r>
          </a:p>
          <a:p>
            <a:pPr>
              <a:spcBef>
                <a:spcPts val="4200"/>
              </a:spcBef>
            </a:pPr>
            <a:r>
              <a:rPr lang="en-US" dirty="0" smtClean="0"/>
              <a:t>If software directs you to complete penalty form, remove form or insert $1 in prior years taxes to cause the form to go away.</a:t>
            </a:r>
          </a:p>
        </p:txBody>
      </p:sp>
    </p:spTree>
    <p:extLst>
      <p:ext uri="{BB962C8B-B14F-4D97-AF65-F5344CB8AC3E}">
        <p14:creationId xmlns:p14="http://schemas.microsoft.com/office/powerpoint/2010/main" val="11601690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OOS NY Tax Return</a:t>
            </a:r>
            <a:endParaRPr lang="en-US" dirty="0"/>
          </a:p>
        </p:txBody>
      </p:sp>
      <p:sp>
        <p:nvSpPr>
          <p:cNvPr id="3" name="Content Placeholder 2"/>
          <p:cNvSpPr>
            <a:spLocks noGrp="1"/>
          </p:cNvSpPr>
          <p:nvPr>
            <p:ph idx="1"/>
          </p:nvPr>
        </p:nvSpPr>
        <p:spPr/>
        <p:txBody>
          <a:bodyPr/>
          <a:lstStyle/>
          <a:p>
            <a:r>
              <a:rPr lang="en-US" dirty="0" smtClean="0"/>
              <a:t>Form NYC-1127 Return for Nonresident Employees of the City of New York.</a:t>
            </a:r>
          </a:p>
          <a:p>
            <a:pPr lvl="1"/>
            <a:r>
              <a:rPr lang="en-US" dirty="0" smtClean="0"/>
              <a:t>Hired on or after January 4, 1973</a:t>
            </a:r>
          </a:p>
          <a:p>
            <a:pPr lvl="1"/>
            <a:r>
              <a:rPr lang="en-US" dirty="0" smtClean="0"/>
              <a:t>Employee of NYC – resides outside of NYC</a:t>
            </a:r>
          </a:p>
          <a:p>
            <a:pPr lvl="2"/>
            <a:r>
              <a:rPr lang="en-US" dirty="0" smtClean="0"/>
              <a:t>Must complete Form NYC-1127</a:t>
            </a:r>
          </a:p>
          <a:p>
            <a:pPr lvl="1"/>
            <a:r>
              <a:rPr lang="en-US" dirty="0" smtClean="0"/>
              <a:t>Doesn’t apply to NYC resident, which are most of our taxpayers</a:t>
            </a:r>
            <a:endParaRPr lang="en-US" dirty="0"/>
          </a:p>
        </p:txBody>
      </p:sp>
    </p:spTree>
    <p:extLst>
      <p:ext uri="{BB962C8B-B14F-4D97-AF65-F5344CB8AC3E}">
        <p14:creationId xmlns:p14="http://schemas.microsoft.com/office/powerpoint/2010/main" val="6081413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a:t>
            </a:r>
            <a:r>
              <a:rPr lang="en-US" dirty="0" smtClean="0"/>
              <a:t>Errors</a:t>
            </a:r>
            <a:endParaRPr lang="en-US" dirty="0"/>
          </a:p>
        </p:txBody>
      </p:sp>
      <p:sp>
        <p:nvSpPr>
          <p:cNvPr id="3" name="Content Placeholder 2"/>
          <p:cNvSpPr>
            <a:spLocks noGrp="1"/>
          </p:cNvSpPr>
          <p:nvPr>
            <p:ph idx="1"/>
          </p:nvPr>
        </p:nvSpPr>
        <p:spPr>
          <a:xfrm>
            <a:off x="228600" y="1012493"/>
            <a:ext cx="8686800" cy="3505201"/>
          </a:xfrm>
        </p:spPr>
        <p:txBody>
          <a:bodyPr>
            <a:normAutofit fontScale="85000" lnSpcReduction="20000"/>
          </a:bodyPr>
          <a:lstStyle/>
          <a:p>
            <a:r>
              <a:rPr lang="en-US" altLang="en-US" sz="2800" spc="-50" dirty="0" smtClean="0">
                <a:latin typeface="Arial" charset="0"/>
                <a:cs typeface="Arial" charset="0"/>
              </a:rPr>
              <a:t>Incomplete amended </a:t>
            </a:r>
            <a:r>
              <a:rPr lang="en-US" altLang="en-US" sz="2800" spc="-50" dirty="0">
                <a:latin typeface="Arial" charset="0"/>
                <a:cs typeface="Arial" charset="0"/>
              </a:rPr>
              <a:t>returns </a:t>
            </a:r>
            <a:r>
              <a:rPr lang="en-US" altLang="en-US" sz="2800" spc="-50" dirty="0" smtClean="0">
                <a:latin typeface="Arial" charset="0"/>
                <a:cs typeface="Arial" charset="0"/>
              </a:rPr>
              <a:t>- all </a:t>
            </a:r>
            <a:r>
              <a:rPr lang="en-US" altLang="en-US" sz="2800" spc="-50" dirty="0">
                <a:latin typeface="Arial" charset="0"/>
                <a:cs typeface="Arial" charset="0"/>
              </a:rPr>
              <a:t>credit </a:t>
            </a:r>
            <a:r>
              <a:rPr lang="en-US" altLang="en-US" sz="2800" spc="-50" dirty="0" smtClean="0">
                <a:latin typeface="Arial" charset="0"/>
                <a:cs typeface="Arial" charset="0"/>
              </a:rPr>
              <a:t>forms must be included</a:t>
            </a:r>
            <a:endParaRPr lang="en-US" altLang="en-US" sz="2800" spc="-50" dirty="0">
              <a:latin typeface="Arial" charset="0"/>
              <a:cs typeface="Arial" charset="0"/>
            </a:endParaRPr>
          </a:p>
          <a:p>
            <a:pPr>
              <a:lnSpc>
                <a:spcPct val="120000"/>
              </a:lnSpc>
              <a:spcBef>
                <a:spcPts val="1200"/>
              </a:spcBef>
            </a:pPr>
            <a:r>
              <a:rPr lang="en-US" altLang="en-US" sz="2800" dirty="0" smtClean="0">
                <a:latin typeface="Arial" charset="0"/>
                <a:cs typeface="Arial" charset="0"/>
              </a:rPr>
              <a:t>Failure to add </a:t>
            </a:r>
            <a:r>
              <a:rPr lang="en-US" altLang="en-US" sz="2800" dirty="0">
                <a:latin typeface="Arial" charset="0"/>
                <a:cs typeface="Arial" charset="0"/>
              </a:rPr>
              <a:t>amount from W-2 box 14, listed as 414(h</a:t>
            </a:r>
            <a:r>
              <a:rPr lang="en-US" altLang="en-US" sz="2800" dirty="0" smtClean="0">
                <a:latin typeface="Arial" charset="0"/>
                <a:cs typeface="Arial" charset="0"/>
              </a:rPr>
              <a:t>) </a:t>
            </a:r>
            <a:r>
              <a:rPr lang="en-US" altLang="en-US" sz="2800" dirty="0">
                <a:latin typeface="Arial" charset="0"/>
                <a:cs typeface="Arial" charset="0"/>
              </a:rPr>
              <a:t>to line 21 (software may have specific entries</a:t>
            </a:r>
            <a:r>
              <a:rPr lang="en-US" altLang="en-US" sz="2800" dirty="0" smtClean="0">
                <a:latin typeface="Arial" charset="0"/>
                <a:cs typeface="Arial" charset="0"/>
              </a:rPr>
              <a:t>)</a:t>
            </a:r>
            <a:endParaRPr lang="en-US" altLang="en-US" sz="2800" dirty="0">
              <a:latin typeface="Arial" charset="0"/>
              <a:cs typeface="Arial" charset="0"/>
            </a:endParaRPr>
          </a:p>
          <a:p>
            <a:pPr>
              <a:lnSpc>
                <a:spcPct val="120000"/>
              </a:lnSpc>
              <a:spcBef>
                <a:spcPts val="1200"/>
              </a:spcBef>
            </a:pPr>
            <a:r>
              <a:rPr lang="en-US" altLang="en-US" sz="2800" dirty="0" smtClean="0">
                <a:latin typeface="Arial" charset="0"/>
                <a:cs typeface="Arial" charset="0"/>
              </a:rPr>
              <a:t>Failure to add </a:t>
            </a:r>
            <a:r>
              <a:rPr lang="en-US" altLang="en-US" sz="2800" dirty="0">
                <a:latin typeface="Arial" charset="0"/>
                <a:cs typeface="Arial" charset="0"/>
              </a:rPr>
              <a:t>amount from W-2 box 14 listed as IRC 125, </a:t>
            </a:r>
            <a:r>
              <a:rPr lang="en-US" altLang="en-US" sz="2800" dirty="0" smtClean="0">
                <a:latin typeface="Arial" charset="0"/>
                <a:cs typeface="Arial" charset="0"/>
              </a:rPr>
              <a:t/>
            </a:r>
            <a:br>
              <a:rPr lang="en-US" altLang="en-US" sz="2800" dirty="0" smtClean="0">
                <a:latin typeface="Arial" charset="0"/>
                <a:cs typeface="Arial" charset="0"/>
              </a:rPr>
            </a:br>
            <a:r>
              <a:rPr lang="en-US" altLang="en-US" sz="2800" dirty="0" smtClean="0">
                <a:latin typeface="Arial" charset="0"/>
                <a:cs typeface="Arial" charset="0"/>
              </a:rPr>
              <a:t>to </a:t>
            </a:r>
            <a:r>
              <a:rPr lang="en-US" altLang="en-US" sz="2800" dirty="0">
                <a:latin typeface="Arial" charset="0"/>
                <a:cs typeface="Arial" charset="0"/>
              </a:rPr>
              <a:t>line </a:t>
            </a:r>
            <a:r>
              <a:rPr lang="en-US" altLang="en-US" sz="2800" dirty="0" smtClean="0">
                <a:latin typeface="Arial" charset="0"/>
                <a:cs typeface="Arial" charset="0"/>
              </a:rPr>
              <a:t>23</a:t>
            </a:r>
            <a:endParaRPr lang="en-US" altLang="en-US" sz="2800" dirty="0">
              <a:latin typeface="Arial" charset="0"/>
              <a:cs typeface="Arial" charset="0"/>
            </a:endParaRPr>
          </a:p>
          <a:p>
            <a:pPr>
              <a:lnSpc>
                <a:spcPct val="120000"/>
              </a:lnSpc>
              <a:spcBef>
                <a:spcPts val="1200"/>
              </a:spcBef>
            </a:pPr>
            <a:r>
              <a:rPr lang="en-US" altLang="en-US" sz="2800" dirty="0" smtClean="0">
                <a:latin typeface="Arial" charset="0"/>
                <a:cs typeface="Arial" charset="0"/>
              </a:rPr>
              <a:t>Failure to add bonds </a:t>
            </a:r>
            <a:r>
              <a:rPr lang="en-US" altLang="en-US" sz="2800" dirty="0">
                <a:latin typeface="Arial" charset="0"/>
                <a:cs typeface="Arial" charset="0"/>
              </a:rPr>
              <a:t>invested outside of New </a:t>
            </a:r>
            <a:r>
              <a:rPr lang="en-US" altLang="en-US" sz="2800" dirty="0" smtClean="0">
                <a:latin typeface="Arial" charset="0"/>
                <a:cs typeface="Arial" charset="0"/>
              </a:rPr>
              <a:t>York - taxable for </a:t>
            </a:r>
            <a:r>
              <a:rPr lang="en-US" altLang="en-US" sz="2800" dirty="0">
                <a:latin typeface="Arial" charset="0"/>
                <a:cs typeface="Arial" charset="0"/>
              </a:rPr>
              <a:t>New York and must be added as a New York State addition (line 20</a:t>
            </a:r>
            <a:r>
              <a:rPr lang="en-US" altLang="en-US" sz="2800" dirty="0" smtClean="0">
                <a:latin typeface="Arial" charset="0"/>
                <a:cs typeface="Arial" charset="0"/>
              </a:rPr>
              <a:t>)</a:t>
            </a:r>
            <a:endParaRPr lang="en-US" altLang="en-US" sz="2800" dirty="0">
              <a:latin typeface="Arial" charset="0"/>
              <a:cs typeface="Arial" charset="0"/>
            </a:endParaRPr>
          </a:p>
          <a:p>
            <a:endParaRPr lang="en-US" dirty="0"/>
          </a:p>
        </p:txBody>
      </p:sp>
    </p:spTree>
    <p:extLst>
      <p:ext uri="{BB962C8B-B14F-4D97-AF65-F5344CB8AC3E}">
        <p14:creationId xmlns:p14="http://schemas.microsoft.com/office/powerpoint/2010/main" val="15357790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EFILE Section</a:t>
            </a:r>
            <a:endParaRPr lang="en-US" dirty="0"/>
          </a:p>
        </p:txBody>
      </p:sp>
      <p:sp>
        <p:nvSpPr>
          <p:cNvPr id="3" name="Content Placeholder 2"/>
          <p:cNvSpPr>
            <a:spLocks noGrp="1"/>
          </p:cNvSpPr>
          <p:nvPr>
            <p:ph idx="1"/>
          </p:nvPr>
        </p:nvSpPr>
        <p:spPr/>
        <p:txBody>
          <a:bodyPr/>
          <a:lstStyle/>
          <a:p>
            <a:r>
              <a:rPr lang="en-US" dirty="0" smtClean="0"/>
              <a:t>Indicate bank account information for state refund or tax owed</a:t>
            </a:r>
          </a:p>
          <a:p>
            <a:r>
              <a:rPr lang="en-US" dirty="0" smtClean="0"/>
              <a:t>$0 Federal AGI?  Only file State Return</a:t>
            </a:r>
          </a:p>
          <a:p>
            <a:r>
              <a:rPr lang="en-US" dirty="0" smtClean="0"/>
              <a:t>Federal AGI must be $0.  Don’t file only State return just because Federal AGI is below the filing limit.</a:t>
            </a:r>
            <a:endParaRPr lang="en-US" dirty="0"/>
          </a:p>
        </p:txBody>
      </p:sp>
    </p:spTree>
    <p:extLst>
      <p:ext uri="{BB962C8B-B14F-4D97-AF65-F5344CB8AC3E}">
        <p14:creationId xmlns:p14="http://schemas.microsoft.com/office/powerpoint/2010/main" val="9327220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NY Requirement – Drivers </a:t>
            </a:r>
            <a:r>
              <a:rPr lang="en-US" dirty="0" err="1" smtClean="0"/>
              <a:t>Lic</a:t>
            </a:r>
            <a:r>
              <a:rPr lang="en-US" dirty="0" smtClean="0"/>
              <a:t> doc #	</a:t>
            </a:r>
            <a:endParaRPr lang="en-US" dirty="0"/>
          </a:p>
        </p:txBody>
      </p:sp>
      <p:sp>
        <p:nvSpPr>
          <p:cNvPr id="3" name="Content Placeholder 2"/>
          <p:cNvSpPr>
            <a:spLocks noGrp="1"/>
          </p:cNvSpPr>
          <p:nvPr>
            <p:ph idx="1"/>
          </p:nvPr>
        </p:nvSpPr>
        <p:spPr>
          <a:xfrm>
            <a:off x="304800" y="819150"/>
            <a:ext cx="8229600" cy="3733800"/>
          </a:xfrm>
        </p:spPr>
        <p:txBody>
          <a:bodyPr>
            <a:normAutofit fontScale="92500"/>
          </a:bodyPr>
          <a:lstStyle/>
          <a:p>
            <a:r>
              <a:rPr lang="en-US" dirty="0" smtClean="0"/>
              <a:t>Beginning in tax year 2016, in order to assist in discovering fraudulently filed returns, taxpayers are asked for a Drivers License or Non Drivers License</a:t>
            </a:r>
          </a:p>
          <a:p>
            <a:r>
              <a:rPr lang="en-US" dirty="0" smtClean="0"/>
              <a:t>Software for NY WILL have screen for entry of ‘document’ number for on drivers licenses and non drivers licenses.  Licenses may be from any state</a:t>
            </a:r>
          </a:p>
          <a:p>
            <a:r>
              <a:rPr lang="en-US" dirty="0" smtClean="0"/>
              <a:t>If taxpayer does not have license, check off box to indicate </a:t>
            </a:r>
          </a:p>
          <a:p>
            <a:r>
              <a:rPr lang="en-US" dirty="0" smtClean="0"/>
              <a:t>Continue with return.  Refund may be delayed for a short time if no license.</a:t>
            </a:r>
          </a:p>
        </p:txBody>
      </p:sp>
    </p:spTree>
    <p:extLst>
      <p:ext uri="{BB962C8B-B14F-4D97-AF65-F5344CB8AC3E}">
        <p14:creationId xmlns:p14="http://schemas.microsoft.com/office/powerpoint/2010/main" val="29586220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Amended Returns</a:t>
            </a:r>
            <a:endParaRPr lang="en-US" dirty="0"/>
          </a:p>
        </p:txBody>
      </p:sp>
      <p:sp>
        <p:nvSpPr>
          <p:cNvPr id="3" name="Content Placeholder 2"/>
          <p:cNvSpPr>
            <a:spLocks noGrp="1"/>
          </p:cNvSpPr>
          <p:nvPr>
            <p:ph idx="1"/>
          </p:nvPr>
        </p:nvSpPr>
        <p:spPr>
          <a:xfrm>
            <a:off x="304800" y="962268"/>
            <a:ext cx="8686800" cy="3514482"/>
          </a:xfrm>
        </p:spPr>
        <p:txBody>
          <a:bodyPr>
            <a:normAutofit lnSpcReduction="10000"/>
          </a:bodyPr>
          <a:lstStyle/>
          <a:p>
            <a:pPr>
              <a:lnSpc>
                <a:spcPct val="110000"/>
              </a:lnSpc>
            </a:pPr>
            <a:r>
              <a:rPr lang="en-US" dirty="0" smtClean="0"/>
              <a:t>Amended </a:t>
            </a:r>
            <a:r>
              <a:rPr lang="en-US" dirty="0"/>
              <a:t>returns </a:t>
            </a:r>
            <a:r>
              <a:rPr lang="en-US" dirty="0" smtClean="0"/>
              <a:t>can be e-filed for tax year </a:t>
            </a:r>
            <a:r>
              <a:rPr lang="en-US" dirty="0"/>
              <a:t>2015 and </a:t>
            </a:r>
            <a:r>
              <a:rPr lang="en-US" dirty="0" smtClean="0"/>
              <a:t>later.</a:t>
            </a:r>
          </a:p>
          <a:p>
            <a:pPr>
              <a:lnSpc>
                <a:spcPct val="110000"/>
              </a:lnSpc>
            </a:pPr>
            <a:r>
              <a:rPr lang="en-US" dirty="0" smtClean="0"/>
              <a:t>Otherwise prepare a paper amended return</a:t>
            </a:r>
            <a:endParaRPr lang="en-US" dirty="0"/>
          </a:p>
          <a:p>
            <a:pPr>
              <a:lnSpc>
                <a:spcPct val="110000"/>
              </a:lnSpc>
            </a:pPr>
            <a:r>
              <a:rPr lang="en-US" dirty="0"/>
              <a:t>You must file </a:t>
            </a:r>
            <a:r>
              <a:rPr lang="en-US" dirty="0" smtClean="0"/>
              <a:t>a New York State </a:t>
            </a:r>
            <a:r>
              <a:rPr lang="en-US" dirty="0"/>
              <a:t>amended return if:</a:t>
            </a:r>
          </a:p>
          <a:p>
            <a:pPr lvl="1">
              <a:lnSpc>
                <a:spcPct val="110000"/>
              </a:lnSpc>
            </a:pPr>
            <a:r>
              <a:rPr lang="en-US" dirty="0"/>
              <a:t>y</a:t>
            </a:r>
            <a:r>
              <a:rPr lang="en-US" dirty="0" smtClean="0"/>
              <a:t>ou </a:t>
            </a:r>
            <a:r>
              <a:rPr lang="en-US" dirty="0"/>
              <a:t>made an error on the original </a:t>
            </a:r>
            <a:r>
              <a:rPr lang="en-US" dirty="0" smtClean="0"/>
              <a:t>return;</a:t>
            </a:r>
            <a:endParaRPr lang="en-US" dirty="0"/>
          </a:p>
          <a:p>
            <a:pPr lvl="1">
              <a:lnSpc>
                <a:spcPct val="110000"/>
              </a:lnSpc>
              <a:spcBef>
                <a:spcPts val="300"/>
              </a:spcBef>
            </a:pPr>
            <a:r>
              <a:rPr lang="en-US" dirty="0"/>
              <a:t>t</a:t>
            </a:r>
            <a:r>
              <a:rPr lang="en-US" dirty="0" smtClean="0"/>
              <a:t>he </a:t>
            </a:r>
            <a:r>
              <a:rPr lang="en-US" dirty="0"/>
              <a:t>IRS made changes to the federal return – 90 days to notify </a:t>
            </a:r>
            <a:r>
              <a:rPr lang="en-US" dirty="0" smtClean="0"/>
              <a:t>New York State;</a:t>
            </a:r>
            <a:endParaRPr lang="en-US" dirty="0"/>
          </a:p>
          <a:p>
            <a:pPr marL="0" indent="0">
              <a:lnSpc>
                <a:spcPct val="110000"/>
              </a:lnSpc>
              <a:buNone/>
            </a:pPr>
            <a:r>
              <a:rPr lang="en-US" b="1" dirty="0" smtClean="0">
                <a:solidFill>
                  <a:srgbClr val="007681"/>
                </a:solidFill>
              </a:rPr>
              <a:t>Important reminder: </a:t>
            </a:r>
            <a:r>
              <a:rPr lang="en-US" dirty="0" smtClean="0"/>
              <a:t>You must include </a:t>
            </a:r>
            <a:r>
              <a:rPr lang="en-US" dirty="0"/>
              <a:t>all credit forms and </a:t>
            </a:r>
            <a:r>
              <a:rPr lang="en-US" dirty="0" smtClean="0"/>
              <a:t>attachments with an amended return filing.</a:t>
            </a:r>
            <a:endParaRPr lang="en-US" dirty="0"/>
          </a:p>
          <a:p>
            <a:pPr>
              <a:lnSpc>
                <a:spcPct val="110000"/>
              </a:lnSpc>
            </a:pPr>
            <a:endParaRPr lang="en-US" dirty="0" smtClean="0"/>
          </a:p>
        </p:txBody>
      </p:sp>
    </p:spTree>
    <p:extLst>
      <p:ext uri="{BB962C8B-B14F-4D97-AF65-F5344CB8AC3E}">
        <p14:creationId xmlns:p14="http://schemas.microsoft.com/office/powerpoint/2010/main" val="423310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19150"/>
            <a:ext cx="8229600" cy="3810000"/>
          </a:xfrm>
        </p:spPr>
        <p:txBody>
          <a:bodyPr>
            <a:normAutofit fontScale="92500" lnSpcReduction="10000"/>
          </a:bodyPr>
          <a:lstStyle/>
          <a:p>
            <a:pPr marL="0" indent="0">
              <a:buNone/>
            </a:pPr>
            <a:r>
              <a:rPr lang="en-US" dirty="0"/>
              <a:t>You want to claim a refund of any New York State, New York City or Yonkers income taxes withheld from your pay.</a:t>
            </a:r>
          </a:p>
          <a:p>
            <a:pPr marL="0" indent="0">
              <a:buNone/>
            </a:pPr>
            <a:r>
              <a:rPr lang="en-US" b="1" dirty="0" smtClean="0">
                <a:solidFill>
                  <a:srgbClr val="007681"/>
                </a:solidFill>
              </a:rPr>
              <a:t>Nonresidents</a:t>
            </a:r>
            <a:r>
              <a:rPr lang="en-US" b="1" dirty="0">
                <a:solidFill>
                  <a:srgbClr val="007681"/>
                </a:solidFill>
              </a:rPr>
              <a:t>: </a:t>
            </a:r>
          </a:p>
          <a:p>
            <a:pPr>
              <a:spcBef>
                <a:spcPts val="1800"/>
              </a:spcBef>
            </a:pPr>
            <a:r>
              <a:rPr lang="en-US" dirty="0" smtClean="0"/>
              <a:t>You </a:t>
            </a:r>
            <a:r>
              <a:rPr lang="en-US" dirty="0"/>
              <a:t>have income from New York sources and your New York </a:t>
            </a:r>
            <a:r>
              <a:rPr lang="en-US" dirty="0" smtClean="0"/>
              <a:t>AGI </a:t>
            </a:r>
            <a:r>
              <a:rPr lang="en-US" dirty="0"/>
              <a:t>federal </a:t>
            </a:r>
            <a:r>
              <a:rPr lang="en-US" dirty="0" smtClean="0"/>
              <a:t>amount column exceeds your New York standard </a:t>
            </a:r>
            <a:r>
              <a:rPr lang="en-US" dirty="0"/>
              <a:t>deduction. </a:t>
            </a:r>
            <a:endParaRPr lang="en-US" dirty="0" smtClean="0"/>
          </a:p>
          <a:p>
            <a:pPr marL="0" indent="0">
              <a:spcBef>
                <a:spcPts val="2400"/>
              </a:spcBef>
              <a:buNone/>
            </a:pPr>
            <a:r>
              <a:rPr lang="en-US" b="1" dirty="0">
                <a:solidFill>
                  <a:srgbClr val="007681"/>
                </a:solidFill>
              </a:rPr>
              <a:t>Part-Year Residents: </a:t>
            </a:r>
          </a:p>
          <a:p>
            <a:pPr>
              <a:spcBef>
                <a:spcPts val="1800"/>
              </a:spcBef>
            </a:pPr>
            <a:r>
              <a:rPr lang="en-US" dirty="0"/>
              <a:t>You have </a:t>
            </a:r>
            <a:r>
              <a:rPr lang="en-US" dirty="0" smtClean="0"/>
              <a:t>income during your resident period or you had New York-source income during your nonresident period.</a:t>
            </a:r>
          </a:p>
          <a:p>
            <a:pPr marL="0" indent="0">
              <a:buNone/>
            </a:pPr>
            <a:endParaRPr lang="en-US" dirty="0" smtClean="0"/>
          </a:p>
        </p:txBody>
      </p:sp>
      <p:sp>
        <p:nvSpPr>
          <p:cNvPr id="4" name="Title 3"/>
          <p:cNvSpPr>
            <a:spLocks noGrp="1"/>
          </p:cNvSpPr>
          <p:nvPr>
            <p:ph type="title"/>
          </p:nvPr>
        </p:nvSpPr>
        <p:spPr/>
        <p:txBody>
          <a:bodyPr/>
          <a:lstStyle/>
          <a:p>
            <a:r>
              <a:rPr lang="en-US" dirty="0"/>
              <a:t>Who Must </a:t>
            </a:r>
            <a:r>
              <a:rPr lang="en-US" dirty="0" smtClean="0"/>
              <a:t>File</a:t>
            </a:r>
            <a:endParaRPr lang="en-US" dirty="0"/>
          </a:p>
        </p:txBody>
      </p:sp>
    </p:spTree>
    <p:extLst>
      <p:ext uri="{BB962C8B-B14F-4D97-AF65-F5344CB8AC3E}">
        <p14:creationId xmlns:p14="http://schemas.microsoft.com/office/powerpoint/2010/main" val="671851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8152" y="895350"/>
            <a:ext cx="4543448"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dirty="0" smtClean="0"/>
              <a:t>Regional Outreach Staff</a:t>
            </a:r>
            <a:endParaRPr lang="en-US" dirty="0"/>
          </a:p>
        </p:txBody>
      </p:sp>
      <p:sp>
        <p:nvSpPr>
          <p:cNvPr id="4" name="TextBox 3"/>
          <p:cNvSpPr txBox="1"/>
          <p:nvPr/>
        </p:nvSpPr>
        <p:spPr>
          <a:xfrm>
            <a:off x="929495" y="894985"/>
            <a:ext cx="3118161" cy="954107"/>
          </a:xfrm>
          <a:prstGeom prst="rect">
            <a:avLst/>
          </a:prstGeom>
          <a:noFill/>
        </p:spPr>
        <p:txBody>
          <a:bodyPr wrap="none" rtlCol="0">
            <a:spAutoFit/>
          </a:bodyPr>
          <a:lstStyle/>
          <a:p>
            <a:r>
              <a:rPr lang="en-US" sz="1400" b="1" dirty="0">
                <a:solidFill>
                  <a:prstClr val="black"/>
                </a:solidFill>
              </a:rPr>
              <a:t>Western NY Region</a:t>
            </a:r>
            <a:endParaRPr lang="en-US" sz="1400" dirty="0">
              <a:solidFill>
                <a:prstClr val="black"/>
              </a:solidFill>
            </a:endParaRPr>
          </a:p>
          <a:p>
            <a:r>
              <a:rPr lang="en-US" sz="1400" dirty="0" smtClean="0">
                <a:solidFill>
                  <a:prstClr val="black"/>
                </a:solidFill>
              </a:rPr>
              <a:t>Kathleen Richardson 716 855-5302</a:t>
            </a:r>
          </a:p>
          <a:p>
            <a:r>
              <a:rPr lang="en-US" sz="1400" dirty="0" smtClean="0">
                <a:solidFill>
                  <a:prstClr val="black"/>
                </a:solidFill>
              </a:rPr>
              <a:t>kathleen.richardson@tax.ny.gov</a:t>
            </a:r>
            <a:endParaRPr lang="en-US" sz="1400" dirty="0">
              <a:solidFill>
                <a:prstClr val="black"/>
              </a:solidFill>
            </a:endParaRPr>
          </a:p>
          <a:p>
            <a:endParaRPr lang="en-US" sz="1400" dirty="0">
              <a:solidFill>
                <a:prstClr val="black"/>
              </a:solidFill>
            </a:endParaRPr>
          </a:p>
        </p:txBody>
      </p:sp>
      <p:sp>
        <p:nvSpPr>
          <p:cNvPr id="5" name="TextBox 4"/>
          <p:cNvSpPr txBox="1"/>
          <p:nvPr/>
        </p:nvSpPr>
        <p:spPr>
          <a:xfrm>
            <a:off x="988805" y="1706761"/>
            <a:ext cx="2880917" cy="1754326"/>
          </a:xfrm>
          <a:prstGeom prst="rect">
            <a:avLst/>
          </a:prstGeom>
          <a:noFill/>
        </p:spPr>
        <p:txBody>
          <a:bodyPr wrap="none" rtlCol="0">
            <a:spAutoFit/>
          </a:bodyPr>
          <a:lstStyle/>
          <a:p>
            <a:r>
              <a:rPr lang="en-US" sz="1400" b="1" dirty="0" smtClean="0">
                <a:solidFill>
                  <a:prstClr val="black"/>
                </a:solidFill>
              </a:rPr>
              <a:t>Capital Region</a:t>
            </a:r>
          </a:p>
          <a:p>
            <a:pPr>
              <a:spcBef>
                <a:spcPts val="600"/>
              </a:spcBef>
            </a:pPr>
            <a:r>
              <a:rPr lang="en-US" sz="1400" dirty="0" smtClean="0">
                <a:solidFill>
                  <a:prstClr val="black"/>
                </a:solidFill>
              </a:rPr>
              <a:t>Michelle </a:t>
            </a:r>
            <a:r>
              <a:rPr lang="en-US" sz="1400" dirty="0" err="1" smtClean="0">
                <a:solidFill>
                  <a:prstClr val="black"/>
                </a:solidFill>
              </a:rPr>
              <a:t>Duchowny</a:t>
            </a:r>
            <a:r>
              <a:rPr lang="en-US" sz="1400" dirty="0" smtClean="0">
                <a:solidFill>
                  <a:prstClr val="black"/>
                </a:solidFill>
              </a:rPr>
              <a:t> 518 453-5382</a:t>
            </a:r>
          </a:p>
          <a:p>
            <a:r>
              <a:rPr lang="en-US" sz="1400" dirty="0" smtClean="0">
                <a:solidFill>
                  <a:prstClr val="black"/>
                </a:solidFill>
              </a:rPr>
              <a:t>Michell.duchowny@tax.ny.gov</a:t>
            </a:r>
            <a:endParaRPr lang="en-US" sz="1400" dirty="0">
              <a:solidFill>
                <a:prstClr val="black"/>
              </a:solidFill>
            </a:endParaRPr>
          </a:p>
          <a:p>
            <a:endParaRPr lang="en-US" sz="1400" b="1" dirty="0" smtClean="0">
              <a:solidFill>
                <a:prstClr val="black"/>
              </a:solidFill>
            </a:endParaRPr>
          </a:p>
          <a:p>
            <a:r>
              <a:rPr lang="en-US" sz="1400" b="1" dirty="0" smtClean="0">
                <a:solidFill>
                  <a:prstClr val="black"/>
                </a:solidFill>
              </a:rPr>
              <a:t>Metro Region and Long Island</a:t>
            </a:r>
          </a:p>
          <a:p>
            <a:pPr>
              <a:spcBef>
                <a:spcPts val="600"/>
              </a:spcBef>
            </a:pPr>
            <a:r>
              <a:rPr lang="en-US" sz="1400" dirty="0" smtClean="0">
                <a:solidFill>
                  <a:prstClr val="black"/>
                </a:solidFill>
              </a:rPr>
              <a:t>Robert Smith 347 831-2917</a:t>
            </a:r>
          </a:p>
          <a:p>
            <a:r>
              <a:rPr lang="en-US" sz="1400" dirty="0" smtClean="0">
                <a:solidFill>
                  <a:prstClr val="black"/>
                </a:solidFill>
              </a:rPr>
              <a:t>robert.smith@tax.ny.gov</a:t>
            </a:r>
            <a:endParaRPr lang="en-US" sz="1400" dirty="0">
              <a:solidFill>
                <a:prstClr val="black"/>
              </a:solidFill>
            </a:endParaRPr>
          </a:p>
        </p:txBody>
      </p:sp>
      <p:pic>
        <p:nvPicPr>
          <p:cNvPr id="6" name="Picture 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387350" y="971550"/>
            <a:ext cx="292100" cy="298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9625" y="1809580"/>
            <a:ext cx="292100"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9625" y="2723202"/>
            <a:ext cx="2921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320337" y="3714750"/>
            <a:ext cx="2760692" cy="738664"/>
          </a:xfrm>
          <a:prstGeom prst="rect">
            <a:avLst/>
          </a:prstGeom>
          <a:noFill/>
        </p:spPr>
        <p:txBody>
          <a:bodyPr wrap="none" rtlCol="0">
            <a:spAutoFit/>
          </a:bodyPr>
          <a:lstStyle/>
          <a:p>
            <a:r>
              <a:rPr lang="en-US" sz="1400" b="1" dirty="0">
                <a:solidFill>
                  <a:prstClr val="black"/>
                </a:solidFill>
              </a:rPr>
              <a:t>Director of Outreach Services</a:t>
            </a:r>
          </a:p>
          <a:p>
            <a:r>
              <a:rPr lang="en-US" sz="1400" dirty="0">
                <a:solidFill>
                  <a:prstClr val="black"/>
                </a:solidFill>
              </a:rPr>
              <a:t>Diane </a:t>
            </a:r>
            <a:r>
              <a:rPr lang="en-US" sz="1400" dirty="0" smtClean="0">
                <a:solidFill>
                  <a:prstClr val="black"/>
                </a:solidFill>
              </a:rPr>
              <a:t>O’Donnell 518 </a:t>
            </a:r>
            <a:r>
              <a:rPr lang="en-US" sz="1400" dirty="0">
                <a:solidFill>
                  <a:prstClr val="black"/>
                </a:solidFill>
              </a:rPr>
              <a:t>533-9199</a:t>
            </a:r>
          </a:p>
          <a:p>
            <a:r>
              <a:rPr lang="en-US" sz="1400" dirty="0">
                <a:solidFill>
                  <a:prstClr val="black"/>
                </a:solidFill>
              </a:rPr>
              <a:t>diane.odonnell@tax.ny.gov</a:t>
            </a:r>
          </a:p>
        </p:txBody>
      </p:sp>
    </p:spTree>
    <p:extLst>
      <p:ext uri="{BB962C8B-B14F-4D97-AF65-F5344CB8AC3E}">
        <p14:creationId xmlns:p14="http://schemas.microsoft.com/office/powerpoint/2010/main" val="34122478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NYS Volunteer Website</a:t>
            </a:r>
            <a:endParaRPr lang="en-US" dirty="0"/>
          </a:p>
        </p:txBody>
      </p:sp>
      <p:sp>
        <p:nvSpPr>
          <p:cNvPr id="3" name="Content Placeholder 2"/>
          <p:cNvSpPr>
            <a:spLocks noGrp="1"/>
          </p:cNvSpPr>
          <p:nvPr>
            <p:ph idx="1"/>
          </p:nvPr>
        </p:nvSpPr>
        <p:spPr>
          <a:xfrm>
            <a:off x="457200" y="2190750"/>
            <a:ext cx="8229600" cy="609600"/>
          </a:xfrm>
        </p:spPr>
        <p:txBody>
          <a:bodyPr>
            <a:normAutofit lnSpcReduction="10000"/>
          </a:bodyPr>
          <a:lstStyle/>
          <a:p>
            <a:pPr marL="0" indent="0" algn="ctr">
              <a:buNone/>
            </a:pPr>
            <a:r>
              <a:rPr lang="en-US" sz="3600" b="1" i="1" dirty="0" smtClean="0">
                <a:solidFill>
                  <a:srgbClr val="007681"/>
                </a:solidFill>
              </a:rPr>
              <a:t>www.tax.ny.gov/volunteer</a:t>
            </a:r>
            <a:endParaRPr lang="en-US" sz="3600" b="1" i="1" dirty="0">
              <a:solidFill>
                <a:srgbClr val="007681"/>
              </a:solidFill>
            </a:endParaRPr>
          </a:p>
        </p:txBody>
      </p:sp>
    </p:spTree>
    <p:extLst>
      <p:ext uri="{BB962C8B-B14F-4D97-AF65-F5344CB8AC3E}">
        <p14:creationId xmlns:p14="http://schemas.microsoft.com/office/powerpoint/2010/main" val="4206975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Residency</a:t>
            </a:r>
            <a:endParaRPr lang="en-US" dirty="0"/>
          </a:p>
        </p:txBody>
      </p:sp>
      <p:sp>
        <p:nvSpPr>
          <p:cNvPr id="3" name="Content Placeholder 2"/>
          <p:cNvSpPr>
            <a:spLocks noGrp="1"/>
          </p:cNvSpPr>
          <p:nvPr>
            <p:ph idx="1"/>
          </p:nvPr>
        </p:nvSpPr>
        <p:spPr>
          <a:xfrm>
            <a:off x="304800" y="925831"/>
            <a:ext cx="8534400" cy="3394472"/>
          </a:xfrm>
        </p:spPr>
        <p:txBody>
          <a:bodyPr>
            <a:normAutofit fontScale="92500" lnSpcReduction="10000"/>
          </a:bodyPr>
          <a:lstStyle/>
          <a:p>
            <a:pPr marL="0" indent="0">
              <a:lnSpc>
                <a:spcPct val="110000"/>
              </a:lnSpc>
              <a:buNone/>
            </a:pPr>
            <a:r>
              <a:rPr lang="en-US" sz="2600" b="1" dirty="0" smtClean="0">
                <a:solidFill>
                  <a:srgbClr val="007681"/>
                </a:solidFill>
              </a:rPr>
              <a:t>You’re a New York State </a:t>
            </a:r>
            <a:r>
              <a:rPr lang="en-US" sz="2600" b="1" i="1" dirty="0" smtClean="0">
                <a:solidFill>
                  <a:srgbClr val="007681"/>
                </a:solidFill>
              </a:rPr>
              <a:t>resident </a:t>
            </a:r>
            <a:r>
              <a:rPr lang="en-US" sz="2600" b="1" dirty="0" smtClean="0">
                <a:solidFill>
                  <a:srgbClr val="007681"/>
                </a:solidFill>
              </a:rPr>
              <a:t>for income tax purposes if: </a:t>
            </a:r>
          </a:p>
          <a:p>
            <a:pPr>
              <a:lnSpc>
                <a:spcPct val="110000"/>
              </a:lnSpc>
              <a:spcBef>
                <a:spcPts val="1000"/>
              </a:spcBef>
            </a:pPr>
            <a:r>
              <a:rPr lang="en-US" sz="2600" dirty="0" smtClean="0"/>
              <a:t>your domicile is New York State; or </a:t>
            </a:r>
          </a:p>
          <a:p>
            <a:pPr>
              <a:lnSpc>
                <a:spcPct val="110000"/>
              </a:lnSpc>
              <a:spcBef>
                <a:spcPts val="1000"/>
              </a:spcBef>
            </a:pPr>
            <a:r>
              <a:rPr lang="en-US" sz="2600" dirty="0" smtClean="0"/>
              <a:t>your domicile is </a:t>
            </a:r>
            <a:r>
              <a:rPr lang="en-US" sz="2600" b="1" dirty="0" smtClean="0"/>
              <a:t>not </a:t>
            </a:r>
            <a:r>
              <a:rPr lang="en-US" sz="2600" dirty="0" smtClean="0"/>
              <a:t>New York State but you maintain a permanent place of abode in New York State for more than 11 months of the </a:t>
            </a:r>
            <a:r>
              <a:rPr lang="en-US" sz="2600" spc="-30" dirty="0" smtClean="0"/>
              <a:t>year and spend 184 days or more in New York State during the tax year.</a:t>
            </a:r>
            <a:r>
              <a:rPr lang="en-US" sz="2600" b="1" spc="-30" dirty="0" smtClean="0"/>
              <a:t> </a:t>
            </a:r>
            <a:endParaRPr lang="en-US" sz="2600" spc="-30" dirty="0" smtClean="0"/>
          </a:p>
          <a:p>
            <a:pPr marL="0" indent="0">
              <a:lnSpc>
                <a:spcPct val="110000"/>
              </a:lnSpc>
              <a:buNone/>
            </a:pPr>
            <a:r>
              <a:rPr lang="en-US" dirty="0" smtClean="0"/>
              <a:t>Use the same rules for determining residency of New York City.</a:t>
            </a:r>
          </a:p>
        </p:txBody>
      </p:sp>
    </p:spTree>
    <p:extLst>
      <p:ext uri="{BB962C8B-B14F-4D97-AF65-F5344CB8AC3E}">
        <p14:creationId xmlns:p14="http://schemas.microsoft.com/office/powerpoint/2010/main" val="4037985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Information Section</a:t>
            </a:r>
            <a:endParaRPr lang="en-US" dirty="0"/>
          </a:p>
        </p:txBody>
      </p:sp>
      <p:sp>
        <p:nvSpPr>
          <p:cNvPr id="3" name="Content Placeholder 2"/>
          <p:cNvSpPr>
            <a:spLocks noGrp="1"/>
          </p:cNvSpPr>
          <p:nvPr>
            <p:ph idx="1"/>
          </p:nvPr>
        </p:nvSpPr>
        <p:spPr>
          <a:xfrm>
            <a:off x="304800" y="925830"/>
            <a:ext cx="8229600" cy="3703319"/>
          </a:xfrm>
        </p:spPr>
        <p:txBody>
          <a:bodyPr>
            <a:normAutofit lnSpcReduction="10000"/>
          </a:bodyPr>
          <a:lstStyle/>
          <a:p>
            <a:r>
              <a:rPr lang="en-US" dirty="0" smtClean="0"/>
              <a:t>Special condition </a:t>
            </a:r>
            <a:r>
              <a:rPr lang="en-US" dirty="0"/>
              <a:t>c</a:t>
            </a:r>
            <a:r>
              <a:rPr lang="en-US" dirty="0" smtClean="0"/>
              <a:t>odes</a:t>
            </a:r>
          </a:p>
          <a:p>
            <a:r>
              <a:rPr lang="en-US" dirty="0" smtClean="0"/>
              <a:t>County district information – dropdown list</a:t>
            </a:r>
          </a:p>
          <a:p>
            <a:r>
              <a:rPr lang="en-US" dirty="0" smtClean="0"/>
              <a:t>School district information – dropdown list</a:t>
            </a:r>
          </a:p>
          <a:p>
            <a:r>
              <a:rPr lang="en-US" dirty="0" smtClean="0"/>
              <a:t>Permanent home address – Complete only if physical address is different from address on the return</a:t>
            </a:r>
          </a:p>
          <a:p>
            <a:pPr lvl="1"/>
            <a:r>
              <a:rPr lang="en-US" dirty="0"/>
              <a:t>Taxpayers who list a PO Box on return but may be eligible for IT-214 or </a:t>
            </a:r>
            <a:r>
              <a:rPr lang="en-US" dirty="0" smtClean="0"/>
              <a:t>NYC-208</a:t>
            </a:r>
          </a:p>
          <a:p>
            <a:r>
              <a:rPr lang="en-US" dirty="0" smtClean="0"/>
              <a:t>Third Party Designee – default is “NO”</a:t>
            </a:r>
          </a:p>
          <a:p>
            <a:pPr lvl="1"/>
            <a:endParaRPr lang="en-US" dirty="0"/>
          </a:p>
        </p:txBody>
      </p:sp>
    </p:spTree>
    <p:extLst>
      <p:ext uri="{BB962C8B-B14F-4D97-AF65-F5344CB8AC3E}">
        <p14:creationId xmlns:p14="http://schemas.microsoft.com/office/powerpoint/2010/main" val="2325348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NYC and Yonkers Residents Section</a:t>
            </a:r>
            <a:endParaRPr lang="en-US" dirty="0"/>
          </a:p>
        </p:txBody>
      </p:sp>
      <p:sp>
        <p:nvSpPr>
          <p:cNvPr id="3" name="Content Placeholder 2"/>
          <p:cNvSpPr>
            <a:spLocks noGrp="1"/>
          </p:cNvSpPr>
          <p:nvPr>
            <p:ph idx="1"/>
          </p:nvPr>
        </p:nvSpPr>
        <p:spPr>
          <a:xfrm>
            <a:off x="304800" y="925830"/>
            <a:ext cx="8229600" cy="3779519"/>
          </a:xfrm>
        </p:spPr>
        <p:txBody>
          <a:bodyPr>
            <a:normAutofit/>
          </a:bodyPr>
          <a:lstStyle/>
          <a:p>
            <a:r>
              <a:rPr lang="en-US" dirty="0" smtClean="0"/>
              <a:t>Full year or part year NYC resident information</a:t>
            </a:r>
          </a:p>
          <a:p>
            <a:r>
              <a:rPr lang="en-US" dirty="0" smtClean="0"/>
              <a:t>Full year or part year Yonkers resident information</a:t>
            </a:r>
          </a:p>
          <a:p>
            <a:r>
              <a:rPr lang="en-US" dirty="0"/>
              <a:t>Moved into or out of NYC any time during tax year</a:t>
            </a:r>
          </a:p>
          <a:p>
            <a:pPr lvl="1"/>
            <a:r>
              <a:rPr lang="en-US" dirty="0"/>
              <a:t>Change of City Resident Status – Form </a:t>
            </a:r>
            <a:r>
              <a:rPr lang="en-US" dirty="0" smtClean="0"/>
              <a:t>IT-360.1</a:t>
            </a:r>
          </a:p>
          <a:p>
            <a:r>
              <a:rPr lang="en-US" dirty="0" smtClean="0"/>
              <a:t>Yonkers income on W-2 </a:t>
            </a:r>
          </a:p>
          <a:p>
            <a:pPr lvl="1"/>
            <a:r>
              <a:rPr lang="en-US" dirty="0"/>
              <a:t>Add amount of income here </a:t>
            </a:r>
            <a:r>
              <a:rPr lang="en-US" dirty="0" smtClean="0"/>
              <a:t>also</a:t>
            </a:r>
          </a:p>
          <a:p>
            <a:r>
              <a:rPr lang="en-US" dirty="0" smtClean="0"/>
              <a:t>Resident/nonresident of Yonkers questions	</a:t>
            </a:r>
          </a:p>
          <a:p>
            <a:pPr lvl="1"/>
            <a:endParaRPr lang="en-US" dirty="0" smtClean="0"/>
          </a:p>
          <a:p>
            <a:pPr marL="439588" lvl="1" indent="0">
              <a:buNone/>
            </a:pPr>
            <a:endParaRPr lang="en-US" dirty="0"/>
          </a:p>
        </p:txBody>
      </p:sp>
    </p:spTree>
    <p:extLst>
      <p:ext uri="{BB962C8B-B14F-4D97-AF65-F5344CB8AC3E}">
        <p14:creationId xmlns:p14="http://schemas.microsoft.com/office/powerpoint/2010/main" val="448595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Nonobligated</a:t>
            </a:r>
            <a:r>
              <a:rPr lang="en-US" dirty="0" smtClean="0"/>
              <a:t> Spouse/Injured Spouse</a:t>
            </a:r>
            <a:endParaRPr lang="en-US" dirty="0"/>
          </a:p>
        </p:txBody>
      </p:sp>
      <p:sp>
        <p:nvSpPr>
          <p:cNvPr id="3" name="Content Placeholder 2"/>
          <p:cNvSpPr>
            <a:spLocks noGrp="1"/>
          </p:cNvSpPr>
          <p:nvPr>
            <p:ph idx="1"/>
          </p:nvPr>
        </p:nvSpPr>
        <p:spPr>
          <a:xfrm>
            <a:off x="304800" y="839622"/>
            <a:ext cx="8229600" cy="3703319"/>
          </a:xfrm>
        </p:spPr>
        <p:txBody>
          <a:bodyPr>
            <a:normAutofit/>
          </a:bodyPr>
          <a:lstStyle/>
          <a:p>
            <a:pPr>
              <a:lnSpc>
                <a:spcPct val="110000"/>
              </a:lnSpc>
              <a:spcBef>
                <a:spcPts val="600"/>
              </a:spcBef>
            </a:pPr>
            <a:r>
              <a:rPr lang="en-US" sz="2000" dirty="0" smtClean="0"/>
              <a:t>Taxpayers can file Married filing Joint returns</a:t>
            </a:r>
          </a:p>
          <a:p>
            <a:pPr>
              <a:lnSpc>
                <a:spcPct val="110000"/>
              </a:lnSpc>
              <a:spcBef>
                <a:spcPts val="1200"/>
              </a:spcBef>
            </a:pPr>
            <a:r>
              <a:rPr lang="en-US" sz="2000" dirty="0" smtClean="0"/>
              <a:t>One spouse has an outstanding debt or liability</a:t>
            </a:r>
          </a:p>
          <a:p>
            <a:pPr>
              <a:lnSpc>
                <a:spcPct val="110000"/>
              </a:lnSpc>
              <a:spcBef>
                <a:spcPts val="1200"/>
              </a:spcBef>
            </a:pPr>
            <a:r>
              <a:rPr lang="en-US" sz="2000" dirty="0" smtClean="0"/>
              <a:t>The other spouse’s part of the refund is protected</a:t>
            </a:r>
          </a:p>
          <a:p>
            <a:pPr>
              <a:lnSpc>
                <a:spcPct val="110000"/>
              </a:lnSpc>
              <a:spcBef>
                <a:spcPts val="1200"/>
              </a:spcBef>
            </a:pPr>
            <a:r>
              <a:rPr lang="en-US" sz="2000" dirty="0" smtClean="0"/>
              <a:t>IT-280 in the NY Return Main Menu</a:t>
            </a:r>
          </a:p>
          <a:p>
            <a:pPr>
              <a:lnSpc>
                <a:spcPct val="110000"/>
              </a:lnSpc>
              <a:spcBef>
                <a:spcPts val="1200"/>
              </a:spcBef>
            </a:pPr>
            <a:r>
              <a:rPr lang="en-US" sz="2000" dirty="0" smtClean="0"/>
              <a:t>Same as ‘Injured Spouse’ on the Federal Return (form 8379 – available from Federal Menu– Miscellaneous Forms) </a:t>
            </a:r>
          </a:p>
          <a:p>
            <a:pPr>
              <a:lnSpc>
                <a:spcPct val="110000"/>
              </a:lnSpc>
              <a:spcBef>
                <a:spcPts val="1200"/>
              </a:spcBef>
            </a:pPr>
            <a:r>
              <a:rPr lang="en-US" sz="2000" dirty="0" smtClean="0"/>
              <a:t>Don’t Forget! – If you choose Injured Spouse on the Federal Return Choose </a:t>
            </a:r>
            <a:r>
              <a:rPr lang="en-US" sz="2000" dirty="0" err="1" smtClean="0"/>
              <a:t>Nonobligated</a:t>
            </a:r>
            <a:r>
              <a:rPr lang="en-US" sz="2000" dirty="0" smtClean="0"/>
              <a:t> Spouse on the NY Return</a:t>
            </a:r>
          </a:p>
          <a:p>
            <a:pPr>
              <a:lnSpc>
                <a:spcPct val="110000"/>
              </a:lnSpc>
              <a:spcBef>
                <a:spcPts val="1200"/>
              </a:spcBef>
            </a:pPr>
            <a:endParaRPr lang="en-US" sz="2000" dirty="0" smtClean="0"/>
          </a:p>
        </p:txBody>
      </p:sp>
    </p:spTree>
    <p:extLst>
      <p:ext uri="{BB962C8B-B14F-4D97-AF65-F5344CB8AC3E}">
        <p14:creationId xmlns:p14="http://schemas.microsoft.com/office/powerpoint/2010/main" val="2134350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452"/>
            <a:ext cx="8762999" cy="720090"/>
          </a:xfrm>
        </p:spPr>
        <p:txBody>
          <a:bodyPr/>
          <a:lstStyle/>
          <a:p>
            <a:r>
              <a:rPr lang="en-US" dirty="0" smtClean="0"/>
              <a:t>Unemployment Compensation 1099-G</a:t>
            </a:r>
            <a:endParaRPr lang="en-US" dirty="0"/>
          </a:p>
        </p:txBody>
      </p:sp>
      <p:sp>
        <p:nvSpPr>
          <p:cNvPr id="3" name="Content Placeholder 2"/>
          <p:cNvSpPr>
            <a:spLocks noGrp="1"/>
          </p:cNvSpPr>
          <p:nvPr>
            <p:ph idx="1"/>
          </p:nvPr>
        </p:nvSpPr>
        <p:spPr>
          <a:xfrm>
            <a:off x="304800" y="1298178"/>
            <a:ext cx="8229600" cy="2632472"/>
          </a:xfrm>
        </p:spPr>
        <p:txBody>
          <a:bodyPr/>
          <a:lstStyle/>
          <a:p>
            <a:r>
              <a:rPr lang="en-US" dirty="0" smtClean="0"/>
              <a:t>Department of Labor provides information online ONLY</a:t>
            </a:r>
          </a:p>
          <a:p>
            <a:pPr>
              <a:spcBef>
                <a:spcPts val="4200"/>
              </a:spcBef>
            </a:pPr>
            <a:r>
              <a:rPr lang="en-US" dirty="0" smtClean="0"/>
              <a:t>Taxpayers must get their own form and bring it.</a:t>
            </a:r>
          </a:p>
          <a:p>
            <a:pPr>
              <a:spcBef>
                <a:spcPts val="4200"/>
              </a:spcBef>
            </a:pPr>
            <a:r>
              <a:rPr lang="en-US" dirty="0" smtClean="0"/>
              <a:t>We cannot take taxpayer’s word.  We don’t know if they had withholding taken from their compensation</a:t>
            </a:r>
            <a:endParaRPr lang="en-US" dirty="0"/>
          </a:p>
        </p:txBody>
      </p:sp>
    </p:spTree>
    <p:extLst>
      <p:ext uri="{BB962C8B-B14F-4D97-AF65-F5344CB8AC3E}">
        <p14:creationId xmlns:p14="http://schemas.microsoft.com/office/powerpoint/2010/main" val="484062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1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3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6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7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8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9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20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21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22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23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25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26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Generic DTF Template (2-16) 04">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F0BD36D91A574683A3511C0EA5A1D1" ma:contentTypeVersion="1" ma:contentTypeDescription="Create a new document." ma:contentTypeScope="" ma:versionID="416bdac8c067208875ddca87f479a7cd">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E0621AE-7FA6-45B8-AD43-516CBB09B3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1D28C7-CCC9-4E40-B94D-A71E4749D236}">
  <ds:schemaRefs>
    <ds:schemaRef ds:uri="http://schemas.microsoft.com/sharepoint/v3/contenttype/forms"/>
  </ds:schemaRefs>
</ds:datastoreItem>
</file>

<file path=customXml/itemProps3.xml><?xml version="1.0" encoding="utf-8"?>
<ds:datastoreItem xmlns:ds="http://schemas.openxmlformats.org/officeDocument/2006/customXml" ds:itemID="{D99C3669-E222-46E5-B0BF-C878F3A319DA}">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Generic DTF Template (2-16) 04</Template>
  <TotalTime>5522</TotalTime>
  <Words>5851</Words>
  <Application>Microsoft Office PowerPoint</Application>
  <PresentationFormat>On-screen Show (16:9)</PresentationFormat>
  <Paragraphs>393</Paragraphs>
  <Slides>41</Slides>
  <Notes>39</Notes>
  <HiddenSlides>0</HiddenSlides>
  <MMClips>0</MMClips>
  <ScaleCrop>false</ScaleCrop>
  <HeadingPairs>
    <vt:vector size="6" baseType="variant">
      <vt:variant>
        <vt:lpstr>Fonts Used</vt:lpstr>
      </vt:variant>
      <vt:variant>
        <vt:i4>3</vt:i4>
      </vt:variant>
      <vt:variant>
        <vt:lpstr>Theme</vt:lpstr>
      </vt:variant>
      <vt:variant>
        <vt:i4>22</vt:i4>
      </vt:variant>
      <vt:variant>
        <vt:lpstr>Slide Titles</vt:lpstr>
      </vt:variant>
      <vt:variant>
        <vt:i4>41</vt:i4>
      </vt:variant>
    </vt:vector>
  </HeadingPairs>
  <TitlesOfParts>
    <vt:vector size="66" baseType="lpstr">
      <vt:lpstr>Arial</vt:lpstr>
      <vt:lpstr>Calibri</vt:lpstr>
      <vt:lpstr>Wingdings</vt:lpstr>
      <vt:lpstr>Generic DTF Template (2-16) 04</vt:lpstr>
      <vt:lpstr>1_Generic DTF Template (2-16) 04</vt:lpstr>
      <vt:lpstr>2_Generic DTF Template (2-16) 04</vt:lpstr>
      <vt:lpstr>3_Generic DTF Template (2-16) 04</vt:lpstr>
      <vt:lpstr>4_Generic DTF Template (2-16) 04</vt:lpstr>
      <vt:lpstr>5_Generic DTF Template (2-16) 04</vt:lpstr>
      <vt:lpstr>6_Generic DTF Template (2-16) 04</vt:lpstr>
      <vt:lpstr>7_Generic DTF Template (2-16) 04</vt:lpstr>
      <vt:lpstr>8_Generic DTF Template (2-16) 04</vt:lpstr>
      <vt:lpstr>9_Generic DTF Template (2-16) 04</vt:lpstr>
      <vt:lpstr>11_Generic DTF Template (2-16) 04</vt:lpstr>
      <vt:lpstr>13_Generic DTF Template (2-16) 04</vt:lpstr>
      <vt:lpstr>16_Generic DTF Template (2-16) 04</vt:lpstr>
      <vt:lpstr>17_Generic DTF Template (2-16) 04</vt:lpstr>
      <vt:lpstr>18_Generic DTF Template (2-16) 04</vt:lpstr>
      <vt:lpstr>19_Generic DTF Template (2-16) 04</vt:lpstr>
      <vt:lpstr>20_Generic DTF Template (2-16) 04</vt:lpstr>
      <vt:lpstr>21_Generic DTF Template (2-16) 04</vt:lpstr>
      <vt:lpstr>22_Generic DTF Template (2-16) 04</vt:lpstr>
      <vt:lpstr>23_Generic DTF Template (2-16) 04</vt:lpstr>
      <vt:lpstr>25_Generic DTF Template (2-16) 04</vt:lpstr>
      <vt:lpstr>26_Generic DTF Template (2-16) 04</vt:lpstr>
      <vt:lpstr>  Tax Year 2017 TaxSlayer Training For the IT-201 NY Return  </vt:lpstr>
      <vt:lpstr>State Returns </vt:lpstr>
      <vt:lpstr>Who Must File</vt:lpstr>
      <vt:lpstr>Who Must File</vt:lpstr>
      <vt:lpstr>Residency</vt:lpstr>
      <vt:lpstr>Basic Information Section</vt:lpstr>
      <vt:lpstr>NYC and Yonkers Residents Section</vt:lpstr>
      <vt:lpstr>Nonobligated Spouse/Injured Spouse</vt:lpstr>
      <vt:lpstr>Unemployment Compensation 1099-G</vt:lpstr>
      <vt:lpstr>NY State and City Employee W-2 Entries</vt:lpstr>
      <vt:lpstr>Additions to Income Section</vt:lpstr>
      <vt:lpstr>Subtractions to Income Section - Pensions</vt:lpstr>
      <vt:lpstr>‘Private’ Pension Exclusion Facts</vt:lpstr>
      <vt:lpstr>‘Private’ Pension Exclusion Facts</vt:lpstr>
      <vt:lpstr>Pension Exclusions – Code 4 Death</vt:lpstr>
      <vt:lpstr>Pension Exceptions  </vt:lpstr>
      <vt:lpstr>IT-221 Disability Income Exclusion</vt:lpstr>
      <vt:lpstr>IT-221 Disability Income Exclusion</vt:lpstr>
      <vt:lpstr>Subtractions to Income Section - Other</vt:lpstr>
      <vt:lpstr>Itemized Deductions Section</vt:lpstr>
      <vt:lpstr>Credits -  automatically calculated </vt:lpstr>
      <vt:lpstr>IT-112-C or IT-112-R Resident Credit </vt:lpstr>
      <vt:lpstr>NYC-210, NYC School Tax Credit (cont.)</vt:lpstr>
      <vt:lpstr>Credits not Automatically calculated </vt:lpstr>
      <vt:lpstr>IT-249 Claim for Long-Term Care Insurance Credit</vt:lpstr>
      <vt:lpstr>IT-245  Claim for Volunteer Firefighters’ and Ambulance Workers’ Credit</vt:lpstr>
      <vt:lpstr>IT-272 Claim for College Tuition Credit or Itemized Deduction </vt:lpstr>
      <vt:lpstr>IT-209 Claim for Non-custodial Parent EIC</vt:lpstr>
      <vt:lpstr>IT-214 Claim for Real Property Tax Credit</vt:lpstr>
      <vt:lpstr>IT-258 Nursing Home Assessment Credit</vt:lpstr>
      <vt:lpstr>NYC-208</vt:lpstr>
      <vt:lpstr>NYC-208  continued</vt:lpstr>
      <vt:lpstr>Miscellaneous Forms Section </vt:lpstr>
      <vt:lpstr>Estimated Tax Penalty </vt:lpstr>
      <vt:lpstr>OOS NY Tax Return</vt:lpstr>
      <vt:lpstr>Common Errors</vt:lpstr>
      <vt:lpstr>EFILE Section</vt:lpstr>
      <vt:lpstr>New NY Requirement – Drivers Lic doc # </vt:lpstr>
      <vt:lpstr>Amended Returns</vt:lpstr>
      <vt:lpstr>Regional Outreach Staff</vt:lpstr>
      <vt:lpstr>NYS Volunteer Website</vt:lpstr>
    </vt:vector>
  </TitlesOfParts>
  <Company>NYSDTF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Presenter Presenter Title</dc:title>
  <dc:creator>t55945</dc:creator>
  <cp:lastModifiedBy>Edward Hogarty</cp:lastModifiedBy>
  <cp:revision>312</cp:revision>
  <cp:lastPrinted>2018-01-27T16:25:09Z</cp:lastPrinted>
  <dcterms:created xsi:type="dcterms:W3CDTF">2016-05-25T15:56:43Z</dcterms:created>
  <dcterms:modified xsi:type="dcterms:W3CDTF">2018-01-27T16:26:51Z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0x01010062F0BD36D91A574683A3511C0EA5A1D1</vt:lpwstr>
  </property>
</Properties>
</file>