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65" r:id="rId1"/>
  </p:sldMasterIdLst>
  <p:notesMasterIdLst>
    <p:notesMasterId r:id="rId41"/>
  </p:notesMasterIdLst>
  <p:handoutMasterIdLst>
    <p:handoutMasterId r:id="rId42"/>
  </p:handoutMasterIdLst>
  <p:sldIdLst>
    <p:sldId id="257" r:id="rId2"/>
    <p:sldId id="357" r:id="rId3"/>
    <p:sldId id="364" r:id="rId4"/>
    <p:sldId id="358" r:id="rId5"/>
    <p:sldId id="365" r:id="rId6"/>
    <p:sldId id="359" r:id="rId7"/>
    <p:sldId id="363" r:id="rId8"/>
    <p:sldId id="361" r:id="rId9"/>
    <p:sldId id="366" r:id="rId10"/>
    <p:sldId id="362" r:id="rId11"/>
    <p:sldId id="339" r:id="rId12"/>
    <p:sldId id="335" r:id="rId13"/>
    <p:sldId id="334" r:id="rId14"/>
    <p:sldId id="326" r:id="rId15"/>
    <p:sldId id="348" r:id="rId16"/>
    <p:sldId id="322" r:id="rId17"/>
    <p:sldId id="337" r:id="rId18"/>
    <p:sldId id="331" r:id="rId19"/>
    <p:sldId id="349" r:id="rId20"/>
    <p:sldId id="356" r:id="rId21"/>
    <p:sldId id="328" r:id="rId22"/>
    <p:sldId id="340" r:id="rId23"/>
    <p:sldId id="341" r:id="rId24"/>
    <p:sldId id="342" r:id="rId25"/>
    <p:sldId id="343" r:id="rId26"/>
    <p:sldId id="345" r:id="rId27"/>
    <p:sldId id="354" r:id="rId28"/>
    <p:sldId id="355" r:id="rId29"/>
    <p:sldId id="344" r:id="rId30"/>
    <p:sldId id="332" r:id="rId31"/>
    <p:sldId id="346" r:id="rId32"/>
    <p:sldId id="333" r:id="rId33"/>
    <p:sldId id="347" r:id="rId34"/>
    <p:sldId id="352" r:id="rId35"/>
    <p:sldId id="353" r:id="rId36"/>
    <p:sldId id="310" r:id="rId37"/>
    <p:sldId id="271" r:id="rId38"/>
    <p:sldId id="273" r:id="rId39"/>
    <p:sldId id="330" r:id="rId40"/>
  </p:sldIdLst>
  <p:sldSz cx="9144000" cy="6858000" type="screen4x3"/>
  <p:notesSz cx="6858000" cy="9236075"/>
  <p:defaultTextStyle>
    <a:defPPr>
      <a:defRPr lang="en-US"/>
    </a:defPPr>
    <a:lvl1pPr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bg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1400" kern="1200">
        <a:solidFill>
          <a:schemeClr val="bg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2DA2BF"/>
    <a:srgbClr val="CC00CC"/>
    <a:srgbClr val="009900"/>
    <a:srgbClr val="92D050"/>
    <a:srgbClr val="99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4" autoAdjust="0"/>
    <p:restoredTop sz="83436" autoAdjust="0"/>
  </p:normalViewPr>
  <p:slideViewPr>
    <p:cSldViewPr>
      <p:cViewPr varScale="1">
        <p:scale>
          <a:sx n="61" d="100"/>
          <a:sy n="61" d="100"/>
        </p:scale>
        <p:origin x="145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699" name="Rectangle 3"/>
          <p:cNvSpPr>
            <a:spLocks noGrp="1" noChangeArrowheads="1"/>
          </p:cNvSpPr>
          <p:nvPr>
            <p:ph type="dt" sz="quarter"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700" name="Rectangle 4"/>
          <p:cNvSpPr>
            <a:spLocks noGrp="1" noChangeArrowheads="1"/>
          </p:cNvSpPr>
          <p:nvPr>
            <p:ph type="ftr" sz="quarter" idx="2"/>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dirty="0">
              <a:cs typeface="Calibri" panose="020F0502020204030204" pitchFamily="34" charset="0"/>
            </a:endParaRPr>
          </a:p>
        </p:txBody>
      </p:sp>
      <p:sp>
        <p:nvSpPr>
          <p:cNvPr id="29701" name="Rectangle 5"/>
          <p:cNvSpPr>
            <a:spLocks noGrp="1" noChangeArrowheads="1"/>
          </p:cNvSpPr>
          <p:nvPr>
            <p:ph type="sldNum" sz="quarter" idx="3"/>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F6D23197-347D-4742-9033-679F31BA3EF3}" type="slidenum">
              <a:rPr lang="en-US" altLang="en-US">
                <a:cs typeface="Calibri" panose="020F0502020204030204" pitchFamily="34" charset="0"/>
              </a: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2103884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cs typeface="Calibri" panose="020F0502020204030204" pitchFamily="34" charset="0"/>
              </a:defRPr>
            </a:lvl1pPr>
          </a:lstStyle>
          <a:p>
            <a:pPr>
              <a:defRPr/>
            </a:pPr>
            <a:endParaRPr lang="en-US" altLang="en-US" dirty="0"/>
          </a:p>
        </p:txBody>
      </p:sp>
      <p:sp>
        <p:nvSpPr>
          <p:cNvPr id="31747"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cs typeface="Calibri" panose="020F0502020204030204" pitchFamily="34" charset="0"/>
              </a:defRPr>
            </a:lvl1pPr>
          </a:lstStyle>
          <a:p>
            <a:pPr>
              <a:defRPr/>
            </a:pPr>
            <a:endParaRPr lang="en-US" altLang="en-US" dirty="0"/>
          </a:p>
        </p:txBody>
      </p:sp>
      <p:sp>
        <p:nvSpPr>
          <p:cNvPr id="32772" name="Rectangle 4"/>
          <p:cNvSpPr>
            <a:spLocks noGrp="1" noRot="1" noChangeAspect="1"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87850"/>
            <a:ext cx="54864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1750" name="Rectangle 6"/>
          <p:cNvSpPr>
            <a:spLocks noGrp="1" noChangeArrowheads="1"/>
          </p:cNvSpPr>
          <p:nvPr>
            <p:ph type="ftr" sz="quarter" idx="4"/>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cs typeface="Calibri" panose="020F0502020204030204" pitchFamily="34" charset="0"/>
              </a:defRPr>
            </a:lvl1pPr>
          </a:lstStyle>
          <a:p>
            <a:pPr>
              <a:defRPr/>
            </a:pPr>
            <a:endParaRPr lang="en-US" altLang="en-US" dirty="0"/>
          </a:p>
        </p:txBody>
      </p:sp>
      <p:sp>
        <p:nvSpPr>
          <p:cNvPr id="31751" name="Rectangle 7"/>
          <p:cNvSpPr>
            <a:spLocks noGrp="1" noChangeArrowheads="1"/>
          </p:cNvSpPr>
          <p:nvPr>
            <p:ph type="sldNum" sz="quarter" idx="5"/>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cs typeface="Calibri" panose="020F0502020204030204" pitchFamily="34" charset="0"/>
              </a:defRPr>
            </a:lvl1pPr>
          </a:lstStyle>
          <a:p>
            <a:fld id="{F6DBA826-C553-480B-B514-F43ABDFC2D0E}" type="slidenum">
              <a:rPr lang="en-US" altLang="en-US" smtClean="0"/>
              <a:pPr/>
              <a:t>‹#›</a:t>
            </a:fld>
            <a:endParaRPr lang="en-US" altLang="en-US" dirty="0"/>
          </a:p>
        </p:txBody>
      </p:sp>
    </p:spTree>
    <p:extLst>
      <p:ext uri="{BB962C8B-B14F-4D97-AF65-F5344CB8AC3E}">
        <p14:creationId xmlns:p14="http://schemas.microsoft.com/office/powerpoint/2010/main" val="832003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6314CC95-9292-4B43-AEFF-CEC9081FF8D7}" type="slidenum">
              <a:rPr lang="en-US" altLang="en-US" sz="1200">
                <a:solidFill>
                  <a:schemeClr val="tx1"/>
                </a:solidFill>
                <a:cs typeface="Calibri" panose="020F0502020204030204" pitchFamily="34" charset="0"/>
              </a:rPr>
              <a:pPr/>
              <a:t>1</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09282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10</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770630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11</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163351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E7857762-64E4-40C3-93DB-0C04E2065159}" type="slidenum">
              <a:rPr lang="en-US" altLang="en-US" sz="1200">
                <a:solidFill>
                  <a:schemeClr val="tx1"/>
                </a:solidFill>
                <a:cs typeface="Calibri" panose="020F0502020204030204" pitchFamily="34" charset="0"/>
              </a:rPr>
              <a:pPr/>
              <a:t>12</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4102281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Designated review can be done at the preparer’s computer or at a separate station as decided by the Local/Site Coordinator. However, it must always have the taxpayer present</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C88E3364-3CC0-4787-999D-A4297DA8A429}" type="slidenum">
              <a:rPr lang="en-US" altLang="en-US" sz="1200">
                <a:solidFill>
                  <a:schemeClr val="tx1"/>
                </a:solidFill>
                <a:cs typeface="Calibri" panose="020F0502020204030204" pitchFamily="34" charset="0"/>
              </a:rPr>
              <a:pPr/>
              <a:t>13</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801557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4369CE-2E7B-4FE4-BAD3-188CC3C61895}" type="slidenum">
              <a:rPr lang="en-US" altLang="en-US"/>
              <a:pPr>
                <a:spcBef>
                  <a:spcPct val="0"/>
                </a:spcBef>
              </a:pPr>
              <a:t>14</a:t>
            </a:fld>
            <a:endParaRPr lang="en-US" altLang="en-US"/>
          </a:p>
        </p:txBody>
      </p:sp>
      <p:sp>
        <p:nvSpPr>
          <p:cNvPr id="37891"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37892"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Counselors must be certified for the specific tax year when reviewing prior year returns.</a:t>
            </a:r>
          </a:p>
        </p:txBody>
      </p:sp>
      <p:sp>
        <p:nvSpPr>
          <p:cNvPr id="37893"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8030AEB2-F02F-4EB7-8056-3BF973F1155B}" type="slidenum">
              <a:rPr lang="en-US" altLang="en-US">
                <a:solidFill>
                  <a:srgbClr val="000000"/>
                </a:solidFill>
                <a:cs typeface="Calibri" panose="020F0502020204030204" pitchFamily="34" charset="0"/>
              </a:rPr>
              <a:pPr algn="r" eaLnBrk="1" hangingPunct="1">
                <a:spcBef>
                  <a:spcPct val="0"/>
                </a:spcBef>
              </a:pPr>
              <a:t>14</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378083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Quality Reviewer should make corrections on the Intake Form if there are any noted during the QR interview</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4C26E84-4194-4C43-AEBA-91975CD86BB6}" type="slidenum">
              <a:rPr lang="en-US" altLang="en-US" sz="1200">
                <a:solidFill>
                  <a:schemeClr val="tx1"/>
                </a:solidFill>
                <a:cs typeface="Calibri" panose="020F0502020204030204" pitchFamily="34" charset="0"/>
              </a:rPr>
              <a:pPr/>
              <a:t>15</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953679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Preparers can help the quality reviewer by making notes on the intake form to note any issues that arose during the interview</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1E3816-4D7A-4822-9023-B0D08341F1A2}" type="slidenum">
              <a:rPr lang="en-US" altLang="en-US"/>
              <a:pPr>
                <a:spcBef>
                  <a:spcPct val="0"/>
                </a:spcBef>
              </a:pPr>
              <a:t>16</a:t>
            </a:fld>
            <a:endParaRPr lang="en-US" altLang="en-US"/>
          </a:p>
        </p:txBody>
      </p:sp>
    </p:spTree>
    <p:extLst>
      <p:ext uri="{BB962C8B-B14F-4D97-AF65-F5344CB8AC3E}">
        <p14:creationId xmlns:p14="http://schemas.microsoft.com/office/powerpoint/2010/main" val="85747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Quality Review Form 13614-C Part VIII</a:t>
            </a:r>
          </a:p>
          <a:p>
            <a:r>
              <a:rPr lang="en-US" altLang="en-US" smtClean="0"/>
              <a:t>You must verify that the taxpayer qualifies for the Personal and Dependency Exemptions shown on the return by looking at the information on Form 13614-C. Any discrepancies should be addressed with the taxpayer. </a:t>
            </a:r>
          </a:p>
          <a:p>
            <a:r>
              <a:rPr lang="en-US" altLang="en-US" smtClean="0"/>
              <a:t>For example: You would question a Dependency Exemption for a cousin if you see on Form 13614-C, Part II, that the taxpayer’s answer to the question “Number of months lived in your home last year” was only 3.</a:t>
            </a:r>
          </a:p>
          <a:p>
            <a:endParaRPr lang="en-US" altLang="en-US" smtClean="0"/>
          </a:p>
          <a:p>
            <a:r>
              <a:rPr lang="en-US" altLang="en-US" smtClean="0"/>
              <a:t>Review Form 13614-C, Part III to ensure all income is included on the return. It is also important to check that all the information was input in the software correctly. </a:t>
            </a:r>
          </a:p>
          <a:p>
            <a:r>
              <a:rPr lang="en-US" altLang="en-US" smtClean="0"/>
              <a:t>Example: As part of Item 4, you verified that the taxpayer had marked the Wages box on the Form 13614-C; in Item 5 you should have verified that the EIN number was entered correctly into the software. You would now verify that all of the amounts from the W-2 are correctly showing on the return. </a:t>
            </a:r>
          </a:p>
          <a:p>
            <a:endParaRPr lang="en-US" altLang="en-US" b="1" smtClean="0"/>
          </a:p>
          <a:p>
            <a:r>
              <a:rPr lang="en-US" altLang="en-US" smtClean="0"/>
              <a:t>You should be reviewing not only what is on the return but what may have been omitted. This is especially true when it comes to Credits. </a:t>
            </a:r>
          </a:p>
          <a:p>
            <a:r>
              <a:rPr lang="en-US" altLang="en-US" smtClean="0"/>
              <a:t>For example: You have already verified the taxpayer had a dependent who was under 17, but you do not see a Child Tax Credit on the return. You need to verify whether it was omitted or if the taxpayer does not qualify. </a:t>
            </a:r>
          </a:p>
          <a:p>
            <a:endParaRPr lang="en-US" altLang="en-US" b="1" smtClean="0"/>
          </a:p>
          <a:p>
            <a:r>
              <a:rPr lang="en-US" altLang="en-US" smtClean="0"/>
              <a:t>You should make sure that all withholding from Forms W-2 and 1099 are correctly entered on the return.</a:t>
            </a:r>
          </a:p>
          <a:p>
            <a:r>
              <a:rPr lang="en-US" altLang="en-US" smtClean="0"/>
              <a:t>You should also verify if the taxpayer checked Yes to the question “Make estimated tax payments or apply last year’s refund to this year’s tax” on Form 13614-C, Part V. </a:t>
            </a:r>
          </a:p>
          <a:p>
            <a:endParaRPr lang="en-US" altLang="en-US" b="1" smtClean="0"/>
          </a:p>
          <a:p>
            <a:r>
              <a:rPr lang="en-US" altLang="en-US" smtClean="0"/>
              <a:t>After the Quality Review and prior to asking the taxpayer to sign their return, confirm the taxpayer understands their responsibility for all of the information on the return. This can be accomplished by pointing out the wording above the signature section of the Form 1040 or Form 8879. </a:t>
            </a:r>
          </a:p>
          <a:p>
            <a:endParaRPr lang="en-US" altLang="en-US" smtClean="0"/>
          </a:p>
          <a:p>
            <a:endParaRPr lang="en-US" alt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D673149-3551-4246-B8BF-C9213F6EC69B}" type="slidenum">
              <a:rPr lang="en-US" altLang="en-US" sz="1200">
                <a:solidFill>
                  <a:schemeClr val="tx1"/>
                </a:solidFill>
                <a:cs typeface="Calibri" panose="020F0502020204030204" pitchFamily="34" charset="0"/>
              </a:rPr>
              <a:pPr/>
              <a:t>17</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390286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DE942-D476-4BD3-907B-C51CBC6FE0E8}" type="slidenum">
              <a:rPr lang="en-US" altLang="en-US"/>
              <a:pPr>
                <a:spcBef>
                  <a:spcPct val="0"/>
                </a:spcBef>
              </a:pPr>
              <a:t>18</a:t>
            </a:fld>
            <a:endParaRPr lang="en-US" altLang="en-US"/>
          </a:p>
        </p:txBody>
      </p:sp>
      <p:sp>
        <p:nvSpPr>
          <p:cNvPr id="41987"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41988"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Review Form 13614-C, Part III to ensure all income is included on the return. It is also important to check that all the information was input in the software correctly. </a:t>
            </a:r>
          </a:p>
          <a:p>
            <a:r>
              <a:rPr lang="en-US" altLang="en-US" smtClean="0"/>
              <a:t>Example: You verified that the taxpayer had marked the Wages box on the Form 13614-C; you should have verified that the EIN number was entered correctly into the software. You should also verify that all of the amounts from the W-2 are correctly showing on the return.</a:t>
            </a:r>
          </a:p>
          <a:p>
            <a:endParaRPr lang="en-US" altLang="en-US" smtClean="0"/>
          </a:p>
        </p:txBody>
      </p:sp>
      <p:sp>
        <p:nvSpPr>
          <p:cNvPr id="41989"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BBA53781-216D-4853-B7CA-B98F6A457E4F}" type="slidenum">
              <a:rPr lang="en-US" altLang="en-US">
                <a:solidFill>
                  <a:srgbClr val="000000"/>
                </a:solidFill>
                <a:cs typeface="Calibri" panose="020F0502020204030204" pitchFamily="34" charset="0"/>
              </a:rPr>
              <a:pPr algn="r" eaLnBrk="1" hangingPunct="1">
                <a:spcBef>
                  <a:spcPct val="0"/>
                </a:spcBef>
              </a:pPr>
              <a:t>18</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373338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There is no one-size-fits-all process. For example, if the return is a very simple one, retracing the preparer’s steps is probably the most efficient and quickest way to review the return. Conversely, for a return that has multiple W-2s and/or 1099-Rs, it may be more effective to call up the print package and review the taxpayer’s forms against the PDF forms generated for the print package.</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DACBF544-7A1C-40D1-9474-32F156644DCD}" type="slidenum">
              <a:rPr lang="en-US" altLang="en-US" sz="1200">
                <a:solidFill>
                  <a:schemeClr val="tx1"/>
                </a:solidFill>
                <a:cs typeface="Calibri" panose="020F0502020204030204" pitchFamily="34" charset="0"/>
              </a:rPr>
              <a:pPr/>
              <a:t>19</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38877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2</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6164545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919C4E-3473-40EF-99D7-E2CB36ABDA33}" type="slidenum">
              <a:rPr lang="en-US" altLang="en-US"/>
              <a:pPr>
                <a:spcBef>
                  <a:spcPct val="0"/>
                </a:spcBef>
              </a:pPr>
              <a:t>21</a:t>
            </a:fld>
            <a:endParaRPr lang="en-US" altLang="en-US"/>
          </a:p>
        </p:txBody>
      </p:sp>
      <p:sp>
        <p:nvSpPr>
          <p:cNvPr id="44035" name="Rectangle 1"/>
          <p:cNvSpPr>
            <a:spLocks noGrp="1" noRot="1" noChangeAspect="1" noChangeArrowheads="1" noTextEdit="1"/>
          </p:cNvSpPr>
          <p:nvPr>
            <p:ph type="sldImg"/>
          </p:nvPr>
        </p:nvSpPr>
        <p:spPr>
          <a:xfrm>
            <a:off x="1120775" y="692150"/>
            <a:ext cx="4616450" cy="3463925"/>
          </a:xfrm>
          <a:solidFill>
            <a:srgbClr val="FFFFFF"/>
          </a:solidFill>
          <a:ln/>
        </p:spPr>
      </p:sp>
      <p:sp>
        <p:nvSpPr>
          <p:cNvPr id="44036" name="Rectangle 2"/>
          <p:cNvSpPr>
            <a:spLocks noGrp="1" noChangeArrowheads="1"/>
          </p:cNvSpPr>
          <p:nvPr>
            <p:ph type="body" idx="1"/>
          </p:nvPr>
        </p:nvSpPr>
        <p:spPr>
          <a:xfrm>
            <a:off x="685800" y="4387850"/>
            <a:ext cx="5484813"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You must verify that the taxpayer qualifies for the Filing Status shown on the return by looking at the information on Form 13614-C. Any discrepancies should be discussed with the taxpayer. </a:t>
            </a:r>
          </a:p>
          <a:p>
            <a:r>
              <a:rPr lang="en-US" altLang="en-US" smtClean="0"/>
              <a:t>For example: You should immediately question the Head of Household filing status on a tax return when the question in Part II of Form 13614-C – “Did the taxpayer(s) pay more than half the cost of maintaining a home for this person? (yes/no)” is not answered “yes” for at least one person.</a:t>
            </a:r>
          </a:p>
        </p:txBody>
      </p:sp>
      <p:sp>
        <p:nvSpPr>
          <p:cNvPr id="44037" name="Text Box 3"/>
          <p:cNvSpPr txBox="1">
            <a:spLocks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C2450C2F-3F2A-4DD5-9708-B7A417AFD8EA}" type="slidenum">
              <a:rPr lang="en-US" altLang="en-US">
                <a:solidFill>
                  <a:srgbClr val="000000"/>
                </a:solidFill>
                <a:cs typeface="Calibri" panose="020F0502020204030204" pitchFamily="34" charset="0"/>
              </a:rPr>
              <a:pPr algn="r" eaLnBrk="1" hangingPunct="1">
                <a:spcBef>
                  <a:spcPct val="0"/>
                </a:spcBef>
              </a:pPr>
              <a:t>21</a:t>
            </a:fld>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1916007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Often a tax payer will mark a block no even though they have a tax document or vice versa marking yes when they do not have a document. These inconsistencies must be resolved and the Intake Form corrected as necessary.</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674166E-144C-480A-9270-80CA65BBE593}" type="slidenum">
              <a:rPr lang="en-US" altLang="en-US" sz="1200">
                <a:solidFill>
                  <a:schemeClr val="tx1"/>
                </a:solidFill>
                <a:cs typeface="Calibri" panose="020F0502020204030204" pitchFamily="34" charset="0"/>
              </a:rPr>
              <a:pPr/>
              <a:t>22</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471001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Again, this is where the quality review is more than just a proof reading exercise. For example, there are several ways that education expenses can be entered in the return. It is the responsibility of the Quality Reviewer to ensure that the education expenses have been applied in a manner that is most advantageous to the taxpayer.</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F304BBBF-882A-4639-A88B-1B9635335C69}" type="slidenum">
              <a:rPr lang="en-US" altLang="en-US" sz="1200">
                <a:solidFill>
                  <a:schemeClr val="tx1"/>
                </a:solidFill>
                <a:cs typeface="Calibri" panose="020F0502020204030204" pitchFamily="34" charset="0"/>
              </a:rPr>
              <a:pPr/>
              <a:t>23</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4193974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is the last section on page 2 of the intake sheet and many taxpayers do not understand this section or fail to complete it properly. It is not unusual to miss the fact that the taxpayer made estimated payments since it is a seldom seen event and even the taxpayer doesn’t recognize the question. So probing questions should be asked even if the answer is marked no, especially for self-employed taxpayers.</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401FB836-41C7-41D5-9FF0-DBBB77F8EBC2}" type="slidenum">
              <a:rPr lang="en-US" altLang="en-US" sz="1200">
                <a:solidFill>
                  <a:schemeClr val="tx1"/>
                </a:solidFill>
                <a:cs typeface="Calibri" panose="020F0502020204030204" pitchFamily="34" charset="0"/>
              </a:rPr>
              <a:pPr/>
              <a:t>24</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157094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TaxSlayer software does a good job of “walking” the counselor through ACA. The quality reviewer should carefully examine the Health Coverage section of the return by “stepping” through the data entry screen to ensure the entries properly reflect the taxpayer’s health coverage.</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FB33102-E1C1-4670-A157-0EF30483181F}" type="slidenum">
              <a:rPr lang="en-US" altLang="en-US" sz="1200">
                <a:solidFill>
                  <a:schemeClr val="tx1"/>
                </a:solidFill>
                <a:cs typeface="Calibri" panose="020F0502020204030204" pitchFamily="34" charset="0"/>
              </a:rPr>
              <a:pPr/>
              <a:t>25</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894476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EIC Due Diligence questions are a new aspect for our returning volunteers and should be answered per the TaxAide guidance.</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B5D7922A-1730-4046-B9E3-6CA6888B496A}" type="slidenum">
              <a:rPr lang="en-US" altLang="en-US" sz="1200">
                <a:solidFill>
                  <a:schemeClr val="tx1"/>
                </a:solidFill>
                <a:cs typeface="Calibri" panose="020F0502020204030204" pitchFamily="34" charset="0"/>
              </a:rPr>
              <a:pPr/>
              <a:t>27</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874372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birthdates and questions in the Personal Information section for the taxpayer, spouse, and dependents have a significant impact on the </a:t>
            </a:r>
            <a:r>
              <a:rPr lang="en-US" altLang="en-US" dirty="0" err="1" smtClean="0"/>
              <a:t>EIC</a:t>
            </a:r>
            <a:r>
              <a:rPr lang="en-US" altLang="en-US" dirty="0" smtClean="0"/>
              <a:t> calculation. Children over age 19 need to have the full-time student question marked if applicable and older dependents need to have the disability block marked in order to qualify for </a:t>
            </a:r>
            <a:r>
              <a:rPr lang="en-US" altLang="en-US" dirty="0" err="1" smtClean="0"/>
              <a:t>EIC</a:t>
            </a:r>
            <a:r>
              <a:rPr lang="en-US" altLang="en-US" dirty="0" smtClean="0"/>
              <a:t>. Self-employment income can be problematic and is sometimes a source of fraud with respect to </a:t>
            </a:r>
            <a:r>
              <a:rPr lang="en-US" altLang="en-US" dirty="0" err="1" smtClean="0"/>
              <a:t>EIC</a:t>
            </a:r>
            <a:r>
              <a:rPr lang="en-US" altLang="en-US" dirty="0" smtClean="0"/>
              <a:t>.</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495983C4-CD15-4CEB-BB55-DBE67500926B}" type="slidenum">
              <a:rPr lang="en-US" altLang="en-US" sz="1200">
                <a:solidFill>
                  <a:schemeClr val="tx1"/>
                </a:solidFill>
                <a:cs typeface="Calibri" panose="020F0502020204030204" pitchFamily="34" charset="0"/>
              </a:rPr>
              <a:pPr/>
              <a:t>28</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0552339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Quality Reviewer should also examine the source of the bank information. If it is not a paper check or official bank document, has the Local/Site Coordinator approved the source? This will depend on District/Site policies.</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CE0FEDBB-1CEC-439C-B843-F0F63635C5EB}" type="slidenum">
              <a:rPr lang="en-US" altLang="en-US" sz="1200">
                <a:solidFill>
                  <a:schemeClr val="tx1"/>
                </a:solidFill>
                <a:cs typeface="Calibri" panose="020F0502020204030204" pitchFamily="34" charset="0"/>
              </a:rPr>
              <a:pPr/>
              <a:t>29</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865425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Checking a last year’s return can often reveal a document that the taxpayer has forgotten to bring or that they may not have </a:t>
            </a:r>
            <a:r>
              <a:rPr lang="en-US" altLang="en-US" smtClean="0"/>
              <a:t>received. For </a:t>
            </a:r>
            <a:r>
              <a:rPr lang="en-US" altLang="en-US" dirty="0" smtClean="0"/>
              <a:t>example, if the taxpayer received a pension last year it is reasonable to assume that they are still receiving that pension.</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5CC38849-6ABC-492C-A98F-76F6E1834969}" type="slidenum">
              <a:rPr lang="en-US" altLang="en-US" sz="1200">
                <a:solidFill>
                  <a:schemeClr val="tx1"/>
                </a:solidFill>
                <a:cs typeface="Calibri" panose="020F0502020204030204" pitchFamily="34" charset="0"/>
              </a:rPr>
              <a:pPr/>
              <a:t>30</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5130036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Calibri" panose="020F0502020204030204" pitchFamily="34" charset="0"/>
            </a:endParaRPr>
          </a:p>
        </p:txBody>
      </p:sp>
      <p:sp>
        <p:nvSpPr>
          <p:cNvPr id="53252" name="Slide Number Placeholder 4"/>
          <p:cNvSpPr txBox="1">
            <a:spLocks noGrp="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849819E-8CBA-4787-8D5D-80B35679C288}" type="slidenum">
              <a:rPr lang="en-US" altLang="en-US">
                <a:solidFill>
                  <a:schemeClr val="bg1"/>
                </a:solidFill>
                <a:cs typeface="Calibri" panose="020F0502020204030204" pitchFamily="34" charset="0"/>
              </a:rPr>
              <a:pPr algn="r" eaLnBrk="1" hangingPunct="1">
                <a:spcBef>
                  <a:spcPct val="0"/>
                </a:spcBef>
              </a:pPr>
              <a:t>32</a:t>
            </a:fld>
            <a:endParaRPr lang="en-US" altLang="en-US" dirty="0">
              <a:solidFill>
                <a:schemeClr val="bg1"/>
              </a:solidFill>
              <a:cs typeface="Calibri" panose="020F0502020204030204" pitchFamily="34" charset="0"/>
            </a:endParaRPr>
          </a:p>
        </p:txBody>
      </p:sp>
    </p:spTree>
    <p:extLst>
      <p:ext uri="{BB962C8B-B14F-4D97-AF65-F5344CB8AC3E}">
        <p14:creationId xmlns:p14="http://schemas.microsoft.com/office/powerpoint/2010/main" val="281304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3</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040419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E1FEB22-6E26-4501-AFEE-DEAFB142FEE7}" type="slidenum">
              <a:rPr lang="en-US" altLang="en-US">
                <a:solidFill>
                  <a:schemeClr val="bg1"/>
                </a:solidFill>
                <a:cs typeface="Calibri" panose="020F0502020204030204" pitchFamily="34" charset="0"/>
              </a:rPr>
              <a:pPr algn="r" eaLnBrk="1" hangingPunct="1">
                <a:spcBef>
                  <a:spcPct val="0"/>
                </a:spcBef>
              </a:pPr>
              <a:t>36</a:t>
            </a:fld>
            <a:endParaRPr lang="en-US" altLang="en-US" dirty="0">
              <a:solidFill>
                <a:schemeClr val="bg1"/>
              </a:solidFill>
              <a:cs typeface="Calibri" panose="020F0502020204030204" pitchFamily="34" charset="0"/>
            </a:endParaRPr>
          </a:p>
        </p:txBody>
      </p:sp>
      <p:sp>
        <p:nvSpPr>
          <p:cNvPr id="54275" name="Rectangle 2"/>
          <p:cNvSpPr>
            <a:spLocks noGrp="1" noRot="1" noChangeAspect="1" noChangeArrowheads="1" noTextEdit="1"/>
          </p:cNvSpPr>
          <p:nvPr>
            <p:ph type="sldImg"/>
          </p:nvPr>
        </p:nvSpPr>
        <p:spPr>
          <a:ln/>
        </p:spPr>
      </p:sp>
      <p:sp>
        <p:nvSpPr>
          <p:cNvPr id="54276" name="Notes Placeholder 7"/>
          <p:cNvSpPr>
            <a:spLocks noGrp="1"/>
          </p:cNvSpPr>
          <p:nvPr/>
        </p:nvSpPr>
        <p:spPr bwMode="auto">
          <a:xfrm>
            <a:off x="685800" y="4387850"/>
            <a:ext cx="5486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ctr" eaLnBrk="1" hangingPunct="1"/>
            <a:endParaRPr lang="en-US" altLang="en-US" dirty="0">
              <a:solidFill>
                <a:schemeClr val="bg1"/>
              </a:solidFill>
              <a:cs typeface="Calibri" panose="020F0502020204030204" pitchFamily="34" charset="0"/>
            </a:endParaRPr>
          </a:p>
        </p:txBody>
      </p:sp>
    </p:spTree>
    <p:extLst>
      <p:ext uri="{BB962C8B-B14F-4D97-AF65-F5344CB8AC3E}">
        <p14:creationId xmlns:p14="http://schemas.microsoft.com/office/powerpoint/2010/main" val="377597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4</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56212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5</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1905999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6</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186692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7</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338561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8</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3078136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Quality review has been a consistent weak area every year in IRS Site Reviews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228003F-9163-42D2-97AB-61DF044CB42E}" type="slidenum">
              <a:rPr lang="en-US" altLang="en-US" sz="1200">
                <a:solidFill>
                  <a:schemeClr val="tx1"/>
                </a:solidFill>
                <a:cs typeface="Calibri" panose="020F0502020204030204" pitchFamily="34" charset="0"/>
              </a:rPr>
              <a:pPr/>
              <a:t>9</a:t>
            </a:fld>
            <a:endParaRPr lang="en-US" altLang="en-US" sz="1200" dirty="0">
              <a:solidFill>
                <a:schemeClr val="tx1"/>
              </a:solidFill>
              <a:cs typeface="Calibri" panose="020F0502020204030204" pitchFamily="34" charset="0"/>
            </a:endParaRPr>
          </a:p>
        </p:txBody>
      </p:sp>
    </p:spTree>
    <p:extLst>
      <p:ext uri="{BB962C8B-B14F-4D97-AF65-F5344CB8AC3E}">
        <p14:creationId xmlns:p14="http://schemas.microsoft.com/office/powerpoint/2010/main" val="22134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p:spPr>
        <p:txBody>
          <a:bodyPr/>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78440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6"/>
          <p:cNvSpPr>
            <a:spLocks noGrp="1"/>
          </p:cNvSpPr>
          <p:nvPr>
            <p:ph type="ftr" sz="quarter" idx="13"/>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4"/>
          </p:nvPr>
        </p:nvSpPr>
        <p:spPr/>
        <p:txBody>
          <a:bodyPr/>
          <a:lstStyle>
            <a:lvl1pPr>
              <a:defRPr/>
            </a:lvl1pPr>
          </a:lstStyle>
          <a:p>
            <a:fld id="{1DA692B1-EC55-4023-9554-854A401B5E78}" type="slidenum">
              <a:rPr lang="en-US" altLang="en-US"/>
              <a:pPr/>
              <a:t>‹#›</a:t>
            </a:fld>
            <a:endParaRPr lang="en-US" altLang="en-US"/>
          </a:p>
        </p:txBody>
      </p:sp>
    </p:spTree>
    <p:extLst>
      <p:ext uri="{BB962C8B-B14F-4D97-AF65-F5344CB8AC3E}">
        <p14:creationId xmlns:p14="http://schemas.microsoft.com/office/powerpoint/2010/main" val="300721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1"/>
          </p:nvPr>
        </p:nvSpPr>
        <p:spPr/>
        <p:txBody>
          <a:bodyPr/>
          <a:lstStyle>
            <a:lvl1pPr>
              <a:defRPr/>
            </a:lvl1pPr>
          </a:lstStyle>
          <a:p>
            <a:fld id="{9F072A02-350E-456C-B7A6-35518B3FDB1D}" type="slidenum">
              <a:rPr lang="en-US" altLang="en-US"/>
              <a:pPr/>
              <a:t>‹#›</a:t>
            </a:fld>
            <a:endParaRPr lang="en-US" altLang="en-US"/>
          </a:p>
        </p:txBody>
      </p:sp>
    </p:spTree>
    <p:extLst>
      <p:ext uri="{BB962C8B-B14F-4D97-AF65-F5344CB8AC3E}">
        <p14:creationId xmlns:p14="http://schemas.microsoft.com/office/powerpoint/2010/main" val="327523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8" name="Slide Number Placeholder 9"/>
          <p:cNvSpPr>
            <a:spLocks noGrp="1"/>
          </p:cNvSpPr>
          <p:nvPr>
            <p:ph type="sldNum" sz="quarter" idx="11"/>
          </p:nvPr>
        </p:nvSpPr>
        <p:spPr/>
        <p:txBody>
          <a:bodyPr/>
          <a:lstStyle>
            <a:lvl1pPr>
              <a:defRPr/>
            </a:lvl1pPr>
          </a:lstStyle>
          <a:p>
            <a:fld id="{8B662241-6798-48E5-B926-EFDCD1624B2E}" type="slidenum">
              <a:rPr lang="en-US" altLang="en-US"/>
              <a:pPr/>
              <a:t>‹#›</a:t>
            </a:fld>
            <a:endParaRPr lang="en-US" altLang="en-US"/>
          </a:p>
        </p:txBody>
      </p:sp>
    </p:spTree>
    <p:extLst>
      <p:ext uri="{BB962C8B-B14F-4D97-AF65-F5344CB8AC3E}">
        <p14:creationId xmlns:p14="http://schemas.microsoft.com/office/powerpoint/2010/main" val="284620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dirty="0" smtClean="0"/>
              <a:t>NTTC Training – TY2016</a:t>
            </a:r>
            <a:endParaRPr lang="en-US" dirty="0"/>
          </a:p>
        </p:txBody>
      </p:sp>
      <p:sp>
        <p:nvSpPr>
          <p:cNvPr id="7" name="Slide Number Placeholder 9"/>
          <p:cNvSpPr>
            <a:spLocks noGrp="1"/>
          </p:cNvSpPr>
          <p:nvPr>
            <p:ph type="sldNum" sz="quarter" idx="17"/>
          </p:nvPr>
        </p:nvSpPr>
        <p:spPr/>
        <p:txBody>
          <a:bodyPr/>
          <a:lstStyle>
            <a:lvl1pPr>
              <a:defRPr/>
            </a:lvl1pPr>
          </a:lstStyle>
          <a:p>
            <a:fld id="{CFA6A14D-5D37-4450-A30F-61299D9D318F}" type="slidenum">
              <a:rPr lang="en-US" altLang="en-US"/>
              <a:pPr/>
              <a:t>‹#›</a:t>
            </a:fld>
            <a:endParaRPr lang="en-US" altLang="en-US"/>
          </a:p>
        </p:txBody>
      </p:sp>
    </p:spTree>
    <p:extLst>
      <p:ext uri="{BB962C8B-B14F-4D97-AF65-F5344CB8AC3E}">
        <p14:creationId xmlns:p14="http://schemas.microsoft.com/office/powerpoint/2010/main" val="32811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8"/>
          </p:nvPr>
        </p:nvSpPr>
        <p:spPr/>
        <p:txBody>
          <a:bodyPr/>
          <a:lstStyle>
            <a:lvl1pPr>
              <a:defRPr/>
            </a:lvl1pPr>
          </a:lstStyle>
          <a:p>
            <a:fld id="{E26353CA-E6E0-4C7D-AA65-7C4FE0546AC7}" type="slidenum">
              <a:rPr lang="en-US" altLang="en-US"/>
              <a:pPr/>
              <a:t>‹#›</a:t>
            </a:fld>
            <a:endParaRPr lang="en-US" altLang="en-US"/>
          </a:p>
        </p:txBody>
      </p:sp>
    </p:spTree>
    <p:extLst>
      <p:ext uri="{BB962C8B-B14F-4D97-AF65-F5344CB8AC3E}">
        <p14:creationId xmlns:p14="http://schemas.microsoft.com/office/powerpoint/2010/main" val="24258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9"/>
          <p:cNvSpPr>
            <a:spLocks noGrp="1"/>
          </p:cNvSpPr>
          <p:nvPr>
            <p:ph type="sldNum" sz="quarter" idx="11"/>
          </p:nvPr>
        </p:nvSpPr>
        <p:spPr/>
        <p:txBody>
          <a:bodyPr/>
          <a:lstStyle>
            <a:lvl1pPr>
              <a:defRPr/>
            </a:lvl1pPr>
          </a:lstStyle>
          <a:p>
            <a:fld id="{AB64056A-C7CD-46E6-81B7-1E41162DBBA8}" type="slidenum">
              <a:rPr lang="en-US" altLang="en-US"/>
              <a:pPr/>
              <a:t>‹#›</a:t>
            </a:fld>
            <a:endParaRPr lang="en-US" altLang="en-US"/>
          </a:p>
        </p:txBody>
      </p:sp>
    </p:spTree>
    <p:extLst>
      <p:ext uri="{BB962C8B-B14F-4D97-AF65-F5344CB8AC3E}">
        <p14:creationId xmlns:p14="http://schemas.microsoft.com/office/powerpoint/2010/main" val="369720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3" name="Slide Number Placeholder 9"/>
          <p:cNvSpPr>
            <a:spLocks noGrp="1"/>
          </p:cNvSpPr>
          <p:nvPr>
            <p:ph type="sldNum" sz="quarter" idx="11"/>
          </p:nvPr>
        </p:nvSpPr>
        <p:spPr/>
        <p:txBody>
          <a:bodyPr/>
          <a:lstStyle>
            <a:lvl1pPr>
              <a:defRPr/>
            </a:lvl1pPr>
          </a:lstStyle>
          <a:p>
            <a:fld id="{02F89AF0-768D-4330-981A-A1D970569454}" type="slidenum">
              <a:rPr lang="en-US" altLang="en-US"/>
              <a:pPr/>
              <a:t>‹#›</a:t>
            </a:fld>
            <a:endParaRPr lang="en-US" altLang="en-US"/>
          </a:p>
        </p:txBody>
      </p:sp>
    </p:spTree>
    <p:extLst>
      <p:ext uri="{BB962C8B-B14F-4D97-AF65-F5344CB8AC3E}">
        <p14:creationId xmlns:p14="http://schemas.microsoft.com/office/powerpoint/2010/main" val="255575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solidFill>
            <a:srgbClr val="6720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954088" y="21336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Calibri" panose="020F0502020204030204" pitchFamily="34" charset="0"/>
              </a:defRPr>
            </a:lvl1pPr>
          </a:lstStyle>
          <a:p>
            <a:fld id="{80D5D2F9-5BAB-4662-8511-83ECC2D9F0DA}" type="slidenum">
              <a:rPr lang="en-US" altLang="en-US" smtClean="0"/>
              <a:pPr/>
              <a:t>‹#›</a:t>
            </a:fld>
            <a:endParaRPr lang="en-US" altLang="en-US" dirty="0"/>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18" r:id="rId1"/>
    <p:sldLayoutId id="2147484611" r:id="rId2"/>
    <p:sldLayoutId id="2147484612" r:id="rId3"/>
    <p:sldLayoutId id="2147484613" r:id="rId4"/>
    <p:sldLayoutId id="2147484614" r:id="rId5"/>
    <p:sldLayoutId id="2147484615" r:id="rId6"/>
    <p:sldLayoutId id="2147484616" r:id="rId7"/>
    <p:sldLayoutId id="2147484617"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Calibri" panose="020F050202020403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2pPr>
      <a:lvl3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3pPr>
      <a:lvl4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4pPr>
      <a:lvl5pPr marL="55563" algn="l" rtl="0" eaLnBrk="0" fontAlgn="base" hangingPunct="0">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5pPr>
      <a:lvl6pPr marL="5127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6pPr>
      <a:lvl7pPr marL="9699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7pPr>
      <a:lvl8pPr marL="14271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8pPr>
      <a:lvl9pPr marL="1884363" algn="l" rtl="0" fontAlgn="base">
        <a:lnSpc>
          <a:spcPct val="90000"/>
        </a:lnSpc>
        <a:spcBef>
          <a:spcPct val="0"/>
        </a:spcBef>
        <a:spcAft>
          <a:spcPct val="0"/>
        </a:spcAft>
        <a:defRPr sz="4800" b="1">
          <a:solidFill>
            <a:schemeClr val="bg1"/>
          </a:solidFill>
          <a:latin typeface="Calibri" panose="020F0502020204030204" pitchFamily="34" charset="0"/>
          <a:ea typeface="Verdana" panose="020B0604030504040204" pitchFamily="34" charset="0"/>
          <a:cs typeface="Verdana" panose="020B0604030504040204" pitchFamily="34" charset="0"/>
        </a:defRPr>
      </a:lvl9pPr>
    </p:titleStyle>
    <p:bodyStyle>
      <a:lvl1pPr marL="344488" indent="-344488" algn="l" rtl="0" eaLnBrk="0" fontAlgn="base" hangingPunct="0">
        <a:lnSpc>
          <a:spcPct val="100000"/>
        </a:lnSpc>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lnSpc>
          <a:spcPct val="100000"/>
        </a:lnSpc>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lnSpc>
          <a:spcPct val="100000"/>
        </a:lnSpc>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ctrTitle"/>
          </p:nvPr>
        </p:nvSpPr>
        <p:spPr/>
        <p:txBody>
          <a:bodyPr/>
          <a:lstStyle/>
          <a:p>
            <a:pPr eaLnBrk="1" hangingPunct="1"/>
            <a:r>
              <a:rPr lang="en-US" altLang="en-US" dirty="0" smtClean="0"/>
              <a:t>Quality Review </a:t>
            </a:r>
            <a:br>
              <a:rPr lang="en-US" altLang="en-US" dirty="0" smtClean="0"/>
            </a:br>
            <a:r>
              <a:rPr lang="en-US" altLang="en-US" dirty="0" smtClean="0"/>
              <a:t>of Tax Return</a:t>
            </a:r>
            <a:br>
              <a:rPr lang="en-US" altLang="en-US" dirty="0" smtClean="0"/>
            </a:br>
            <a:r>
              <a:rPr lang="en-US" altLang="en-US" sz="3200" dirty="0" smtClean="0"/>
              <a:t/>
            </a:r>
            <a:br>
              <a:rPr lang="en-US" altLang="en-US" sz="3200" dirty="0" smtClean="0"/>
            </a:br>
            <a:endParaRPr lang="en-US" altLang="en-US" sz="3200" dirty="0" smtClean="0"/>
          </a:p>
        </p:txBody>
      </p:sp>
      <p:pic>
        <p:nvPicPr>
          <p:cNvPr id="3076" name="Picture 2" descr="C:\Users\Steve\AppData\Local\Microsoft\Windows\Temporary Internet Files\Content.IE5\W0E5RFM7\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90828"/>
            <a:ext cx="1954213"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p:cNvSpPr>
            <a:spLocks noGrp="1"/>
          </p:cNvSpPr>
          <p:nvPr>
            <p:ph type="subTitle" idx="1"/>
          </p:nvPr>
        </p:nvSpPr>
        <p:spPr/>
        <p:txBody>
          <a:bodyPr>
            <a:normAutofit fontScale="70000" lnSpcReduction="20000"/>
          </a:bodyPr>
          <a:lstStyle/>
          <a:p>
            <a:r>
              <a:rPr lang="en-US" dirty="0" smtClean="0"/>
              <a:t>Albany Instructors </a:t>
            </a:r>
            <a:r>
              <a:rPr lang="en-US" dirty="0" smtClean="0"/>
              <a:t>Meeting</a:t>
            </a:r>
          </a:p>
          <a:p>
            <a:r>
              <a:rPr lang="en-US" dirty="0" smtClean="0"/>
              <a:t>Training Plan</a:t>
            </a:r>
            <a:endParaRPr lang="en-US" dirty="0" smtClean="0"/>
          </a:p>
          <a:p>
            <a:r>
              <a:rPr lang="en-US" dirty="0" smtClean="0"/>
              <a:t>November,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71550" y="2196662"/>
            <a:ext cx="7543800" cy="4079875"/>
          </a:xfrm>
        </p:spPr>
        <p:txBody>
          <a:bodyPr>
            <a:normAutofit/>
          </a:bodyPr>
          <a:lstStyle/>
          <a:p>
            <a:pPr marL="0" indent="0">
              <a:lnSpc>
                <a:spcPct val="110000"/>
              </a:lnSpc>
              <a:buNone/>
            </a:pPr>
            <a:endParaRPr lang="en-US" altLang="en-US" sz="2800" dirty="0" smtClean="0"/>
          </a:p>
          <a:p>
            <a:pPr lvl="1">
              <a:lnSpc>
                <a:spcPct val="110000"/>
              </a:lnSpc>
            </a:pPr>
            <a:endParaRPr lang="en-US" altLang="en-US" sz="2800" dirty="0" smtClean="0"/>
          </a:p>
          <a:p>
            <a:pPr lvl="1">
              <a:lnSpc>
                <a:spcPct val="110000"/>
              </a:lnSpc>
            </a:pPr>
            <a:endParaRPr lang="en-US" altLang="en-US" sz="2800" dirty="0" smtClean="0"/>
          </a:p>
          <a:p>
            <a:pPr>
              <a:lnSpc>
                <a:spcPct val="110000"/>
              </a:lnSpc>
            </a:pPr>
            <a:r>
              <a:rPr lang="en-US" altLang="en-US" sz="3200" dirty="0" smtClean="0"/>
              <a:t>Following is NTTC presentation pkg#6</a:t>
            </a:r>
          </a:p>
          <a:p>
            <a:pPr marL="0" indent="0">
              <a:lnSpc>
                <a:spcPct val="110000"/>
              </a:lnSpc>
              <a:buNone/>
            </a:pPr>
            <a:endParaRPr lang="en-US" altLang="en-US"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10</a:t>
            </a:fld>
            <a:endParaRPr lang="en-US" altLang="en-US"/>
          </a:p>
        </p:txBody>
      </p:sp>
      <p:sp>
        <p:nvSpPr>
          <p:cNvPr id="2" name="Title 1"/>
          <p:cNvSpPr>
            <a:spLocks noGrp="1"/>
          </p:cNvSpPr>
          <p:nvPr>
            <p:ph type="title"/>
          </p:nvPr>
        </p:nvSpPr>
        <p:spPr>
          <a:xfrm>
            <a:off x="628650" y="302063"/>
            <a:ext cx="7886700" cy="1325563"/>
          </a:xfrm>
        </p:spPr>
        <p:txBody>
          <a:bodyPr/>
          <a:lstStyle/>
          <a:p>
            <a:r>
              <a:rPr lang="en-US" dirty="0" smtClean="0"/>
              <a:t>NTTC QR Training </a:t>
            </a:r>
            <a:endParaRPr lang="en-US" dirty="0"/>
          </a:p>
        </p:txBody>
      </p:sp>
    </p:spTree>
    <p:extLst>
      <p:ext uri="{BB962C8B-B14F-4D97-AF65-F5344CB8AC3E}">
        <p14:creationId xmlns:p14="http://schemas.microsoft.com/office/powerpoint/2010/main" val="321136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Quality Review</a:t>
            </a:r>
          </a:p>
        </p:txBody>
      </p:sp>
      <p:sp>
        <p:nvSpPr>
          <p:cNvPr id="14339" name="Content Placeholder 2"/>
          <p:cNvSpPr>
            <a:spLocks noGrp="1"/>
          </p:cNvSpPr>
          <p:nvPr>
            <p:ph sz="quarter" idx="12"/>
          </p:nvPr>
        </p:nvSpPr>
        <p:spPr>
          <a:xfrm>
            <a:off x="954088" y="2133599"/>
            <a:ext cx="7543800" cy="4079875"/>
          </a:xfrm>
        </p:spPr>
        <p:txBody>
          <a:bodyPr>
            <a:normAutofit fontScale="70000" lnSpcReduction="20000"/>
          </a:bodyPr>
          <a:lstStyle/>
          <a:p>
            <a:pPr>
              <a:lnSpc>
                <a:spcPct val="110000"/>
              </a:lnSpc>
            </a:pPr>
            <a:r>
              <a:rPr lang="en-US" altLang="en-US" dirty="0" smtClean="0"/>
              <a:t>IRS site reviews consistently observe that quality review process has been a significant weak area. Deficiencies include:</a:t>
            </a:r>
          </a:p>
          <a:p>
            <a:pPr lvl="1">
              <a:lnSpc>
                <a:spcPct val="110000"/>
              </a:lnSpc>
            </a:pPr>
            <a:r>
              <a:rPr lang="en-US" altLang="en-US" dirty="0" smtClean="0"/>
              <a:t>Failure to refer to Intake Sheet (Form 13614-C) </a:t>
            </a:r>
          </a:p>
          <a:p>
            <a:pPr lvl="1">
              <a:lnSpc>
                <a:spcPct val="110000"/>
              </a:lnSpc>
            </a:pPr>
            <a:r>
              <a:rPr lang="en-US" altLang="en-US" dirty="0" smtClean="0"/>
              <a:t>Little or no engagement with taxpayer</a:t>
            </a:r>
          </a:p>
          <a:p>
            <a:pPr lvl="1">
              <a:lnSpc>
                <a:spcPct val="110000"/>
              </a:lnSpc>
            </a:pPr>
            <a:r>
              <a:rPr lang="en-US" altLang="en-US" dirty="0" smtClean="0"/>
              <a:t>Checking only to see if data are properly entered but not evaluating overall return</a:t>
            </a:r>
          </a:p>
          <a:p>
            <a:pPr lvl="1">
              <a:lnSpc>
                <a:spcPct val="110000"/>
              </a:lnSpc>
            </a:pPr>
            <a:r>
              <a:rPr lang="en-US" altLang="en-US" dirty="0" smtClean="0"/>
              <a:t>Failure to inform the taxpayer that return is their responsibility</a:t>
            </a:r>
          </a:p>
        </p:txBody>
      </p:sp>
      <p:sp>
        <p:nvSpPr>
          <p:cNvPr id="7" name="Footer Placeholder 6"/>
          <p:cNvSpPr>
            <a:spLocks noGrp="1"/>
          </p:cNvSpPr>
          <p:nvPr>
            <p:ph type="ftr" sz="quarter" idx="13"/>
          </p:nvPr>
        </p:nvSpPr>
        <p:spPr/>
        <p:txBody>
          <a:bodyPr/>
          <a:lstStyle/>
          <a:p>
            <a:pPr>
              <a:defRPr/>
            </a:pPr>
            <a:r>
              <a:rPr lang="en-US" dirty="0" smtClean="0"/>
              <a:t>NTTC Training – TY2016</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Requirements	</a:t>
            </a:r>
          </a:p>
        </p:txBody>
      </p:sp>
      <p:sp>
        <p:nvSpPr>
          <p:cNvPr id="15363" name="Content Placeholder 2"/>
          <p:cNvSpPr>
            <a:spLocks noGrp="1"/>
          </p:cNvSpPr>
          <p:nvPr>
            <p:ph sz="quarter" idx="12"/>
          </p:nvPr>
        </p:nvSpPr>
        <p:spPr/>
        <p:txBody>
          <a:bodyPr>
            <a:normAutofit fontScale="85000" lnSpcReduction="20000"/>
          </a:bodyPr>
          <a:lstStyle/>
          <a:p>
            <a:pPr>
              <a:lnSpc>
                <a:spcPct val="110000"/>
              </a:lnSpc>
            </a:pPr>
            <a:r>
              <a:rPr lang="en-US" altLang="en-US" dirty="0" smtClean="0">
                <a:solidFill>
                  <a:srgbClr val="0000FF"/>
                </a:solidFill>
              </a:rPr>
              <a:t>ALL</a:t>
            </a:r>
            <a:r>
              <a:rPr lang="en-US" altLang="en-US" dirty="0" smtClean="0"/>
              <a:t> returns must receive Quality Review by 2nd certified preparer</a:t>
            </a:r>
          </a:p>
          <a:p>
            <a:pPr>
              <a:lnSpc>
                <a:spcPct val="110000"/>
              </a:lnSpc>
            </a:pPr>
            <a:r>
              <a:rPr lang="en-US" altLang="en-US" dirty="0" smtClean="0"/>
              <a:t>Quality Review must be completed with taxpayer(s) present</a:t>
            </a:r>
          </a:p>
          <a:p>
            <a:pPr>
              <a:lnSpc>
                <a:spcPct val="110000"/>
              </a:lnSpc>
            </a:pPr>
            <a:r>
              <a:rPr lang="en-US" altLang="en-US" dirty="0" smtClean="0"/>
              <a:t>The Quality Review takes place after return is prepared, but before taxpayer signs return</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Quality Review Methods</a:t>
            </a:r>
          </a:p>
        </p:txBody>
      </p:sp>
      <p:sp>
        <p:nvSpPr>
          <p:cNvPr id="17411" name="Content Placeholder 2"/>
          <p:cNvSpPr>
            <a:spLocks noGrp="1"/>
          </p:cNvSpPr>
          <p:nvPr>
            <p:ph sz="quarter" idx="12"/>
          </p:nvPr>
        </p:nvSpPr>
        <p:spPr/>
        <p:txBody>
          <a:bodyPr>
            <a:normAutofit fontScale="85000" lnSpcReduction="10000"/>
          </a:bodyPr>
          <a:lstStyle/>
          <a:p>
            <a:r>
              <a:rPr lang="en-US" altLang="en-US" dirty="0" smtClean="0"/>
              <a:t>Designated Review – preferred method</a:t>
            </a:r>
          </a:p>
          <a:p>
            <a:pPr lvl="1"/>
            <a:r>
              <a:rPr lang="en-US" altLang="en-US" dirty="0" smtClean="0"/>
              <a:t>Designated Quality Reviewer</a:t>
            </a:r>
          </a:p>
          <a:p>
            <a:pPr lvl="1"/>
            <a:r>
              <a:rPr lang="en-US" altLang="en-US" dirty="0" smtClean="0"/>
              <a:t>Dedicated to reviewing completed returns </a:t>
            </a:r>
          </a:p>
          <a:p>
            <a:r>
              <a:rPr lang="en-US" altLang="en-US" dirty="0" smtClean="0"/>
              <a:t>Peer Review – volunteers exchange returns with each other</a:t>
            </a:r>
          </a:p>
          <a:p>
            <a:r>
              <a:rPr lang="en-US" altLang="en-US" dirty="0" smtClean="0"/>
              <a:t>Self-Review – </a:t>
            </a:r>
            <a:r>
              <a:rPr lang="en-US" altLang="en-US" dirty="0" smtClean="0">
                <a:solidFill>
                  <a:srgbClr val="0000FF"/>
                </a:solidFill>
              </a:rPr>
              <a:t>never acceptable</a:t>
            </a:r>
          </a:p>
          <a:p>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fontScale="90000"/>
          </a:bodyPr>
          <a:lstStyle/>
          <a:p>
            <a:pPr eaLnBrk="1" fontAlgn="auto" hangingPunct="1">
              <a:spcAft>
                <a:spcPts val="0"/>
              </a:spcAft>
              <a:defRPr/>
            </a:pPr>
            <a:r>
              <a:rPr lang="en-US" dirty="0" smtClean="0"/>
              <a:t>Who Conducts The Quality Review?</a:t>
            </a:r>
            <a:endParaRPr lang="en-US" dirty="0"/>
          </a:p>
        </p:txBody>
      </p:sp>
      <p:sp>
        <p:nvSpPr>
          <p:cNvPr id="14339" name="Content Placeholder 5"/>
          <p:cNvSpPr>
            <a:spLocks noGrp="1"/>
          </p:cNvSpPr>
          <p:nvPr>
            <p:ph sz="quarter" idx="12"/>
          </p:nvPr>
        </p:nvSpPr>
        <p:spPr/>
        <p:txBody>
          <a:bodyPr rtlCol="0">
            <a:normAutofit fontScale="92500" lnSpcReduction="10000"/>
          </a:bodyPr>
          <a:lstStyle/>
          <a:p>
            <a:pPr eaLnBrk="1" fontAlgn="auto" hangingPunct="1">
              <a:lnSpc>
                <a:spcPct val="90000"/>
              </a:lnSpc>
              <a:spcAft>
                <a:spcPts val="0"/>
              </a:spcAft>
              <a:defRPr/>
            </a:pPr>
            <a:r>
              <a:rPr lang="en-US" altLang="en-US" dirty="0" smtClean="0">
                <a:solidFill>
                  <a:srgbClr val="0000FF"/>
                </a:solidFill>
              </a:rPr>
              <a:t>Second</a:t>
            </a:r>
            <a:r>
              <a:rPr lang="en-US" altLang="en-US" dirty="0" smtClean="0"/>
              <a:t> Certified Tax Counselor must Quality Review EVERY return</a:t>
            </a:r>
          </a:p>
          <a:p>
            <a:pPr eaLnBrk="1" fontAlgn="auto" hangingPunct="1">
              <a:lnSpc>
                <a:spcPct val="90000"/>
              </a:lnSpc>
              <a:spcAft>
                <a:spcPts val="0"/>
              </a:spcAft>
              <a:defRPr/>
            </a:pPr>
            <a:r>
              <a:rPr lang="en-US" altLang="en-US" dirty="0" smtClean="0"/>
              <a:t>QR on computer rather than printed return</a:t>
            </a:r>
          </a:p>
          <a:p>
            <a:pPr lvl="1" eaLnBrk="1" fontAlgn="auto" hangingPunct="1">
              <a:lnSpc>
                <a:spcPct val="90000"/>
              </a:lnSpc>
              <a:spcAft>
                <a:spcPts val="0"/>
              </a:spcAft>
              <a:buClr>
                <a:schemeClr val="accent6">
                  <a:lumMod val="50000"/>
                </a:schemeClr>
              </a:buClr>
              <a:defRPr/>
            </a:pPr>
            <a:r>
              <a:rPr lang="en-US" altLang="en-US" dirty="0" smtClean="0"/>
              <a:t>Incomplete/missing forms are apparent</a:t>
            </a:r>
          </a:p>
          <a:p>
            <a:pPr lvl="1" eaLnBrk="1" fontAlgn="auto" hangingPunct="1">
              <a:lnSpc>
                <a:spcPct val="90000"/>
              </a:lnSpc>
              <a:spcAft>
                <a:spcPts val="0"/>
              </a:spcAft>
              <a:buClr>
                <a:schemeClr val="accent6">
                  <a:lumMod val="50000"/>
                </a:schemeClr>
              </a:buClr>
              <a:defRPr/>
            </a:pPr>
            <a:r>
              <a:rPr lang="en-US" altLang="en-US" dirty="0" smtClean="0"/>
              <a:t>Ease of updating errors</a:t>
            </a:r>
          </a:p>
          <a:p>
            <a:pPr lvl="1" eaLnBrk="1" fontAlgn="auto" hangingPunct="1">
              <a:lnSpc>
                <a:spcPct val="90000"/>
              </a:lnSpc>
              <a:spcAft>
                <a:spcPts val="0"/>
              </a:spcAft>
              <a:buClr>
                <a:schemeClr val="accent6">
                  <a:lumMod val="50000"/>
                </a:schemeClr>
              </a:buClr>
              <a:defRPr/>
            </a:pPr>
            <a:r>
              <a:rPr lang="en-US" altLang="en-US" dirty="0" smtClean="0"/>
              <a:t>Saves paper and ink/toner</a:t>
            </a:r>
          </a:p>
          <a:p>
            <a:pPr eaLnBrk="1" fontAlgn="auto" hangingPunct="1">
              <a:lnSpc>
                <a:spcPct val="90000"/>
              </a:lnSpc>
              <a:spcAft>
                <a:spcPts val="0"/>
              </a:spcAft>
              <a:defRPr/>
            </a:pPr>
            <a:endParaRPr lang="en-US" altLang="en-US" dirty="0" smtClean="0"/>
          </a:p>
        </p:txBody>
      </p:sp>
      <p:pic>
        <p:nvPicPr>
          <p:cNvPr id="6" name="Picture 5" descr="C:\Users\McHugh\AppData\Local\Microsoft\Windows\Temporary Internet Files\Content.IE5\B5UKARFG\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4763" y="560388"/>
            <a:ext cx="129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800600"/>
            <a:ext cx="682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3"/>
          </p:nvPr>
        </p:nvSpPr>
        <p:spPr/>
        <p:txBody>
          <a:bodyPr/>
          <a:lstStyle/>
          <a:p>
            <a:pPr>
              <a:defRPr/>
            </a:pPr>
            <a:r>
              <a:rPr lang="en-US" dirty="0" smtClean="0"/>
              <a:t>NTTC Training – TY2016</a:t>
            </a:r>
            <a:endParaRPr lang="en-US" dirty="0"/>
          </a:p>
        </p:txBody>
      </p:sp>
      <p:sp>
        <p:nvSpPr>
          <p:cNvPr id="7" name="Slide Number Placeholder 6"/>
          <p:cNvSpPr>
            <a:spLocks noGrp="1"/>
          </p:cNvSpPr>
          <p:nvPr>
            <p:ph type="sldNum" sz="quarter" idx="14"/>
          </p:nvPr>
        </p:nvSpPr>
        <p:spPr/>
        <p:txBody>
          <a:bodyPr/>
          <a:lstStyle/>
          <a:p>
            <a:fld id="{1DA692B1-EC55-4023-9554-854A401B5E78}" type="slidenum">
              <a:rPr lang="en-US" altLang="en-US" smtClean="0"/>
              <a:pPr/>
              <a:t>14</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Quality Review Process</a:t>
            </a:r>
          </a:p>
        </p:txBody>
      </p:sp>
      <p:sp>
        <p:nvSpPr>
          <p:cNvPr id="20483" name="Content Placeholder 2"/>
          <p:cNvSpPr>
            <a:spLocks noGrp="1"/>
          </p:cNvSpPr>
          <p:nvPr>
            <p:ph sz="quarter" idx="12"/>
          </p:nvPr>
        </p:nvSpPr>
        <p:spPr/>
        <p:txBody>
          <a:bodyPr>
            <a:normAutofit fontScale="85000" lnSpcReduction="10000"/>
          </a:bodyPr>
          <a:lstStyle/>
          <a:p>
            <a:pPr>
              <a:lnSpc>
                <a:spcPct val="110000"/>
              </a:lnSpc>
            </a:pPr>
            <a:r>
              <a:rPr lang="en-US" altLang="en-US" dirty="0" smtClean="0"/>
              <a:t>The process must include these elements: </a:t>
            </a:r>
          </a:p>
          <a:p>
            <a:pPr lvl="1">
              <a:lnSpc>
                <a:spcPct val="110000"/>
              </a:lnSpc>
            </a:pPr>
            <a:r>
              <a:rPr lang="en-US" altLang="en-US" dirty="0" smtClean="0"/>
              <a:t>All issues on tax return are within Tax-Aide scope and within certification level and training of both volunteers</a:t>
            </a:r>
          </a:p>
          <a:p>
            <a:pPr lvl="1">
              <a:lnSpc>
                <a:spcPct val="110000"/>
              </a:lnSpc>
            </a:pPr>
            <a:r>
              <a:rPr lang="en-US" altLang="en-US" dirty="0" smtClean="0"/>
              <a:t>Verification that all required entries on Form 13614-C were completed</a:t>
            </a:r>
          </a:p>
          <a:p>
            <a:pPr lvl="1">
              <a:lnSpc>
                <a:spcPct val="110000"/>
              </a:lnSpc>
            </a:pPr>
            <a:endParaRPr lang="en-US" altLang="en-US" dirty="0" smtClean="0"/>
          </a:p>
          <a:p>
            <a:pPr>
              <a:lnSpc>
                <a:spcPct val="110000"/>
              </a:lnSpc>
            </a:pPr>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Intake/Interview Sheet</a:t>
            </a:r>
          </a:p>
        </p:txBody>
      </p:sp>
      <p:sp>
        <p:nvSpPr>
          <p:cNvPr id="5" name="Text Placeholder 4"/>
          <p:cNvSpPr>
            <a:spLocks noGrp="1"/>
          </p:cNvSpPr>
          <p:nvPr>
            <p:ph sz="quarter" idx="12"/>
          </p:nvPr>
        </p:nvSpPr>
        <p:spPr>
          <a:xfrm>
            <a:off x="954088" y="2133599"/>
            <a:ext cx="7543800" cy="4191001"/>
          </a:xfrm>
        </p:spPr>
        <p:txBody>
          <a:bodyPr>
            <a:noAutofit/>
          </a:bodyPr>
          <a:lstStyle/>
          <a:p>
            <a:r>
              <a:rPr lang="en-US" altLang="en-US" sz="3200" dirty="0" smtClean="0"/>
              <a:t>Explain Quality Review Process to taxpayer</a:t>
            </a:r>
          </a:p>
          <a:p>
            <a:r>
              <a:rPr lang="en-US" altLang="en-US" sz="3200" dirty="0" smtClean="0"/>
              <a:t>Review Intake Sheet with taxpayer</a:t>
            </a:r>
          </a:p>
          <a:p>
            <a:r>
              <a:rPr lang="en-US" altLang="en-US" sz="3200" dirty="0" smtClean="0"/>
              <a:t>Review any ‘issues’ that came up during preparation</a:t>
            </a:r>
          </a:p>
          <a:p>
            <a:r>
              <a:rPr lang="en-US" altLang="en-US" sz="3200" dirty="0" smtClean="0"/>
              <a:t>Highlight any carryovers (e.g. capital loss)</a:t>
            </a:r>
          </a:p>
          <a:p>
            <a:r>
              <a:rPr lang="en-US" altLang="en-US" sz="3200" dirty="0" smtClean="0"/>
              <a:t>Respond to any questions</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16</a:t>
            </a:fld>
            <a:endParaRPr lang="en-US" altLang="en-US"/>
          </a:p>
        </p:txBody>
      </p:sp>
      <p:pic>
        <p:nvPicPr>
          <p:cNvPr id="9222"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414338"/>
            <a:ext cx="19129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19100" y="1726057"/>
            <a:ext cx="8305800" cy="4522343"/>
          </a:xfrm>
          <a:prstGeom prst="rect">
            <a:avLst/>
          </a:prstGeom>
          <a:ln>
            <a:solidFill>
              <a:schemeClr val="accent1"/>
            </a:solidFill>
          </a:ln>
        </p:spPr>
      </p:pic>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Intake/Interview and QR Sheet</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1DA692B1-EC55-4023-9554-854A401B5E78}" type="slidenum">
              <a:rPr lang="en-US" altLang="en-US" smtClean="0"/>
              <a:pPr/>
              <a:t>17</a:t>
            </a:fld>
            <a:endParaRPr lang="en-US" altLang="en-US"/>
          </a:p>
        </p:txBody>
      </p:sp>
      <p:sp>
        <p:nvSpPr>
          <p:cNvPr id="7" name="Line Callout 1 6"/>
          <p:cNvSpPr/>
          <p:nvPr/>
        </p:nvSpPr>
        <p:spPr>
          <a:xfrm>
            <a:off x="5257800" y="1836738"/>
            <a:ext cx="1739900" cy="512762"/>
          </a:xfrm>
          <a:prstGeom prst="borderCallout1">
            <a:avLst>
              <a:gd name="adj1" fmla="val 18750"/>
              <a:gd name="adj2" fmla="val -8333"/>
              <a:gd name="adj3" fmla="val 108891"/>
              <a:gd name="adj4" fmla="val -42620"/>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
        <p:nvSpPr>
          <p:cNvPr id="8" name="Line Callout 1 7"/>
          <p:cNvSpPr/>
          <p:nvPr/>
        </p:nvSpPr>
        <p:spPr>
          <a:xfrm>
            <a:off x="7162800" y="2807715"/>
            <a:ext cx="1739900" cy="430213"/>
          </a:xfrm>
          <a:prstGeom prst="borderCallout1">
            <a:avLst>
              <a:gd name="adj1" fmla="val 77013"/>
              <a:gd name="adj2" fmla="val -4942"/>
              <a:gd name="adj3" fmla="val -22007"/>
              <a:gd name="adj4" fmla="val -34375"/>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In-scope</a:t>
            </a:r>
          </a:p>
        </p:txBody>
      </p:sp>
      <p:sp>
        <p:nvSpPr>
          <p:cNvPr id="9" name="Line Callout 1 8"/>
          <p:cNvSpPr/>
          <p:nvPr/>
        </p:nvSpPr>
        <p:spPr>
          <a:xfrm>
            <a:off x="6934200" y="3353022"/>
            <a:ext cx="1739900" cy="430213"/>
          </a:xfrm>
          <a:prstGeom prst="borderCallout1">
            <a:avLst>
              <a:gd name="adj1" fmla="val 18750"/>
              <a:gd name="adj2" fmla="val -8333"/>
              <a:gd name="adj3" fmla="val 34153"/>
              <a:gd name="adj4" fmla="val -59601"/>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
        <p:nvSpPr>
          <p:cNvPr id="10" name="Line Callout 1 9"/>
          <p:cNvSpPr/>
          <p:nvPr/>
        </p:nvSpPr>
        <p:spPr>
          <a:xfrm>
            <a:off x="6775450" y="5410200"/>
            <a:ext cx="1739900" cy="533400"/>
          </a:xfrm>
          <a:prstGeom prst="borderCallout1">
            <a:avLst>
              <a:gd name="adj1" fmla="val 18750"/>
              <a:gd name="adj2" fmla="val -8333"/>
              <a:gd name="adj3" fmla="val 122083"/>
              <a:gd name="adj4" fmla="val -45683"/>
            </a:avLst>
          </a:prstGeom>
          <a:solidFill>
            <a:srgbClr val="2DA2BF">
              <a:alpha val="20000"/>
            </a:srgbClr>
          </a:solid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Confirm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pPr eaLnBrk="1" hangingPunct="1"/>
            <a:r>
              <a:rPr lang="en-US" altLang="en-US" dirty="0" smtClean="0"/>
              <a:t>Quality Review Process</a:t>
            </a:r>
          </a:p>
        </p:txBody>
      </p:sp>
      <p:sp>
        <p:nvSpPr>
          <p:cNvPr id="25603" name="Content Placeholder 6"/>
          <p:cNvSpPr>
            <a:spLocks noGrp="1"/>
          </p:cNvSpPr>
          <p:nvPr>
            <p:ph sz="quarter" idx="12"/>
          </p:nvPr>
        </p:nvSpPr>
        <p:spPr/>
        <p:txBody>
          <a:bodyPr rtlCol="0">
            <a:normAutofit fontScale="85000" lnSpcReduction="10000"/>
          </a:bodyPr>
          <a:lstStyle/>
          <a:p>
            <a:pPr eaLnBrk="1" fontAlgn="auto" hangingPunct="1">
              <a:spcAft>
                <a:spcPts val="0"/>
              </a:spcAft>
              <a:defRPr/>
            </a:pPr>
            <a:r>
              <a:rPr lang="en-US" altLang="en-US" dirty="0" smtClean="0"/>
              <a:t>Look for typos, transposed digits, missing information, misspellings, etc.</a:t>
            </a:r>
          </a:p>
          <a:p>
            <a:pPr eaLnBrk="1" fontAlgn="auto" hangingPunct="1">
              <a:spcAft>
                <a:spcPts val="0"/>
              </a:spcAft>
              <a:defRPr/>
            </a:pPr>
            <a:r>
              <a:rPr lang="en-US" altLang="en-US" dirty="0" smtClean="0"/>
              <a:t>Compare Intake/Interview Sheet and supporting documents to return</a:t>
            </a:r>
          </a:p>
          <a:p>
            <a:pPr eaLnBrk="1" fontAlgn="auto" hangingPunct="1">
              <a:spcAft>
                <a:spcPts val="0"/>
              </a:spcAft>
              <a:defRPr/>
            </a:pPr>
            <a:r>
              <a:rPr lang="en-US" altLang="en-US" dirty="0" smtClean="0"/>
              <a:t>Ask taxpayer probing questions </a:t>
            </a:r>
          </a:p>
          <a:p>
            <a:pPr eaLnBrk="1" fontAlgn="auto" hangingPunct="1">
              <a:spcAft>
                <a:spcPts val="0"/>
              </a:spcAft>
              <a:defRPr/>
            </a:pPr>
            <a:r>
              <a:rPr lang="en-US" altLang="en-US" dirty="0" smtClean="0"/>
              <a:t>Ask: “</a:t>
            </a:r>
            <a:r>
              <a:rPr lang="en-US" altLang="en-US" i="1" dirty="0" smtClean="0"/>
              <a:t>Is there any other income?</a:t>
            </a:r>
            <a:r>
              <a:rPr lang="en-US" altLang="en-US" dirty="0" smtClean="0"/>
              <a:t>”</a:t>
            </a:r>
          </a:p>
          <a:p>
            <a:pPr eaLnBrk="1" fontAlgn="auto" hangingPunct="1">
              <a:spcAft>
                <a:spcPts val="0"/>
              </a:spcAft>
              <a:defRPr/>
            </a:pPr>
            <a:endParaRPr lang="en-US" altLang="en-US" dirty="0" smtClean="0"/>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18</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Quality Review Techniques</a:t>
            </a:r>
          </a:p>
        </p:txBody>
      </p:sp>
      <p:sp>
        <p:nvSpPr>
          <p:cNvPr id="12291" name="Content Placeholder 2"/>
          <p:cNvSpPr>
            <a:spLocks noGrp="1"/>
          </p:cNvSpPr>
          <p:nvPr>
            <p:ph sz="quarter" idx="12"/>
          </p:nvPr>
        </p:nvSpPr>
        <p:spPr>
          <a:xfrm>
            <a:off x="954088" y="2133599"/>
            <a:ext cx="7543800" cy="4079875"/>
          </a:xfrm>
        </p:spPr>
        <p:txBody>
          <a:bodyPr>
            <a:normAutofit fontScale="85000" lnSpcReduction="10000"/>
          </a:bodyPr>
          <a:lstStyle/>
          <a:p>
            <a:pPr>
              <a:lnSpc>
                <a:spcPct val="110000"/>
              </a:lnSpc>
            </a:pPr>
            <a:r>
              <a:rPr lang="en-US" altLang="en-US" dirty="0" smtClean="0"/>
              <a:t>Techniques include:</a:t>
            </a:r>
          </a:p>
          <a:p>
            <a:pPr lvl="1">
              <a:lnSpc>
                <a:spcPct val="110000"/>
              </a:lnSpc>
            </a:pPr>
            <a:r>
              <a:rPr lang="en-US" altLang="en-US" dirty="0" smtClean="0"/>
              <a:t>Retracing preparer’s steps</a:t>
            </a:r>
          </a:p>
          <a:p>
            <a:pPr lvl="1">
              <a:lnSpc>
                <a:spcPct val="110000"/>
              </a:lnSpc>
            </a:pPr>
            <a:r>
              <a:rPr lang="en-US" altLang="en-US" dirty="0" smtClean="0"/>
              <a:t>Reviewing 1040 view and linking to input screens</a:t>
            </a:r>
          </a:p>
          <a:p>
            <a:pPr lvl="1">
              <a:lnSpc>
                <a:spcPct val="110000"/>
              </a:lnSpc>
            </a:pPr>
            <a:r>
              <a:rPr lang="en-US" altLang="en-US" dirty="0" smtClean="0"/>
              <a:t>Reviewing forms in print review</a:t>
            </a:r>
          </a:p>
          <a:p>
            <a:pPr>
              <a:lnSpc>
                <a:spcPct val="110000"/>
              </a:lnSpc>
            </a:pPr>
            <a:r>
              <a:rPr lang="en-US" altLang="en-US" dirty="0" smtClean="0"/>
              <a:t>QR may use one or a combination of these depending on nature of return</a:t>
            </a:r>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54088" y="2133599"/>
            <a:ext cx="7543800" cy="4079875"/>
          </a:xfrm>
        </p:spPr>
        <p:txBody>
          <a:bodyPr>
            <a:normAutofit/>
          </a:bodyPr>
          <a:lstStyle/>
          <a:p>
            <a:pPr>
              <a:lnSpc>
                <a:spcPct val="110000"/>
              </a:lnSpc>
            </a:pPr>
            <a:r>
              <a:rPr lang="en-US" altLang="en-US" sz="3200" dirty="0" smtClean="0"/>
              <a:t>What’s new</a:t>
            </a:r>
          </a:p>
          <a:p>
            <a:pPr>
              <a:lnSpc>
                <a:spcPct val="110000"/>
              </a:lnSpc>
            </a:pPr>
            <a:r>
              <a:rPr lang="en-US" altLang="en-US" sz="3200" dirty="0" smtClean="0"/>
              <a:t>What’s not new</a:t>
            </a:r>
          </a:p>
          <a:p>
            <a:pPr>
              <a:lnSpc>
                <a:spcPct val="110000"/>
              </a:lnSpc>
            </a:pPr>
            <a:r>
              <a:rPr lang="en-US" altLang="en-US" sz="3200" dirty="0" smtClean="0"/>
              <a:t>Training Plans</a:t>
            </a:r>
          </a:p>
          <a:p>
            <a:pPr>
              <a:lnSpc>
                <a:spcPct val="110000"/>
              </a:lnSpc>
            </a:pPr>
            <a:r>
              <a:rPr lang="en-US" altLang="en-US" sz="3200" dirty="0" smtClean="0"/>
              <a:t>Transition</a:t>
            </a:r>
          </a:p>
          <a:p>
            <a:pPr>
              <a:lnSpc>
                <a:spcPct val="110000"/>
              </a:lnSpc>
            </a:pPr>
            <a:r>
              <a:rPr lang="en-US" altLang="en-US" sz="3200" dirty="0" smtClean="0"/>
              <a:t>2016 TaxSlayer Demo</a:t>
            </a:r>
            <a:endParaRPr lang="en-US" altLang="en-US" sz="3200" dirty="0" smtClean="0"/>
          </a:p>
          <a:p>
            <a:pPr>
              <a:lnSpc>
                <a:spcPct val="110000"/>
              </a:lnSpc>
            </a:pPr>
            <a:r>
              <a:rPr lang="en-US" altLang="en-US" sz="3200" dirty="0" smtClean="0"/>
              <a:t>Remaining pages are NTTC QR training</a:t>
            </a:r>
          </a:p>
          <a:p>
            <a:pPr>
              <a:lnSpc>
                <a:spcPct val="110000"/>
              </a:lnSpc>
            </a:pPr>
            <a:endParaRPr lang="en-US" altLang="en-US" sz="3200"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2</a:t>
            </a:fld>
            <a:endParaRPr lang="en-US" altLang="en-US"/>
          </a:p>
        </p:txBody>
      </p:sp>
      <p:sp>
        <p:nvSpPr>
          <p:cNvPr id="2" name="Title 1"/>
          <p:cNvSpPr>
            <a:spLocks noGrp="1"/>
          </p:cNvSpPr>
          <p:nvPr>
            <p:ph type="title"/>
          </p:nvPr>
        </p:nvSpPr>
        <p:spPr/>
        <p:txBody>
          <a:bodyPr/>
          <a:lstStyle/>
          <a:p>
            <a:r>
              <a:rPr lang="en-US" dirty="0" smtClean="0"/>
              <a:t>QR Training – Agenda</a:t>
            </a:r>
            <a:endParaRPr lang="en-US" dirty="0"/>
          </a:p>
        </p:txBody>
      </p:sp>
    </p:spTree>
    <p:extLst>
      <p:ext uri="{BB962C8B-B14F-4D97-AF65-F5344CB8AC3E}">
        <p14:creationId xmlns:p14="http://schemas.microsoft.com/office/powerpoint/2010/main" val="958942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Quality Review Techniques</a:t>
            </a:r>
            <a:endParaRPr lang="en-US" dirty="0"/>
          </a:p>
        </p:txBody>
      </p:sp>
      <p:sp>
        <p:nvSpPr>
          <p:cNvPr id="3" name="Content Placeholder 2"/>
          <p:cNvSpPr>
            <a:spLocks noGrp="1"/>
          </p:cNvSpPr>
          <p:nvPr>
            <p:ph sz="quarter" idx="12"/>
          </p:nvPr>
        </p:nvSpPr>
        <p:spPr/>
        <p:txBody>
          <a:bodyPr/>
          <a:lstStyle/>
          <a:p>
            <a:r>
              <a:rPr lang="en-US" dirty="0" smtClean="0"/>
              <a:t>Compare 2016 return to 2015 paper return if available</a:t>
            </a:r>
          </a:p>
          <a:p>
            <a:r>
              <a:rPr lang="en-US" dirty="0" smtClean="0"/>
              <a:t>Verify differences are reasonable and taxpayer understands reasons for any significant changes</a:t>
            </a:r>
          </a:p>
          <a:p>
            <a:endParaRPr lang="en-US" dirty="0"/>
          </a:p>
        </p:txBody>
      </p:sp>
      <p:sp>
        <p:nvSpPr>
          <p:cNvPr id="4" name="Footer Placeholder 3"/>
          <p:cNvSpPr>
            <a:spLocks noGrp="1"/>
          </p:cNvSpPr>
          <p:nvPr>
            <p:ph type="ftr" sz="quarter" idx="13"/>
          </p:nvPr>
        </p:nvSpPr>
        <p:spPr/>
        <p:txBody>
          <a:bodyPr/>
          <a:lstStyle/>
          <a:p>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20</a:t>
            </a:fld>
            <a:endParaRPr lang="en-US" altLang="en-US"/>
          </a:p>
        </p:txBody>
      </p:sp>
    </p:spTree>
    <p:extLst>
      <p:ext uri="{BB962C8B-B14F-4D97-AF65-F5344CB8AC3E}">
        <p14:creationId xmlns:p14="http://schemas.microsoft.com/office/powerpoint/2010/main" val="2068384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r>
              <a:rPr lang="en-US" altLang="en-US" dirty="0" smtClean="0"/>
              <a:t>QR – Personal Information</a:t>
            </a:r>
          </a:p>
        </p:txBody>
      </p:sp>
      <p:sp>
        <p:nvSpPr>
          <p:cNvPr id="13317" name="Content Placeholder 6"/>
          <p:cNvSpPr>
            <a:spLocks noGrp="1"/>
          </p:cNvSpPr>
          <p:nvPr>
            <p:ph type="body" sz="quarter" idx="16"/>
          </p:nvPr>
        </p:nvSpPr>
        <p:spPr/>
        <p:txBody>
          <a:bodyPr>
            <a:normAutofit fontScale="62500" lnSpcReduction="20000"/>
          </a:bodyPr>
          <a:lstStyle/>
          <a:p>
            <a:r>
              <a:rPr lang="en-US" altLang="en-US" dirty="0" smtClean="0"/>
              <a:t>Review all personal information in Parts I and II to ensure Filing Status and dependency determinations are correct</a:t>
            </a:r>
          </a:p>
          <a:p>
            <a:r>
              <a:rPr lang="en-US" altLang="en-US" dirty="0" smtClean="0"/>
              <a:t>Verify data for each dependent is correct including answering the questions</a:t>
            </a:r>
          </a:p>
          <a:p>
            <a:endParaRPr lang="en-US" altLang="en-US" dirty="0" smtClean="0"/>
          </a:p>
        </p:txBody>
      </p:sp>
      <p:sp>
        <p:nvSpPr>
          <p:cNvPr id="3" name="Footer Placeholder 2"/>
          <p:cNvSpPr>
            <a:spLocks noGrp="1"/>
          </p:cNvSpPr>
          <p:nvPr>
            <p:ph type="ftr" sz="quarter" idx="17"/>
          </p:nvPr>
        </p:nvSpPr>
        <p:spPr/>
        <p:txBody>
          <a:bodyPr/>
          <a:lstStyle/>
          <a:p>
            <a:r>
              <a:rPr lang="en-US" dirty="0" smtClean="0"/>
              <a:t>NTTC Training – TY2016</a:t>
            </a:r>
            <a:endParaRPr lang="en-US" dirty="0"/>
          </a:p>
        </p:txBody>
      </p:sp>
      <p:sp>
        <p:nvSpPr>
          <p:cNvPr id="5" name="Slide Number Placeholder 4"/>
          <p:cNvSpPr>
            <a:spLocks noGrp="1"/>
          </p:cNvSpPr>
          <p:nvPr>
            <p:ph type="sldNum" sz="quarter" idx="18"/>
          </p:nvPr>
        </p:nvSpPr>
        <p:spPr/>
        <p:txBody>
          <a:bodyPr/>
          <a:lstStyle/>
          <a:p>
            <a:fld id="{E26353CA-E6E0-4C7D-AA65-7C4FE0546AC7}" type="slidenum">
              <a:rPr lang="en-US" altLang="en-US" smtClean="0"/>
              <a:pPr/>
              <a:t>21</a:t>
            </a:fld>
            <a:endParaRPr lang="en-US" altLang="en-US"/>
          </a:p>
        </p:txBody>
      </p:sp>
      <p:pic>
        <p:nvPicPr>
          <p:cNvPr id="1331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8464" y="4021014"/>
            <a:ext cx="6507861" cy="218770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QR – Income</a:t>
            </a:r>
          </a:p>
        </p:txBody>
      </p:sp>
      <p:sp>
        <p:nvSpPr>
          <p:cNvPr id="29701" name="Content Placeholder 5"/>
          <p:cNvSpPr>
            <a:spLocks noGrp="1"/>
          </p:cNvSpPr>
          <p:nvPr>
            <p:ph sz="quarter" idx="12"/>
          </p:nvPr>
        </p:nvSpPr>
        <p:spPr/>
        <p:txBody>
          <a:bodyPr>
            <a:normAutofit fontScale="77500" lnSpcReduction="20000"/>
          </a:bodyPr>
          <a:lstStyle/>
          <a:p>
            <a:pPr>
              <a:lnSpc>
                <a:spcPct val="110000"/>
              </a:lnSpc>
            </a:pPr>
            <a:r>
              <a:rPr lang="en-US" altLang="en-US" dirty="0" smtClean="0"/>
              <a:t>Review all income reported in Part III to ensure:</a:t>
            </a:r>
          </a:p>
          <a:p>
            <a:pPr lvl="1">
              <a:lnSpc>
                <a:spcPct val="110000"/>
              </a:lnSpc>
            </a:pPr>
            <a:r>
              <a:rPr lang="en-US" altLang="en-US" dirty="0" smtClean="0"/>
              <a:t>All tax documents were accounted for and entered</a:t>
            </a:r>
          </a:p>
          <a:p>
            <a:pPr lvl="1">
              <a:lnSpc>
                <a:spcPct val="110000"/>
              </a:lnSpc>
            </a:pPr>
            <a:r>
              <a:rPr lang="en-US" altLang="en-US" dirty="0" smtClean="0"/>
              <a:t>Income is consistent with prior year return, if available</a:t>
            </a:r>
          </a:p>
          <a:p>
            <a:pPr lvl="1">
              <a:lnSpc>
                <a:spcPct val="110000"/>
              </a:lnSpc>
            </a:pPr>
            <a:r>
              <a:rPr lang="en-US" altLang="en-US" dirty="0" smtClean="0"/>
              <a:t>Ensure all income was reported, especially self-employment and all cash income</a:t>
            </a:r>
          </a:p>
          <a:p>
            <a:pPr>
              <a:lnSpc>
                <a:spcPct val="110000"/>
              </a:lnSpc>
            </a:pPr>
            <a:endParaRPr lang="en-US" altLang="en-US" dirty="0" smtClean="0"/>
          </a:p>
          <a:p>
            <a:pPr>
              <a:lnSpc>
                <a:spcPct val="110000"/>
              </a:lnSpc>
            </a:pPr>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QR – Expenses/Deductions</a:t>
            </a:r>
          </a:p>
        </p:txBody>
      </p:sp>
      <p:sp>
        <p:nvSpPr>
          <p:cNvPr id="15365"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t>Review all expenses reported in Part IV to ensure: </a:t>
            </a:r>
          </a:p>
          <a:p>
            <a:pPr lvl="1">
              <a:lnSpc>
                <a:spcPct val="110000"/>
              </a:lnSpc>
            </a:pPr>
            <a:r>
              <a:rPr lang="en-US" altLang="en-US" dirty="0" smtClean="0"/>
              <a:t>Only qualifying expenses were entered on return </a:t>
            </a:r>
          </a:p>
          <a:p>
            <a:pPr lvl="1">
              <a:lnSpc>
                <a:spcPct val="110000"/>
              </a:lnSpc>
            </a:pPr>
            <a:r>
              <a:rPr lang="en-US" altLang="en-US" dirty="0" smtClean="0"/>
              <a:t>All available adjustments to income were included </a:t>
            </a:r>
          </a:p>
          <a:p>
            <a:pPr lvl="1">
              <a:lnSpc>
                <a:spcPct val="110000"/>
              </a:lnSpc>
            </a:pPr>
            <a:r>
              <a:rPr lang="en-US" altLang="en-US" dirty="0" smtClean="0"/>
              <a:t>Appropriate deduction (standard or itemized) was used to compute taxable income</a:t>
            </a:r>
          </a:p>
          <a:p>
            <a:pPr lvl="1">
              <a:lnSpc>
                <a:spcPct val="110000"/>
              </a:lnSpc>
            </a:pPr>
            <a:r>
              <a:rPr lang="en-US" altLang="en-US" dirty="0" smtClean="0"/>
              <a:t>All available credits were applied to reduce total tax</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QR – Life Events</a:t>
            </a:r>
          </a:p>
        </p:txBody>
      </p:sp>
      <p:sp>
        <p:nvSpPr>
          <p:cNvPr id="32771"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t>Review life events in Part V to ensure any events affecting return were confirmed and correctly entered </a:t>
            </a:r>
          </a:p>
          <a:p>
            <a:pPr>
              <a:lnSpc>
                <a:spcPct val="110000"/>
              </a:lnSpc>
            </a:pPr>
            <a:r>
              <a:rPr lang="en-US" altLang="en-US" dirty="0" smtClean="0"/>
              <a:t>This area is often least understood by taxpayers and often overlooked by Counselors</a:t>
            </a:r>
          </a:p>
          <a:p>
            <a:pPr>
              <a:lnSpc>
                <a:spcPct val="110000"/>
              </a:lnSpc>
            </a:pPr>
            <a:r>
              <a:rPr lang="en-US" altLang="en-US" dirty="0" smtClean="0"/>
              <a:t>It is also the area that contains some of the less seldom seen items and items that are out-of-scope</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QR – ACA</a:t>
            </a:r>
          </a:p>
        </p:txBody>
      </p:sp>
      <p:sp>
        <p:nvSpPr>
          <p:cNvPr id="33795" name="Content Placeholder 2"/>
          <p:cNvSpPr>
            <a:spLocks noGrp="1"/>
          </p:cNvSpPr>
          <p:nvPr>
            <p:ph sz="quarter" idx="12"/>
          </p:nvPr>
        </p:nvSpPr>
        <p:spPr/>
        <p:txBody>
          <a:bodyPr>
            <a:normAutofit fontScale="77500" lnSpcReduction="20000"/>
          </a:bodyPr>
          <a:lstStyle/>
          <a:p>
            <a:pPr>
              <a:lnSpc>
                <a:spcPct val="110000"/>
              </a:lnSpc>
            </a:pPr>
            <a:r>
              <a:rPr lang="en-US" altLang="en-US" dirty="0" smtClean="0"/>
              <a:t>Review taxpayer’s responses to ACA questions in Part VI to ensure: </a:t>
            </a:r>
          </a:p>
          <a:p>
            <a:pPr lvl="1">
              <a:lnSpc>
                <a:spcPct val="110000"/>
              </a:lnSpc>
            </a:pPr>
            <a:r>
              <a:rPr lang="en-US" altLang="en-US" dirty="0" smtClean="0"/>
              <a:t>Minimum Essential Coverage for each month of the year was properly reflected for each person</a:t>
            </a:r>
          </a:p>
          <a:p>
            <a:pPr lvl="1">
              <a:lnSpc>
                <a:spcPct val="110000"/>
              </a:lnSpc>
            </a:pPr>
            <a:r>
              <a:rPr lang="en-US" altLang="en-US" dirty="0" smtClean="0"/>
              <a:t>Any appropriate exemptions were identified and recorded on Form 8965 </a:t>
            </a:r>
          </a:p>
          <a:p>
            <a:pPr lvl="1">
              <a:lnSpc>
                <a:spcPct val="110000"/>
              </a:lnSpc>
            </a:pPr>
            <a:r>
              <a:rPr lang="en-US" altLang="en-US" dirty="0" smtClean="0"/>
              <a:t>Any Shared Responsibility Payments are accurate and appropriate </a:t>
            </a:r>
          </a:p>
          <a:p>
            <a:pPr lvl="1">
              <a:lnSpc>
                <a:spcPct val="110000"/>
              </a:lnSpc>
            </a:pPr>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QR – ACA (</a:t>
            </a:r>
            <a:r>
              <a:rPr lang="en-US" altLang="en-US" dirty="0" err="1" smtClean="0"/>
              <a:t>Con’t</a:t>
            </a:r>
            <a:r>
              <a:rPr lang="en-US" altLang="en-US" dirty="0" smtClean="0"/>
              <a:t>)</a:t>
            </a:r>
          </a:p>
        </p:txBody>
      </p:sp>
      <p:sp>
        <p:nvSpPr>
          <p:cNvPr id="35843"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t>Review taxpayer’s responses to ACA questions in Part VI to ensure: </a:t>
            </a:r>
          </a:p>
          <a:p>
            <a:pPr lvl="1">
              <a:lnSpc>
                <a:spcPct val="110000"/>
              </a:lnSpc>
            </a:pPr>
            <a:r>
              <a:rPr lang="en-US" altLang="en-US" dirty="0" smtClean="0"/>
              <a:t>Form 1095-A is present for marketplace coverage</a:t>
            </a:r>
          </a:p>
          <a:p>
            <a:pPr lvl="1">
              <a:lnSpc>
                <a:spcPct val="110000"/>
              </a:lnSpc>
            </a:pPr>
            <a:r>
              <a:rPr lang="en-US" altLang="en-US" dirty="0" smtClean="0"/>
              <a:t>Data from any Forms 1095-A were properly entered</a:t>
            </a:r>
          </a:p>
          <a:p>
            <a:pPr lvl="1">
              <a:lnSpc>
                <a:spcPct val="110000"/>
              </a:lnSpc>
            </a:pPr>
            <a:r>
              <a:rPr lang="en-US" altLang="en-US" dirty="0" smtClean="0"/>
              <a:t>Premium Tax Credits were correctly reconciled, if applicable, on Form 8962</a:t>
            </a:r>
          </a:p>
          <a:p>
            <a:pPr>
              <a:lnSpc>
                <a:spcPct val="110000"/>
              </a:lnSpc>
            </a:pPr>
            <a:r>
              <a:rPr lang="en-US" altLang="en-US" dirty="0" smtClean="0"/>
              <a:t>ACA requires a comprehensive and in-depth interview</a:t>
            </a:r>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7" name="Slide Number Placeholder 6"/>
          <p:cNvSpPr>
            <a:spLocks noGrp="1"/>
          </p:cNvSpPr>
          <p:nvPr>
            <p:ph type="sldNum" sz="quarter" idx="14"/>
          </p:nvPr>
        </p:nvSpPr>
        <p:spPr/>
        <p:txBody>
          <a:bodyPr/>
          <a:lstStyle/>
          <a:p>
            <a:fld id="{1DA692B1-EC55-4023-9554-854A401B5E78}"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QR – </a:t>
            </a:r>
            <a:r>
              <a:rPr lang="en-US" altLang="en-US" dirty="0" err="1" smtClean="0"/>
              <a:t>EIC</a:t>
            </a:r>
            <a:endParaRPr lang="en-US" altLang="en-US" dirty="0" smtClean="0"/>
          </a:p>
        </p:txBody>
      </p:sp>
      <p:sp>
        <p:nvSpPr>
          <p:cNvPr id="19459" name="Content Placeholder 2"/>
          <p:cNvSpPr>
            <a:spLocks noGrp="1"/>
          </p:cNvSpPr>
          <p:nvPr>
            <p:ph sz="quarter" idx="12"/>
          </p:nvPr>
        </p:nvSpPr>
        <p:spPr/>
        <p:txBody>
          <a:bodyPr>
            <a:normAutofit/>
          </a:bodyPr>
          <a:lstStyle/>
          <a:p>
            <a:r>
              <a:rPr lang="en-US" altLang="en-US" dirty="0" smtClean="0"/>
              <a:t>Ensuring taxpayer receives correct amount of EIC requires reviewing several elements of return</a:t>
            </a:r>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QR – </a:t>
            </a:r>
            <a:r>
              <a:rPr lang="en-US" altLang="en-US" dirty="0" err="1" smtClean="0"/>
              <a:t>EIC</a:t>
            </a:r>
            <a:r>
              <a:rPr lang="en-US" altLang="en-US" dirty="0" smtClean="0"/>
              <a:t> (</a:t>
            </a:r>
            <a:r>
              <a:rPr lang="en-US" altLang="en-US" dirty="0" err="1" smtClean="0"/>
              <a:t>Con’t</a:t>
            </a:r>
            <a:r>
              <a:rPr lang="en-US" altLang="en-US" dirty="0" smtClean="0"/>
              <a:t>)</a:t>
            </a:r>
          </a:p>
        </p:txBody>
      </p:sp>
      <p:sp>
        <p:nvSpPr>
          <p:cNvPr id="20483" name="Content Placeholder 2"/>
          <p:cNvSpPr>
            <a:spLocks noGrp="1"/>
          </p:cNvSpPr>
          <p:nvPr>
            <p:ph sz="quarter" idx="12"/>
          </p:nvPr>
        </p:nvSpPr>
        <p:spPr/>
        <p:txBody>
          <a:bodyPr>
            <a:noAutofit/>
          </a:bodyPr>
          <a:lstStyle/>
          <a:p>
            <a:pPr>
              <a:lnSpc>
                <a:spcPct val="90000"/>
              </a:lnSpc>
            </a:pPr>
            <a:r>
              <a:rPr lang="en-US" altLang="en-US" sz="2800" dirty="0" smtClean="0"/>
              <a:t>Careful review and interview with taxpayer key</a:t>
            </a:r>
          </a:p>
          <a:p>
            <a:pPr lvl="1">
              <a:lnSpc>
                <a:spcPct val="90000"/>
              </a:lnSpc>
            </a:pPr>
            <a:r>
              <a:rPr lang="en-US" altLang="en-US" sz="2400" dirty="0" smtClean="0"/>
              <a:t>Has the EIC Checklist been properly completed?</a:t>
            </a:r>
          </a:p>
          <a:p>
            <a:pPr lvl="1">
              <a:lnSpc>
                <a:spcPct val="90000"/>
              </a:lnSpc>
            </a:pPr>
            <a:r>
              <a:rPr lang="en-US" altLang="en-US" sz="2400" dirty="0" smtClean="0"/>
              <a:t>Is Filing Status correct?</a:t>
            </a:r>
          </a:p>
          <a:p>
            <a:pPr lvl="1">
              <a:lnSpc>
                <a:spcPct val="90000"/>
              </a:lnSpc>
            </a:pPr>
            <a:r>
              <a:rPr lang="en-US" altLang="en-US" sz="2400" dirty="0" smtClean="0"/>
              <a:t>Are birthdates correct?</a:t>
            </a:r>
          </a:p>
          <a:p>
            <a:pPr lvl="1">
              <a:lnSpc>
                <a:spcPct val="90000"/>
              </a:lnSpc>
            </a:pPr>
            <a:r>
              <a:rPr lang="en-US" altLang="en-US" sz="2400" dirty="0" smtClean="0"/>
              <a:t>Have all questions in personal information been properly answered to ensure dependents qualified?</a:t>
            </a:r>
          </a:p>
          <a:p>
            <a:pPr lvl="1">
              <a:lnSpc>
                <a:spcPct val="90000"/>
              </a:lnSpc>
            </a:pPr>
            <a:r>
              <a:rPr lang="en-US" altLang="en-US" sz="2400" dirty="0" smtClean="0"/>
              <a:t>Were disability pensions entered as wages?</a:t>
            </a:r>
          </a:p>
          <a:p>
            <a:pPr lvl="1">
              <a:lnSpc>
                <a:spcPct val="90000"/>
              </a:lnSpc>
            </a:pPr>
            <a:r>
              <a:rPr lang="en-US" altLang="en-US" sz="2400" dirty="0" smtClean="0"/>
              <a:t>Was self-employment income accurately entered?</a:t>
            </a:r>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QR – Refund/Payment Options</a:t>
            </a:r>
            <a:endParaRPr lang="en-US" dirty="0"/>
          </a:p>
        </p:txBody>
      </p:sp>
      <p:sp>
        <p:nvSpPr>
          <p:cNvPr id="36867" name="Content Placeholder 2"/>
          <p:cNvSpPr>
            <a:spLocks noGrp="1"/>
          </p:cNvSpPr>
          <p:nvPr>
            <p:ph sz="quarter" idx="12"/>
          </p:nvPr>
        </p:nvSpPr>
        <p:spPr/>
        <p:txBody>
          <a:bodyPr>
            <a:normAutofit fontScale="92500"/>
          </a:bodyPr>
          <a:lstStyle/>
          <a:p>
            <a:r>
              <a:rPr lang="en-US" altLang="en-US" dirty="0" smtClean="0"/>
              <a:t>Review Part VII to confirm taxpayer’s preferences for receiving refund or making payment for balance due</a:t>
            </a:r>
          </a:p>
          <a:p>
            <a:r>
              <a:rPr lang="en-US" altLang="en-US" dirty="0" smtClean="0"/>
              <a:t>Validate bank account information was entered correctly on return </a:t>
            </a:r>
          </a:p>
          <a:p>
            <a:endParaRPr lang="en-US" altLang="en-US" dirty="0" smtClean="0"/>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54088" y="2133599"/>
            <a:ext cx="7808912" cy="4079876"/>
          </a:xfrm>
        </p:spPr>
        <p:txBody>
          <a:bodyPr>
            <a:normAutofit/>
          </a:bodyPr>
          <a:lstStyle/>
          <a:p>
            <a:pPr>
              <a:lnSpc>
                <a:spcPct val="110000"/>
              </a:lnSpc>
            </a:pPr>
            <a:r>
              <a:rPr lang="en-US" altLang="en-US" sz="3200" dirty="0" smtClean="0"/>
              <a:t>TAXSLAYER!</a:t>
            </a:r>
          </a:p>
          <a:p>
            <a:pPr>
              <a:lnSpc>
                <a:spcPct val="110000"/>
              </a:lnSpc>
            </a:pPr>
            <a:r>
              <a:rPr lang="en-US" altLang="en-US" sz="3200" dirty="0" smtClean="0"/>
              <a:t>QR </a:t>
            </a:r>
            <a:r>
              <a:rPr lang="en-US" altLang="en-US" sz="3200" dirty="0"/>
              <a:t> </a:t>
            </a:r>
            <a:r>
              <a:rPr lang="en-US" altLang="en-US" sz="3200" dirty="0" smtClean="0"/>
              <a:t>training required for Client Facilitators</a:t>
            </a:r>
          </a:p>
          <a:p>
            <a:pPr lvl="1">
              <a:lnSpc>
                <a:spcPct val="110000"/>
              </a:lnSpc>
            </a:pPr>
            <a:r>
              <a:rPr lang="en-US" altLang="en-US" sz="2800" dirty="0" smtClean="0"/>
              <a:t>CFs must pass QR test</a:t>
            </a:r>
          </a:p>
          <a:p>
            <a:pPr lvl="1">
              <a:lnSpc>
                <a:spcPct val="110000"/>
              </a:lnSpc>
            </a:pPr>
            <a:r>
              <a:rPr lang="en-US" altLang="en-US" sz="2800" dirty="0" smtClean="0"/>
              <a:t>AARP requirement</a:t>
            </a:r>
          </a:p>
          <a:p>
            <a:pPr lvl="1">
              <a:lnSpc>
                <a:spcPct val="110000"/>
              </a:lnSpc>
            </a:pPr>
            <a:endParaRPr lang="en-US" altLang="en-US" sz="2800" dirty="0" smtClean="0"/>
          </a:p>
          <a:p>
            <a:pPr lvl="1">
              <a:lnSpc>
                <a:spcPct val="110000"/>
              </a:lnSpc>
            </a:pPr>
            <a:endParaRPr lang="en-US" altLang="en-US" sz="2800" dirty="0"/>
          </a:p>
          <a:p>
            <a:pPr lvl="1">
              <a:lnSpc>
                <a:spcPct val="110000"/>
              </a:lnSpc>
            </a:pPr>
            <a:endParaRPr lang="en-US" altLang="en-US" sz="2800"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3</a:t>
            </a:fld>
            <a:endParaRPr lang="en-US" altLang="en-US"/>
          </a:p>
        </p:txBody>
      </p:sp>
      <p:sp>
        <p:nvSpPr>
          <p:cNvPr id="2" name="Title 1"/>
          <p:cNvSpPr>
            <a:spLocks noGrp="1"/>
          </p:cNvSpPr>
          <p:nvPr>
            <p:ph type="title"/>
          </p:nvPr>
        </p:nvSpPr>
        <p:spPr/>
        <p:txBody>
          <a:bodyPr/>
          <a:lstStyle/>
          <a:p>
            <a:r>
              <a:rPr lang="en-US" dirty="0" smtClean="0"/>
              <a:t>QR Training – What’s New</a:t>
            </a:r>
            <a:endParaRPr lang="en-US" dirty="0"/>
          </a:p>
        </p:txBody>
      </p:sp>
    </p:spTree>
    <p:extLst>
      <p:ext uri="{BB962C8B-B14F-4D97-AF65-F5344CB8AC3E}">
        <p14:creationId xmlns:p14="http://schemas.microsoft.com/office/powerpoint/2010/main" val="3873285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66750" y="233362"/>
            <a:ext cx="7886700" cy="1325563"/>
          </a:xfrm>
        </p:spPr>
        <p:txBody>
          <a:bodyPr/>
          <a:lstStyle/>
          <a:p>
            <a:pPr eaLnBrk="1" hangingPunct="1"/>
            <a:r>
              <a:rPr lang="en-US" altLang="en-US" dirty="0" smtClean="0"/>
              <a:t>QR – Prior Year Comparison</a:t>
            </a:r>
            <a:br>
              <a:rPr lang="en-US" altLang="en-US" dirty="0" smtClean="0"/>
            </a:br>
            <a:r>
              <a:rPr lang="en-US" altLang="en-US" sz="2400" dirty="0" smtClean="0"/>
              <a:t>(Available starting with TY2017)</a:t>
            </a:r>
          </a:p>
        </p:txBody>
      </p:sp>
      <p:sp>
        <p:nvSpPr>
          <p:cNvPr id="37891" name="Content Placeholder 2"/>
          <p:cNvSpPr>
            <a:spLocks noGrp="1"/>
          </p:cNvSpPr>
          <p:nvPr>
            <p:ph sz="quarter" idx="12"/>
          </p:nvPr>
        </p:nvSpPr>
        <p:spPr>
          <a:xfrm>
            <a:off x="914400" y="1828800"/>
            <a:ext cx="7391400" cy="4190999"/>
          </a:xfrm>
        </p:spPr>
        <p:txBody>
          <a:bodyPr rtlCol="0">
            <a:normAutofit fontScale="92500" lnSpcReduction="20000"/>
          </a:bodyPr>
          <a:lstStyle/>
          <a:p>
            <a:pPr eaLnBrk="1" fontAlgn="auto" hangingPunct="1">
              <a:spcAft>
                <a:spcPts val="0"/>
              </a:spcAft>
              <a:defRPr/>
            </a:pPr>
            <a:r>
              <a:rPr lang="en-US" altLang="en-US" sz="3200" dirty="0" smtClean="0"/>
              <a:t>If returning taxpayer, review the Prior Year Comparison under Helpful tools </a:t>
            </a:r>
            <a:br>
              <a:rPr lang="en-US" altLang="en-US" sz="3200" dirty="0" smtClean="0"/>
            </a:br>
            <a:r>
              <a:rPr lang="en-US" altLang="en-US" sz="3200" dirty="0" smtClean="0"/>
              <a:t/>
            </a:r>
            <a:br>
              <a:rPr lang="en-US" altLang="en-US" sz="3200" dirty="0" smtClean="0"/>
            </a:br>
            <a:r>
              <a:rPr lang="en-US" altLang="en-US" sz="3200" dirty="0" smtClean="0"/>
              <a:t/>
            </a:r>
            <a:br>
              <a:rPr lang="en-US" altLang="en-US" sz="3200" dirty="0" smtClean="0"/>
            </a:br>
            <a:endParaRPr lang="en-US" altLang="en-US" sz="3200" dirty="0" smtClean="0"/>
          </a:p>
          <a:p>
            <a:pPr marL="0" indent="0" eaLnBrk="1" fontAlgn="auto" hangingPunct="1">
              <a:spcAft>
                <a:spcPts val="0"/>
              </a:spcAft>
              <a:buNone/>
              <a:defRPr/>
            </a:pPr>
            <a:r>
              <a:rPr lang="en-US" altLang="en-US" sz="3200" dirty="0" smtClean="0"/>
              <a:t/>
            </a:r>
            <a:br>
              <a:rPr lang="en-US" altLang="en-US" sz="3200" dirty="0" smtClean="0"/>
            </a:br>
            <a:endParaRPr lang="en-US" altLang="en-US" sz="3200" dirty="0" smtClean="0"/>
          </a:p>
          <a:p>
            <a:pPr eaLnBrk="1" fontAlgn="auto" hangingPunct="1">
              <a:spcAft>
                <a:spcPts val="0"/>
              </a:spcAft>
              <a:defRPr/>
            </a:pPr>
            <a:r>
              <a:rPr lang="en-US" altLang="en-US" sz="3200" dirty="0" smtClean="0"/>
              <a:t>Verify differences are reasonable and taxpayer understands reasons for any “significant” changes</a:t>
            </a:r>
          </a:p>
        </p:txBody>
      </p:sp>
      <p:pic>
        <p:nvPicPr>
          <p:cNvPr id="2253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652712"/>
            <a:ext cx="3586162"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eft Arrow 4"/>
          <p:cNvSpPr/>
          <p:nvPr/>
        </p:nvSpPr>
        <p:spPr>
          <a:xfrm>
            <a:off x="6096000" y="3389312"/>
            <a:ext cx="977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QR – Completion</a:t>
            </a:r>
          </a:p>
        </p:txBody>
      </p:sp>
      <p:sp>
        <p:nvSpPr>
          <p:cNvPr id="38915" name="Content Placeholder 2"/>
          <p:cNvSpPr>
            <a:spLocks noGrp="1"/>
          </p:cNvSpPr>
          <p:nvPr>
            <p:ph sz="quarter" idx="12"/>
          </p:nvPr>
        </p:nvSpPr>
        <p:spPr/>
        <p:txBody>
          <a:bodyPr>
            <a:normAutofit fontScale="92500"/>
          </a:bodyPr>
          <a:lstStyle/>
          <a:p>
            <a:pPr>
              <a:lnSpc>
                <a:spcPct val="110000"/>
              </a:lnSpc>
            </a:pPr>
            <a:r>
              <a:rPr lang="en-US" altLang="en-US" dirty="0" smtClean="0"/>
              <a:t>Complete Quality Review by:</a:t>
            </a:r>
          </a:p>
          <a:p>
            <a:pPr lvl="1">
              <a:lnSpc>
                <a:spcPct val="110000"/>
              </a:lnSpc>
            </a:pPr>
            <a:r>
              <a:rPr lang="en-US" altLang="en-US" dirty="0" smtClean="0"/>
              <a:t>Reviewing tax return notes</a:t>
            </a:r>
          </a:p>
          <a:p>
            <a:pPr lvl="1">
              <a:lnSpc>
                <a:spcPct val="110000"/>
              </a:lnSpc>
            </a:pPr>
            <a:r>
              <a:rPr lang="en-US" altLang="en-US" dirty="0" smtClean="0"/>
              <a:t>Verifying that questions have been answered in e-file section of return</a:t>
            </a:r>
          </a:p>
          <a:p>
            <a:pPr lvl="1">
              <a:lnSpc>
                <a:spcPct val="110000"/>
              </a:lnSpc>
            </a:pPr>
            <a:r>
              <a:rPr lang="en-US" altLang="en-US" dirty="0" smtClean="0"/>
              <a:t>Updating Intake Sheet with notes</a:t>
            </a:r>
          </a:p>
          <a:p>
            <a:pPr lvl="1">
              <a:lnSpc>
                <a:spcPct val="110000"/>
              </a:lnSpc>
            </a:pPr>
            <a:r>
              <a:rPr lang="en-US" altLang="en-US" dirty="0" smtClean="0"/>
              <a:t>Entering initials in QR Field</a:t>
            </a:r>
          </a:p>
          <a:p>
            <a:pPr lvl="1">
              <a:lnSpc>
                <a:spcPct val="110000"/>
              </a:lnSpc>
            </a:pPr>
            <a:endParaRPr lang="en-US" altLang="en-US" dirty="0" smtClean="0"/>
          </a:p>
        </p:txBody>
      </p:sp>
      <p:sp>
        <p:nvSpPr>
          <p:cNvPr id="2" name="Footer Placeholder 1"/>
          <p:cNvSpPr>
            <a:spLocks noGrp="1"/>
          </p:cNvSpPr>
          <p:nvPr>
            <p:ph type="ftr" sz="quarter" idx="13"/>
          </p:nvPr>
        </p:nvSpPr>
        <p:spPr/>
        <p:txBody>
          <a:bodyPr/>
          <a:lstStyle/>
          <a:p>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QR – Completion (</a:t>
            </a:r>
            <a:r>
              <a:rPr lang="en-US" altLang="en-US" dirty="0" err="1" smtClean="0"/>
              <a:t>con’t</a:t>
            </a:r>
            <a:r>
              <a:rPr lang="en-US" altLang="en-US" dirty="0" smtClean="0"/>
              <a:t>)</a:t>
            </a:r>
          </a:p>
        </p:txBody>
      </p:sp>
      <p:sp>
        <p:nvSpPr>
          <p:cNvPr id="24581" name="Content Placeholder 2"/>
          <p:cNvSpPr>
            <a:spLocks noGrp="1"/>
          </p:cNvSpPr>
          <p:nvPr>
            <p:ph sz="quarter" idx="12"/>
          </p:nvPr>
        </p:nvSpPr>
        <p:spPr/>
        <p:txBody>
          <a:bodyPr/>
          <a:lstStyle/>
          <a:p>
            <a:r>
              <a:rPr lang="en-US" altLang="en-US" dirty="0" smtClean="0"/>
              <a:t>Complete Quality Review by:</a:t>
            </a:r>
          </a:p>
          <a:p>
            <a:pPr lvl="1"/>
            <a:r>
              <a:rPr lang="en-US" altLang="en-US" dirty="0" smtClean="0"/>
              <a:t>Answering any taxpayer questions </a:t>
            </a:r>
          </a:p>
          <a:p>
            <a:pPr lvl="1"/>
            <a:r>
              <a:rPr lang="en-US" altLang="en-US" dirty="0" smtClean="0"/>
              <a:t>Advising taxpayers of their responsibility for the accuracy of information on the tax return</a:t>
            </a:r>
          </a:p>
          <a:p>
            <a:pPr lvl="1"/>
            <a:endParaRPr lang="en-US" altLang="en-US" dirty="0" smtClean="0"/>
          </a:p>
          <a:p>
            <a:endParaRPr lang="en-US" altLang="en-US" dirty="0" smtClean="0"/>
          </a:p>
          <a:p>
            <a:endParaRPr lang="en-US" altLang="en-US" dirty="0" smtClean="0"/>
          </a:p>
        </p:txBody>
      </p:sp>
      <p:sp>
        <p:nvSpPr>
          <p:cNvPr id="3" name="Footer Placeholder 2"/>
          <p:cNvSpPr>
            <a:spLocks noGrp="1"/>
          </p:cNvSpPr>
          <p:nvPr>
            <p:ph type="ftr" sz="quarter" idx="13"/>
          </p:nvPr>
        </p:nvSpPr>
        <p:spPr/>
        <p:txBody>
          <a:bodyPr/>
          <a:lstStyle/>
          <a:p>
            <a:r>
              <a:rPr lang="en-US" dirty="0"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t>Feedback to Preparer</a:t>
            </a:r>
          </a:p>
        </p:txBody>
      </p:sp>
      <p:sp>
        <p:nvSpPr>
          <p:cNvPr id="25605" name="Content Placeholder 2"/>
          <p:cNvSpPr>
            <a:spLocks noGrp="1"/>
          </p:cNvSpPr>
          <p:nvPr>
            <p:ph sz="quarter" idx="12"/>
          </p:nvPr>
        </p:nvSpPr>
        <p:spPr/>
        <p:txBody>
          <a:bodyPr/>
          <a:lstStyle/>
          <a:p>
            <a:pPr eaLnBrk="1" hangingPunct="1"/>
            <a:r>
              <a:rPr lang="en-US" altLang="en-US" dirty="0" smtClean="0"/>
              <a:t>Any discrepancies or errors noted should be discussed with tax preparer as appropriate</a:t>
            </a:r>
          </a:p>
          <a:p>
            <a:pPr eaLnBrk="1" hangingPunct="1"/>
            <a:r>
              <a:rPr lang="en-US" altLang="en-US" dirty="0" smtClean="0"/>
              <a:t>This is best done privately after taxpayer has left</a:t>
            </a:r>
          </a:p>
          <a:p>
            <a:pPr eaLnBrk="1" hangingPunct="1"/>
            <a:endParaRPr lang="en-US" altLang="en-US" dirty="0" smtClean="0"/>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QR Gold Standard</a:t>
            </a:r>
            <a:br>
              <a:rPr lang="en-US" altLang="en-US" dirty="0" smtClean="0"/>
            </a:br>
            <a:r>
              <a:rPr lang="en-US" altLang="en-US" sz="3200" dirty="0" smtClean="0"/>
              <a:t>Available on One Support</a:t>
            </a:r>
          </a:p>
        </p:txBody>
      </p:sp>
      <p:sp>
        <p:nvSpPr>
          <p:cNvPr id="3" name="Footer Placeholder 2"/>
          <p:cNvSpPr>
            <a:spLocks noGrp="1"/>
          </p:cNvSpPr>
          <p:nvPr>
            <p:ph type="ftr" sz="quarter" idx="13"/>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4"/>
          </p:nvPr>
        </p:nvSpPr>
        <p:spPr/>
        <p:txBody>
          <a:bodyPr/>
          <a:lstStyle/>
          <a:p>
            <a:fld id="{1DA692B1-EC55-4023-9554-854A401B5E78}" type="slidenum">
              <a:rPr lang="en-US" altLang="en-US" smtClean="0"/>
              <a:pPr/>
              <a:t>34</a:t>
            </a:fld>
            <a:endParaRPr lang="en-US" altLang="en-US"/>
          </a:p>
        </p:txBody>
      </p:sp>
      <p:pic>
        <p:nvPicPr>
          <p:cNvPr id="8" name="Content Placeholder 7"/>
          <p:cNvPicPr>
            <a:picLocks noGrp="1" noChangeAspect="1"/>
          </p:cNvPicPr>
          <p:nvPr>
            <p:ph sz="quarter" idx="12"/>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943759" y="1690688"/>
            <a:ext cx="5047997" cy="4329112"/>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QR Gold Standard (</a:t>
            </a:r>
            <a:r>
              <a:rPr lang="en-US" altLang="en-US" dirty="0" err="1" smtClean="0"/>
              <a:t>con’t</a:t>
            </a:r>
            <a:r>
              <a:rPr lang="en-US" altLang="en-US" dirty="0" smtClean="0"/>
              <a:t>)</a:t>
            </a:r>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35</a:t>
            </a:fld>
            <a:endParaRPr lang="en-US" altLang="en-US"/>
          </a:p>
        </p:txBody>
      </p:sp>
      <p:pic>
        <p:nvPicPr>
          <p:cNvPr id="5" name="Content Placeholder 4"/>
          <p:cNvPicPr>
            <a:picLocks noGrp="1" noChangeAspect="1"/>
          </p:cNvPicPr>
          <p:nvPr>
            <p:ph sz="quarter" idx="12"/>
          </p:nvPr>
        </p:nvPicPr>
        <p:blipFill>
          <a:blip r:embed="rId2"/>
          <a:stretch>
            <a:fillRect/>
          </a:stretch>
        </p:blipFill>
        <p:spPr>
          <a:xfrm>
            <a:off x="1697038" y="2133600"/>
            <a:ext cx="6057900" cy="3576637"/>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r>
              <a:rPr lang="en-US" altLang="en-US" smtClean="0"/>
              <a:t>Bottom Line</a:t>
            </a:r>
            <a:endParaRPr lang="en-US" altLang="en-US" dirty="0" smtClean="0"/>
          </a:p>
        </p:txBody>
      </p:sp>
      <p:sp>
        <p:nvSpPr>
          <p:cNvPr id="43011" name="Rectangle 3"/>
          <p:cNvSpPr>
            <a:spLocks noGrp="1" noChangeArrowheads="1"/>
          </p:cNvSpPr>
          <p:nvPr>
            <p:ph sz="quarter" idx="12"/>
          </p:nvPr>
        </p:nvSpPr>
        <p:spPr/>
        <p:txBody>
          <a:bodyPr>
            <a:normAutofit fontScale="92500" lnSpcReduction="20000"/>
          </a:bodyPr>
          <a:lstStyle/>
          <a:p>
            <a:r>
              <a:rPr lang="en-US" altLang="en-US" dirty="0" smtClean="0"/>
              <a:t>Quality review is not just a proofreading exercise</a:t>
            </a:r>
          </a:p>
          <a:p>
            <a:r>
              <a:rPr lang="en-US" altLang="en-US" dirty="0" smtClean="0"/>
              <a:t>Purpose of quality review is to ensure that we file an accurate return for taxpayer which provides the highest refund (or lowest amount due) to which they are entitled</a:t>
            </a:r>
          </a:p>
        </p:txBody>
      </p:sp>
      <p:sp>
        <p:nvSpPr>
          <p:cNvPr id="3" name="Footer Placeholder 2"/>
          <p:cNvSpPr>
            <a:spLocks noGrp="1"/>
          </p:cNvSpPr>
          <p:nvPr>
            <p:ph type="ftr" sz="quarter" idx="13"/>
          </p:nvPr>
        </p:nvSpPr>
        <p:spPr/>
        <p:txBody>
          <a:bodyPr/>
          <a:lstStyle/>
          <a:p>
            <a:r>
              <a:rPr lang="en-US" smtClean="0"/>
              <a:t>NTTC Training – TY2016</a:t>
            </a:r>
            <a:endParaRPr lang="en-US" dirty="0"/>
          </a:p>
        </p:txBody>
      </p:sp>
      <p:sp>
        <p:nvSpPr>
          <p:cNvPr id="4" name="Slide Number Placeholder 3"/>
          <p:cNvSpPr>
            <a:spLocks noGrp="1"/>
          </p:cNvSpPr>
          <p:nvPr>
            <p:ph type="sldNum" sz="quarter" idx="14"/>
          </p:nvPr>
        </p:nvSpPr>
        <p:spPr/>
        <p:txBody>
          <a:bodyPr/>
          <a:lstStyle/>
          <a:p>
            <a:fld id="{1DA692B1-EC55-4023-9554-854A401B5E78}" type="slidenum">
              <a:rPr lang="en-US" altLang="en-US" smtClean="0"/>
              <a:pPr/>
              <a:t>36</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71" name="Rectangle 7"/>
          <p:cNvSpPr>
            <a:spLocks noGrp="1" noChangeArrowheads="1"/>
          </p:cNvSpPr>
          <p:nvPr>
            <p:ph sz="half" idx="1"/>
          </p:nvPr>
        </p:nvSpPr>
        <p:spPr/>
        <p:txBody>
          <a:bodyPr>
            <a:normAutofit fontScale="70000" lnSpcReduction="20000"/>
          </a:bodyPr>
          <a:lstStyle/>
          <a:p>
            <a:r>
              <a:rPr lang="en-US" altLang="en-US" dirty="0" smtClean="0"/>
              <a:t>Improper SSN </a:t>
            </a:r>
          </a:p>
          <a:p>
            <a:r>
              <a:rPr lang="en-US" altLang="en-US" dirty="0" smtClean="0"/>
              <a:t>Incorrect name</a:t>
            </a:r>
          </a:p>
          <a:p>
            <a:r>
              <a:rPr lang="en-US" altLang="en-US" dirty="0" smtClean="0"/>
              <a:t>Errors in entry: W-2, 1099R, </a:t>
            </a:r>
            <a:r>
              <a:rPr lang="en-US" altLang="en-US" dirty="0" err="1" smtClean="0"/>
              <a:t>EIN</a:t>
            </a:r>
            <a:r>
              <a:rPr lang="en-US" altLang="en-US" dirty="0" smtClean="0"/>
              <a:t> name</a:t>
            </a:r>
          </a:p>
          <a:p>
            <a:r>
              <a:rPr lang="en-US" altLang="en-US" dirty="0" smtClean="0"/>
              <a:t>Improper entry of 1099 information</a:t>
            </a:r>
          </a:p>
          <a:p>
            <a:r>
              <a:rPr lang="en-US" altLang="en-US" dirty="0" smtClean="0"/>
              <a:t>Improper use of 1099-R Simplified Method</a:t>
            </a:r>
          </a:p>
          <a:p>
            <a:endParaRPr lang="en-US" altLang="en-US" dirty="0" smtClean="0"/>
          </a:p>
        </p:txBody>
      </p:sp>
      <p:sp>
        <p:nvSpPr>
          <p:cNvPr id="3" name="Content Placeholder 2"/>
          <p:cNvSpPr>
            <a:spLocks noGrp="1"/>
          </p:cNvSpPr>
          <p:nvPr>
            <p:ph sz="half" idx="2"/>
          </p:nvPr>
        </p:nvSpPr>
        <p:spPr/>
        <p:txBody>
          <a:bodyPr>
            <a:normAutofit fontScale="70000" lnSpcReduction="20000"/>
          </a:bodyPr>
          <a:lstStyle/>
          <a:p>
            <a:r>
              <a:rPr lang="en-US" altLang="en-US" dirty="0" smtClean="0"/>
              <a:t>Entry of 1099-OID as tax exempt</a:t>
            </a:r>
          </a:p>
          <a:p>
            <a:r>
              <a:rPr lang="en-US" altLang="en-US" dirty="0" smtClean="0"/>
              <a:t>Improper calculation of </a:t>
            </a:r>
            <a:r>
              <a:rPr lang="en-US" altLang="en-US" dirty="0" err="1" smtClean="0"/>
              <a:t>EIC</a:t>
            </a:r>
            <a:endParaRPr lang="en-US" altLang="en-US" dirty="0" smtClean="0"/>
          </a:p>
          <a:p>
            <a:r>
              <a:rPr lang="en-US" altLang="en-US" dirty="0" smtClean="0"/>
              <a:t>Transposed characters/numbers</a:t>
            </a:r>
          </a:p>
          <a:p>
            <a:r>
              <a:rPr lang="en-US" altLang="en-US" dirty="0" smtClean="0"/>
              <a:t>Return prepared with out-of-scope issues</a:t>
            </a:r>
          </a:p>
          <a:p>
            <a:endParaRPr lang="en-US" altLang="en-US" dirty="0" smtClean="0"/>
          </a:p>
        </p:txBody>
      </p:sp>
      <p:sp>
        <p:nvSpPr>
          <p:cNvPr id="29700" name="Rectangle 6"/>
          <p:cNvSpPr>
            <a:spLocks noGrp="1" noChangeArrowheads="1"/>
          </p:cNvSpPr>
          <p:nvPr>
            <p:ph type="title"/>
          </p:nvPr>
        </p:nvSpPr>
        <p:spPr/>
        <p:txBody>
          <a:bodyPr/>
          <a:lstStyle/>
          <a:p>
            <a:r>
              <a:rPr lang="en-US" altLang="en-US" dirty="0" smtClean="0"/>
              <a:t>Common Errors</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9F072A02-350E-456C-B7A6-35518B3FDB1D}" type="slidenum">
              <a:rPr lang="en-US" altLang="en-US" smtClean="0"/>
              <a:pPr/>
              <a:t>37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8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p"/>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ChangeArrowheads="1"/>
          </p:cNvSpPr>
          <p:nvPr/>
        </p:nvSpPr>
        <p:spPr bwMode="auto">
          <a:xfrm>
            <a:off x="1143000" y="1898650"/>
            <a:ext cx="6858000" cy="30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lgn="ctr" eaLnBrk="1" hangingPunct="1">
              <a:lnSpc>
                <a:spcPct val="105000"/>
              </a:lnSpc>
              <a:spcBef>
                <a:spcPct val="0"/>
              </a:spcBef>
              <a:buClrTx/>
              <a:buSzTx/>
              <a:buFontTx/>
              <a:buNone/>
            </a:pPr>
            <a:r>
              <a:rPr lang="en-US" altLang="en-US" sz="3600" dirty="0">
                <a:solidFill>
                  <a:srgbClr val="0033CC"/>
                </a:solidFill>
                <a:latin typeface="Cambria" panose="02040503050406030204" pitchFamily="18" charset="0"/>
                <a:cs typeface="Calibri" panose="020F0502020204030204" pitchFamily="34" charset="0"/>
              </a:rPr>
              <a:t>A good quality review </a:t>
            </a:r>
            <a:br>
              <a:rPr lang="en-US" altLang="en-US" sz="3600" dirty="0">
                <a:solidFill>
                  <a:srgbClr val="0033CC"/>
                </a:solidFill>
                <a:latin typeface="Cambria" panose="02040503050406030204" pitchFamily="18" charset="0"/>
                <a:cs typeface="Calibri" panose="020F0502020204030204" pitchFamily="34" charset="0"/>
              </a:rPr>
            </a:br>
            <a:r>
              <a:rPr lang="en-US" altLang="en-US" sz="3600" dirty="0">
                <a:solidFill>
                  <a:srgbClr val="0033CC"/>
                </a:solidFill>
                <a:latin typeface="Cambria" panose="02040503050406030204" pitchFamily="18" charset="0"/>
                <a:cs typeface="Calibri" panose="020F0502020204030204" pitchFamily="34" charset="0"/>
              </a:rPr>
              <a:t>takes time. </a:t>
            </a:r>
          </a:p>
          <a:p>
            <a:pPr algn="ctr" eaLnBrk="1" hangingPunct="1">
              <a:lnSpc>
                <a:spcPct val="105000"/>
              </a:lnSpc>
              <a:spcBef>
                <a:spcPct val="0"/>
              </a:spcBef>
              <a:buClrTx/>
              <a:buSzTx/>
              <a:buFontTx/>
              <a:buNone/>
            </a:pPr>
            <a:endParaRPr lang="en-US" altLang="en-US" sz="3600" dirty="0">
              <a:solidFill>
                <a:srgbClr val="0033CC"/>
              </a:solidFill>
              <a:latin typeface="Cambria" panose="02040503050406030204" pitchFamily="18" charset="0"/>
              <a:cs typeface="Calibri" panose="020F0502020204030204" pitchFamily="34" charset="0"/>
            </a:endParaRPr>
          </a:p>
          <a:p>
            <a:pPr algn="ctr" eaLnBrk="1" hangingPunct="1">
              <a:lnSpc>
                <a:spcPct val="105000"/>
              </a:lnSpc>
              <a:spcBef>
                <a:spcPct val="0"/>
              </a:spcBef>
              <a:buClrTx/>
              <a:buSzTx/>
              <a:buFontTx/>
              <a:buNone/>
            </a:pPr>
            <a:r>
              <a:rPr lang="en-US" altLang="en-US" sz="3600" dirty="0">
                <a:solidFill>
                  <a:srgbClr val="0033CC"/>
                </a:solidFill>
                <a:latin typeface="Cambria" panose="02040503050406030204" pitchFamily="18" charset="0"/>
                <a:cs typeface="Calibri" panose="020F0502020204030204" pitchFamily="34" charset="0"/>
              </a:rPr>
              <a:t>Do not short-change the taxpayer by rushing through it. </a:t>
            </a:r>
          </a:p>
        </p:txBody>
      </p:sp>
      <p:sp>
        <p:nvSpPr>
          <p:cNvPr id="2" name="Rectangle 1"/>
          <p:cNvSpPr/>
          <p:nvPr/>
        </p:nvSpPr>
        <p:spPr>
          <a:xfrm>
            <a:off x="0" y="106680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400">
                <a:solidFill>
                  <a:schemeClr val="bg1"/>
                </a:solidFill>
                <a:latin typeface="Calibri" panose="020F0502020204030204" pitchFamily="34" charset="0"/>
                <a:cs typeface="Arial" panose="020B0604020202020204" pitchFamily="34" charset="0"/>
              </a:defRPr>
            </a:lvl1pPr>
            <a:lvl2pPr marL="742950" indent="-285750">
              <a:defRPr sz="1400">
                <a:solidFill>
                  <a:schemeClr val="bg1"/>
                </a:solidFill>
                <a:latin typeface="Calibri" panose="020F0502020204030204" pitchFamily="34" charset="0"/>
                <a:cs typeface="Arial" panose="020B0604020202020204" pitchFamily="34" charset="0"/>
              </a:defRPr>
            </a:lvl2pPr>
            <a:lvl3pPr marL="1143000" indent="-228600">
              <a:defRPr sz="1400">
                <a:solidFill>
                  <a:schemeClr val="bg1"/>
                </a:solidFill>
                <a:latin typeface="Calibri" panose="020F0502020204030204" pitchFamily="34" charset="0"/>
                <a:cs typeface="Arial" panose="020B0604020202020204" pitchFamily="34" charset="0"/>
              </a:defRPr>
            </a:lvl3pPr>
            <a:lvl4pPr marL="1600200" indent="-228600">
              <a:defRPr sz="1400">
                <a:solidFill>
                  <a:schemeClr val="bg1"/>
                </a:solidFill>
                <a:latin typeface="Calibri" panose="020F0502020204030204" pitchFamily="34" charset="0"/>
                <a:cs typeface="Arial" panose="020B0604020202020204" pitchFamily="34" charset="0"/>
              </a:defRPr>
            </a:lvl4pPr>
            <a:lvl5pPr marL="2057400" indent="-228600">
              <a:defRPr sz="1400">
                <a:solidFill>
                  <a:schemeClr val="bg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pPr algn="ctr" eaLnBrk="1" hangingPunct="1">
              <a:defRPr/>
            </a:pPr>
            <a:endParaRPr lang="en-US" altLang="en-US" dirty="0" smtClean="0">
              <a:solidFill>
                <a:srgbClr val="FFFFFF"/>
              </a:solidFill>
              <a:cs typeface="Calibri" panose="020F0502020204030204" pitchFamily="34" charset="0"/>
            </a:endParaRPr>
          </a:p>
        </p:txBody>
      </p:sp>
      <p:pic>
        <p:nvPicPr>
          <p:cNvPr id="30726" name="Picture 2" descr="C:\Users\Steve\AppData\Local\Microsoft\Windows\Temporary Internet Files\Content.IE5\W0E5RFM7\MC90024040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233363"/>
            <a:ext cx="1954213"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02F89AF0-768D-4330-981A-A1D970569454}" type="slidenum">
              <a:rPr lang="en-US" altLang="en-US" smtClean="0"/>
              <a:pPr/>
              <a:t>38</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pPr eaLnBrk="1" hangingPunct="1"/>
            <a:r>
              <a:rPr lang="en-US" altLang="en-US" dirty="0" smtClean="0"/>
              <a:t>Quality Review</a:t>
            </a:r>
          </a:p>
        </p:txBody>
      </p:sp>
      <p:sp>
        <p:nvSpPr>
          <p:cNvPr id="31749" name="Content Placeholder 2"/>
          <p:cNvSpPr>
            <a:spLocks noGrp="1"/>
          </p:cNvSpPr>
          <p:nvPr>
            <p:ph sz="quarter" idx="12"/>
          </p:nvPr>
        </p:nvSpPr>
        <p:spPr>
          <a:xfrm>
            <a:off x="960005" y="2514600"/>
            <a:ext cx="3048000" cy="914400"/>
          </a:xfrm>
        </p:spPr>
        <p:txBody>
          <a:bodyPr/>
          <a:lstStyle/>
          <a:p>
            <a:pPr marL="53975" indent="0" eaLnBrk="1" hangingPunct="1">
              <a:buFont typeface="Calibri" panose="020F0502020204030204" pitchFamily="34" charset="0"/>
              <a:buNone/>
            </a:pPr>
            <a:r>
              <a:rPr lang="en-US" altLang="en-US" dirty="0" smtClean="0"/>
              <a:t>Questions?	</a:t>
            </a:r>
          </a:p>
        </p:txBody>
      </p:sp>
      <p:sp>
        <p:nvSpPr>
          <p:cNvPr id="2" name="Footer Placeholder 1"/>
          <p:cNvSpPr>
            <a:spLocks noGrp="1"/>
          </p:cNvSpPr>
          <p:nvPr>
            <p:ph type="ftr" sz="quarter" idx="13"/>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4"/>
          </p:nvPr>
        </p:nvSpPr>
        <p:spPr/>
        <p:txBody>
          <a:bodyPr/>
          <a:lstStyle/>
          <a:p>
            <a:fld id="{1DA692B1-EC55-4023-9554-854A401B5E78}" type="slidenum">
              <a:rPr lang="en-US" altLang="en-US" smtClean="0"/>
              <a:pPr/>
              <a:t>39</a:t>
            </a:fld>
            <a:endParaRPr lang="en-US" altLang="en-US"/>
          </a:p>
        </p:txBody>
      </p:sp>
      <p:sp>
        <p:nvSpPr>
          <p:cNvPr id="7" name="Content Placeholder 2"/>
          <p:cNvSpPr txBox="1">
            <a:spLocks/>
          </p:cNvSpPr>
          <p:nvPr/>
        </p:nvSpPr>
        <p:spPr bwMode="auto">
          <a:xfrm>
            <a:off x="2430319" y="4767623"/>
            <a:ext cx="304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4488" indent="-344488" algn="l" rtl="0" eaLnBrk="0" fontAlgn="base" hangingPunct="0">
              <a:lnSpc>
                <a:spcPct val="100000"/>
              </a:lnSpc>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lnSpc>
                <a:spcPct val="100000"/>
              </a:lnSpc>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lnSpc>
                <a:spcPct val="100000"/>
              </a:lnSpc>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lnSpc>
                <a:spcPct val="100000"/>
              </a:lnSpc>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975" indent="0" eaLnBrk="1" hangingPunct="1">
              <a:buFont typeface="Calibri" panose="020F0502020204030204" pitchFamily="34" charset="0"/>
              <a:buNone/>
            </a:pPr>
            <a:r>
              <a:rPr lang="en-US" altLang="en-US" dirty="0" smtClean="0"/>
              <a:t>Comments…</a:t>
            </a:r>
          </a:p>
        </p:txBody>
      </p:sp>
      <p:pic>
        <p:nvPicPr>
          <p:cNvPr id="6" name="Picture 5" descr="Why Vanilla Doesn’t Have Nested Comment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2435722"/>
            <a:ext cx="3964754" cy="196518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71550" y="2196662"/>
            <a:ext cx="7543800" cy="4079875"/>
          </a:xfrm>
        </p:spPr>
        <p:txBody>
          <a:bodyPr>
            <a:normAutofit/>
          </a:bodyPr>
          <a:lstStyle/>
          <a:p>
            <a:pPr marL="0" indent="0">
              <a:lnSpc>
                <a:spcPct val="110000"/>
              </a:lnSpc>
              <a:buNone/>
            </a:pPr>
            <a:r>
              <a:rPr lang="en-US" altLang="en-US" sz="3200" dirty="0" smtClean="0"/>
              <a:t>Quality Review Process Doesn’t Change</a:t>
            </a:r>
          </a:p>
          <a:p>
            <a:pPr>
              <a:lnSpc>
                <a:spcPct val="110000"/>
              </a:lnSpc>
            </a:pPr>
            <a:r>
              <a:rPr lang="en-US" altLang="en-US" sz="3200" dirty="0" smtClean="0"/>
              <a:t>Step 1:  Interview/Intake Review with TP</a:t>
            </a:r>
          </a:p>
          <a:p>
            <a:pPr>
              <a:lnSpc>
                <a:spcPct val="110000"/>
              </a:lnSpc>
            </a:pPr>
            <a:r>
              <a:rPr lang="en-US" altLang="en-US" sz="3200" dirty="0" smtClean="0"/>
              <a:t>Step 2:  Check entries on computer</a:t>
            </a:r>
          </a:p>
          <a:p>
            <a:pPr>
              <a:lnSpc>
                <a:spcPct val="110000"/>
              </a:lnSpc>
            </a:pPr>
            <a:r>
              <a:rPr lang="en-US" altLang="en-US" sz="3200" dirty="0" smtClean="0"/>
              <a:t>Step 3:  Compare with last years return</a:t>
            </a:r>
          </a:p>
          <a:p>
            <a:pPr>
              <a:lnSpc>
                <a:spcPct val="110000"/>
              </a:lnSpc>
            </a:pPr>
            <a:r>
              <a:rPr lang="en-US" altLang="en-US" sz="3200" dirty="0" smtClean="0"/>
              <a:t>Step 4:  Finish </a:t>
            </a:r>
          </a:p>
          <a:p>
            <a:pPr marL="0" indent="0">
              <a:lnSpc>
                <a:spcPct val="110000"/>
              </a:lnSpc>
              <a:buNone/>
            </a:pPr>
            <a:endParaRPr lang="en-US" altLang="en-US"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4</a:t>
            </a:fld>
            <a:endParaRPr lang="en-US" altLang="en-US"/>
          </a:p>
        </p:txBody>
      </p:sp>
      <p:sp>
        <p:nvSpPr>
          <p:cNvPr id="2" name="Title 1"/>
          <p:cNvSpPr>
            <a:spLocks noGrp="1"/>
          </p:cNvSpPr>
          <p:nvPr>
            <p:ph type="title"/>
          </p:nvPr>
        </p:nvSpPr>
        <p:spPr>
          <a:xfrm>
            <a:off x="628650" y="302063"/>
            <a:ext cx="7886700" cy="1325563"/>
          </a:xfrm>
        </p:spPr>
        <p:txBody>
          <a:bodyPr/>
          <a:lstStyle/>
          <a:p>
            <a:r>
              <a:rPr lang="en-US" dirty="0" smtClean="0"/>
              <a:t>QR Training – What’s Not New</a:t>
            </a:r>
            <a:endParaRPr lang="en-US" dirty="0"/>
          </a:p>
        </p:txBody>
      </p:sp>
    </p:spTree>
    <p:extLst>
      <p:ext uri="{BB962C8B-B14F-4D97-AF65-F5344CB8AC3E}">
        <p14:creationId xmlns:p14="http://schemas.microsoft.com/office/powerpoint/2010/main" val="47348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54088" y="2133599"/>
            <a:ext cx="7543800" cy="4079875"/>
          </a:xfrm>
        </p:spPr>
        <p:txBody>
          <a:bodyPr>
            <a:normAutofit/>
          </a:bodyPr>
          <a:lstStyle/>
          <a:p>
            <a:pPr>
              <a:lnSpc>
                <a:spcPct val="110000"/>
              </a:lnSpc>
            </a:pPr>
            <a:r>
              <a:rPr lang="en-US" altLang="en-US" sz="3200" dirty="0" smtClean="0"/>
              <a:t>NTTC QR package #6 </a:t>
            </a:r>
          </a:p>
          <a:p>
            <a:pPr lvl="1">
              <a:lnSpc>
                <a:spcPct val="110000"/>
              </a:lnSpc>
            </a:pPr>
            <a:r>
              <a:rPr lang="en-US" altLang="en-US" sz="2800" dirty="0" err="1" smtClean="0"/>
              <a:t>OneSupport</a:t>
            </a:r>
            <a:r>
              <a:rPr lang="en-US" altLang="en-US" sz="2800" dirty="0" smtClean="0"/>
              <a:t>&gt;</a:t>
            </a:r>
            <a:r>
              <a:rPr lang="en-US" altLang="en-US" sz="2800" dirty="0" err="1" smtClean="0"/>
              <a:t>taxtraining</a:t>
            </a:r>
            <a:r>
              <a:rPr lang="en-US" altLang="en-US" sz="2800" dirty="0" smtClean="0"/>
              <a:t>&gt;materials/presentations</a:t>
            </a:r>
            <a:endParaRPr lang="en-US" altLang="en-US" sz="2800" dirty="0"/>
          </a:p>
          <a:p>
            <a:pPr lvl="1">
              <a:lnSpc>
                <a:spcPct val="110000"/>
              </a:lnSpc>
            </a:pPr>
            <a:r>
              <a:rPr lang="en-US" altLang="en-US" sz="2800" dirty="0" smtClean="0"/>
              <a:t>Also each training lesson has QR info </a:t>
            </a:r>
          </a:p>
          <a:p>
            <a:pPr>
              <a:lnSpc>
                <a:spcPct val="110000"/>
              </a:lnSpc>
            </a:pPr>
            <a:r>
              <a:rPr lang="en-US" altLang="en-US" sz="3200" dirty="0" smtClean="0"/>
              <a:t>Gold Standard document</a:t>
            </a:r>
          </a:p>
          <a:p>
            <a:pPr lvl="1">
              <a:lnSpc>
                <a:spcPct val="110000"/>
              </a:lnSpc>
            </a:pPr>
            <a:r>
              <a:rPr lang="en-US" altLang="en-US" sz="2800" dirty="0" smtClean="0"/>
              <a:t>One support&gt;tax training&gt;tax law/policy </a:t>
            </a:r>
          </a:p>
          <a:p>
            <a:pPr marL="0" indent="0">
              <a:lnSpc>
                <a:spcPct val="110000"/>
              </a:lnSpc>
              <a:buNone/>
            </a:pPr>
            <a:endParaRPr lang="en-US" altLang="en-US"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5</a:t>
            </a:fld>
            <a:endParaRPr lang="en-US" altLang="en-US"/>
          </a:p>
        </p:txBody>
      </p:sp>
      <p:sp>
        <p:nvSpPr>
          <p:cNvPr id="2" name="Title 1"/>
          <p:cNvSpPr>
            <a:spLocks noGrp="1"/>
          </p:cNvSpPr>
          <p:nvPr>
            <p:ph type="title"/>
          </p:nvPr>
        </p:nvSpPr>
        <p:spPr/>
        <p:txBody>
          <a:bodyPr/>
          <a:lstStyle/>
          <a:p>
            <a:r>
              <a:rPr lang="en-US" dirty="0" smtClean="0"/>
              <a:t>QR Training – Materials</a:t>
            </a:r>
            <a:endParaRPr lang="en-US" dirty="0"/>
          </a:p>
        </p:txBody>
      </p:sp>
    </p:spTree>
    <p:extLst>
      <p:ext uri="{BB962C8B-B14F-4D97-AF65-F5344CB8AC3E}">
        <p14:creationId xmlns:p14="http://schemas.microsoft.com/office/powerpoint/2010/main" val="423451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71550" y="1828800"/>
            <a:ext cx="7543800" cy="4447737"/>
          </a:xfrm>
        </p:spPr>
        <p:txBody>
          <a:bodyPr>
            <a:normAutofit fontScale="47500" lnSpcReduction="20000"/>
          </a:bodyPr>
          <a:lstStyle/>
          <a:p>
            <a:pPr>
              <a:lnSpc>
                <a:spcPct val="110000"/>
              </a:lnSpc>
            </a:pPr>
            <a:r>
              <a:rPr lang="en-US" altLang="en-US" sz="4200" dirty="0" smtClean="0"/>
              <a:t>Present QR Process using NTTC </a:t>
            </a:r>
            <a:r>
              <a:rPr lang="en-US" altLang="en-US" sz="4200" dirty="0" err="1" smtClean="0"/>
              <a:t>pkg</a:t>
            </a:r>
            <a:r>
              <a:rPr lang="en-US" altLang="en-US" sz="4200" dirty="0" smtClean="0"/>
              <a:t> 6 (can hide pages)</a:t>
            </a:r>
          </a:p>
          <a:p>
            <a:pPr lvl="1">
              <a:lnSpc>
                <a:spcPct val="110000"/>
              </a:lnSpc>
            </a:pPr>
            <a:r>
              <a:rPr lang="en-US" altLang="en-US" sz="4200" dirty="0" smtClean="0"/>
              <a:t>Emphasize review of Intake sheets including NYS</a:t>
            </a:r>
          </a:p>
          <a:p>
            <a:pPr lvl="1">
              <a:lnSpc>
                <a:spcPct val="110000"/>
              </a:lnSpc>
            </a:pPr>
            <a:r>
              <a:rPr lang="en-US" altLang="en-US" sz="4200" dirty="0" smtClean="0"/>
              <a:t>More careful review (no carry forward)</a:t>
            </a:r>
          </a:p>
          <a:p>
            <a:pPr lvl="1">
              <a:lnSpc>
                <a:spcPct val="110000"/>
              </a:lnSpc>
            </a:pPr>
            <a:r>
              <a:rPr lang="en-US" altLang="en-US" sz="4200" dirty="0" smtClean="0"/>
              <a:t>Importance of comparing with last year’s return</a:t>
            </a:r>
          </a:p>
          <a:p>
            <a:pPr>
              <a:lnSpc>
                <a:spcPct val="110000"/>
              </a:lnSpc>
            </a:pPr>
            <a:r>
              <a:rPr lang="en-US" altLang="en-US" sz="4600" dirty="0" smtClean="0"/>
              <a:t>Give demonstration of Quality Review in TaxSlayer</a:t>
            </a:r>
          </a:p>
          <a:p>
            <a:pPr lvl="1">
              <a:lnSpc>
                <a:spcPct val="110000"/>
              </a:lnSpc>
            </a:pPr>
            <a:r>
              <a:rPr lang="en-US" altLang="en-US" sz="4200" dirty="0" smtClean="0"/>
              <a:t>Organize TP documents, match with intake sheets</a:t>
            </a:r>
          </a:p>
          <a:p>
            <a:pPr lvl="1">
              <a:lnSpc>
                <a:spcPct val="110000"/>
              </a:lnSpc>
            </a:pPr>
            <a:r>
              <a:rPr lang="en-US" altLang="en-US" sz="4200" dirty="0" smtClean="0"/>
              <a:t>TS different ways to view  forms, how  to make corrections</a:t>
            </a:r>
          </a:p>
          <a:p>
            <a:pPr lvl="1">
              <a:lnSpc>
                <a:spcPct val="110000"/>
              </a:lnSpc>
            </a:pPr>
            <a:r>
              <a:rPr lang="en-US" altLang="en-US" sz="4200" dirty="0" smtClean="0"/>
              <a:t>Proceed in order of intake sheets</a:t>
            </a:r>
          </a:p>
          <a:p>
            <a:pPr lvl="1">
              <a:lnSpc>
                <a:spcPct val="110000"/>
              </a:lnSpc>
            </a:pPr>
            <a:r>
              <a:rPr lang="en-US" altLang="en-US" sz="4200" dirty="0" smtClean="0"/>
              <a:t>Making notes, setting status</a:t>
            </a:r>
          </a:p>
          <a:p>
            <a:pPr>
              <a:lnSpc>
                <a:spcPct val="110000"/>
              </a:lnSpc>
            </a:pPr>
            <a:r>
              <a:rPr lang="en-US" altLang="en-US" sz="4200" dirty="0" smtClean="0"/>
              <a:t>Have each returning volunteer quality review  a return in class</a:t>
            </a:r>
          </a:p>
          <a:p>
            <a:pPr marL="0" indent="0">
              <a:lnSpc>
                <a:spcPct val="110000"/>
              </a:lnSpc>
              <a:buNone/>
            </a:pPr>
            <a:r>
              <a:rPr lang="en-US" altLang="en-US" sz="3700" dirty="0" smtClean="0"/>
              <a:t>	</a:t>
            </a:r>
            <a:endParaRPr lang="en-US" altLang="en-US" sz="3700" dirty="0"/>
          </a:p>
          <a:p>
            <a:pPr>
              <a:lnSpc>
                <a:spcPct val="110000"/>
              </a:lnSpc>
            </a:pPr>
            <a:endParaRPr lang="en-US" altLang="en-US" sz="3200" dirty="0" smtClean="0"/>
          </a:p>
          <a:p>
            <a:pPr marL="0" indent="0">
              <a:lnSpc>
                <a:spcPct val="110000"/>
              </a:lnSpc>
              <a:buNone/>
            </a:pPr>
            <a:endParaRPr lang="en-US" altLang="en-US"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6</a:t>
            </a:fld>
            <a:endParaRPr lang="en-US" altLang="en-US"/>
          </a:p>
        </p:txBody>
      </p:sp>
      <p:sp>
        <p:nvSpPr>
          <p:cNvPr id="2" name="Title 1"/>
          <p:cNvSpPr>
            <a:spLocks noGrp="1"/>
          </p:cNvSpPr>
          <p:nvPr>
            <p:ph type="title"/>
          </p:nvPr>
        </p:nvSpPr>
        <p:spPr>
          <a:xfrm>
            <a:off x="628650" y="302063"/>
            <a:ext cx="7886700" cy="1325563"/>
          </a:xfrm>
        </p:spPr>
        <p:txBody>
          <a:bodyPr/>
          <a:lstStyle/>
          <a:p>
            <a:r>
              <a:rPr lang="en-US" sz="4000" dirty="0" smtClean="0"/>
              <a:t>Quality Review Training Plan</a:t>
            </a:r>
            <a:endParaRPr lang="en-US" sz="4000" dirty="0"/>
          </a:p>
        </p:txBody>
      </p:sp>
    </p:spTree>
    <p:extLst>
      <p:ext uri="{BB962C8B-B14F-4D97-AF65-F5344CB8AC3E}">
        <p14:creationId xmlns:p14="http://schemas.microsoft.com/office/powerpoint/2010/main" val="2748789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2"/>
          </p:nvPr>
        </p:nvSpPr>
        <p:spPr>
          <a:xfrm>
            <a:off x="914400" y="1905001"/>
            <a:ext cx="7467600" cy="4114800"/>
          </a:xfrm>
        </p:spPr>
        <p:txBody>
          <a:bodyPr>
            <a:normAutofit fontScale="70000" lnSpcReduction="20000"/>
          </a:bodyPr>
          <a:lstStyle/>
          <a:p>
            <a:pPr>
              <a:lnSpc>
                <a:spcPct val="110000"/>
              </a:lnSpc>
            </a:pPr>
            <a:r>
              <a:rPr lang="en-US" altLang="en-US" sz="3400" dirty="0" smtClean="0"/>
              <a:t>Need practice to become comfortable with TS</a:t>
            </a:r>
          </a:p>
          <a:p>
            <a:pPr lvl="1">
              <a:lnSpc>
                <a:spcPct val="110000"/>
              </a:lnSpc>
            </a:pPr>
            <a:r>
              <a:rPr lang="en-US" altLang="en-US" sz="3400" dirty="0" smtClean="0"/>
              <a:t>How to view forms, where to make changes</a:t>
            </a:r>
          </a:p>
          <a:p>
            <a:pPr>
              <a:lnSpc>
                <a:spcPct val="110000"/>
              </a:lnSpc>
            </a:pPr>
            <a:r>
              <a:rPr lang="en-US" altLang="en-US" sz="3400" dirty="0" smtClean="0"/>
              <a:t>Sites need to allocate enough QR time and expertise </a:t>
            </a:r>
          </a:p>
          <a:p>
            <a:pPr lvl="1">
              <a:lnSpc>
                <a:spcPct val="110000"/>
              </a:lnSpc>
            </a:pPr>
            <a:r>
              <a:rPr lang="en-US" altLang="en-US" sz="3400" dirty="0" smtClean="0"/>
              <a:t>Longer appointments, especially at start of season</a:t>
            </a:r>
          </a:p>
          <a:p>
            <a:pPr lvl="1">
              <a:lnSpc>
                <a:spcPct val="110000"/>
              </a:lnSpc>
            </a:pPr>
            <a:r>
              <a:rPr lang="en-US" altLang="en-US" sz="3400" dirty="0" smtClean="0"/>
              <a:t>Have experienced  preparers QR complex returns</a:t>
            </a:r>
          </a:p>
          <a:p>
            <a:pPr lvl="1">
              <a:lnSpc>
                <a:spcPct val="110000"/>
              </a:lnSpc>
            </a:pPr>
            <a:r>
              <a:rPr lang="en-US" altLang="en-US" sz="3400" dirty="0" smtClean="0"/>
              <a:t>Assign “dedicated QR”  person, if feasible</a:t>
            </a:r>
          </a:p>
          <a:p>
            <a:pPr lvl="1">
              <a:lnSpc>
                <a:spcPct val="110000"/>
              </a:lnSpc>
            </a:pPr>
            <a:r>
              <a:rPr lang="en-US" altLang="en-US" sz="3400" dirty="0" smtClean="0"/>
              <a:t>Other?</a:t>
            </a:r>
          </a:p>
          <a:p>
            <a:pPr>
              <a:lnSpc>
                <a:spcPct val="110000"/>
              </a:lnSpc>
            </a:pPr>
            <a:r>
              <a:rPr lang="en-US" altLang="en-US" sz="3800" dirty="0" smtClean="0"/>
              <a:t>Effective QR training will help!</a:t>
            </a:r>
          </a:p>
          <a:p>
            <a:pPr>
              <a:lnSpc>
                <a:spcPct val="110000"/>
              </a:lnSpc>
            </a:pPr>
            <a:endParaRPr lang="en-US" altLang="en-US" sz="3800" dirty="0" smtClean="0"/>
          </a:p>
          <a:p>
            <a:pPr>
              <a:lnSpc>
                <a:spcPct val="110000"/>
              </a:lnSpc>
            </a:pPr>
            <a:endParaRPr lang="en-US" altLang="en-US" sz="3800" dirty="0" smtClean="0"/>
          </a:p>
          <a:p>
            <a:pPr>
              <a:lnSpc>
                <a:spcPct val="110000"/>
              </a:lnSpc>
            </a:pPr>
            <a:endParaRPr lang="en-US" altLang="en-US" sz="3800" dirty="0" smtClean="0"/>
          </a:p>
          <a:p>
            <a:pPr>
              <a:lnSpc>
                <a:spcPct val="110000"/>
              </a:lnSpc>
            </a:pPr>
            <a:endParaRPr lang="en-US" altLang="en-US" sz="3800" dirty="0" smtClean="0"/>
          </a:p>
        </p:txBody>
      </p:sp>
      <p:sp>
        <p:nvSpPr>
          <p:cNvPr id="7" name="Footer Placeholder 6"/>
          <p:cNvSpPr>
            <a:spLocks noGrp="1"/>
          </p:cNvSpPr>
          <p:nvPr>
            <p:ph type="ftr" sz="quarter" idx="13"/>
          </p:nvPr>
        </p:nvSpPr>
        <p:spPr/>
        <p:txBody>
          <a:bodyPr/>
          <a:lstStyle/>
          <a:p>
            <a:pPr>
              <a:defRPr/>
            </a:pPr>
            <a:r>
              <a:rPr lang="en-US" dirty="0"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7</a:t>
            </a:fld>
            <a:endParaRPr lang="en-US" altLang="en-US"/>
          </a:p>
        </p:txBody>
      </p:sp>
      <p:sp>
        <p:nvSpPr>
          <p:cNvPr id="2" name="Title 1"/>
          <p:cNvSpPr>
            <a:spLocks noGrp="1"/>
          </p:cNvSpPr>
          <p:nvPr>
            <p:ph type="title"/>
          </p:nvPr>
        </p:nvSpPr>
        <p:spPr>
          <a:xfrm>
            <a:off x="628650" y="302063"/>
            <a:ext cx="7886700" cy="1325563"/>
          </a:xfrm>
        </p:spPr>
        <p:txBody>
          <a:bodyPr/>
          <a:lstStyle/>
          <a:p>
            <a:r>
              <a:rPr lang="en-US" dirty="0" smtClean="0"/>
              <a:t>First Year Transition to TS</a:t>
            </a:r>
            <a:endParaRPr lang="en-US" dirty="0"/>
          </a:p>
        </p:txBody>
      </p:sp>
    </p:spTree>
    <p:extLst>
      <p:ext uri="{BB962C8B-B14F-4D97-AF65-F5344CB8AC3E}">
        <p14:creationId xmlns:p14="http://schemas.microsoft.com/office/powerpoint/2010/main" val="2176935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QR Focus Areas</a:t>
            </a:r>
            <a:endParaRPr lang="en-US" dirty="0"/>
          </a:p>
        </p:txBody>
      </p:sp>
      <p:sp>
        <p:nvSpPr>
          <p:cNvPr id="14339" name="Content Placeholder 2"/>
          <p:cNvSpPr>
            <a:spLocks noGrp="1"/>
          </p:cNvSpPr>
          <p:nvPr>
            <p:ph sz="quarter" idx="12"/>
          </p:nvPr>
        </p:nvSpPr>
        <p:spPr/>
        <p:txBody>
          <a:bodyPr/>
          <a:lstStyle/>
          <a:p>
            <a:pPr marL="0" indent="0">
              <a:buNone/>
            </a:pPr>
            <a:r>
              <a:rPr lang="en-US" altLang="en-US" sz="2400" dirty="0" smtClean="0"/>
              <a:t>TaxSlayer is better than TaxWise in many areas but not all</a:t>
            </a:r>
          </a:p>
          <a:p>
            <a:r>
              <a:rPr lang="en-US" altLang="en-US" sz="2000" dirty="0" smtClean="0"/>
              <a:t>Federal examples</a:t>
            </a:r>
          </a:p>
          <a:p>
            <a:pPr lvl="1"/>
            <a:r>
              <a:rPr lang="en-US" altLang="en-US" sz="2000" dirty="0" smtClean="0"/>
              <a:t>1099R  box 2</a:t>
            </a:r>
          </a:p>
          <a:p>
            <a:pPr lvl="1"/>
            <a:r>
              <a:rPr lang="en-US" altLang="en-US" sz="2000" dirty="0" smtClean="0"/>
              <a:t>Gambling losses on </a:t>
            </a:r>
            <a:r>
              <a:rPr lang="en-US" altLang="en-US" sz="2000" dirty="0" err="1" smtClean="0"/>
              <a:t>Sch</a:t>
            </a:r>
            <a:r>
              <a:rPr lang="en-US" altLang="en-US" sz="2000" dirty="0" smtClean="0"/>
              <a:t> A</a:t>
            </a:r>
          </a:p>
          <a:p>
            <a:pPr lvl="1"/>
            <a:r>
              <a:rPr lang="en-US" altLang="en-US" sz="2000" dirty="0" smtClean="0"/>
              <a:t>Pension simplified method</a:t>
            </a:r>
          </a:p>
          <a:p>
            <a:r>
              <a:rPr lang="en-US" altLang="en-US" sz="2000" dirty="0" smtClean="0"/>
              <a:t>NYS examples</a:t>
            </a:r>
          </a:p>
          <a:p>
            <a:pPr lvl="1"/>
            <a:r>
              <a:rPr lang="en-US" altLang="en-US" sz="2000" dirty="0" smtClean="0"/>
              <a:t>Pension exclusion and exemption amounts</a:t>
            </a:r>
          </a:p>
          <a:p>
            <a:pPr lvl="1"/>
            <a:r>
              <a:rPr lang="en-US" altLang="en-US" sz="2000" dirty="0" smtClean="0"/>
              <a:t>Tuition credit (no red form in tree)</a:t>
            </a:r>
          </a:p>
          <a:p>
            <a:pPr lvl="1"/>
            <a:r>
              <a:rPr lang="en-US" altLang="en-US" sz="2000" dirty="0" smtClean="0"/>
              <a:t>LTC (no carryover from federal)</a:t>
            </a:r>
          </a:p>
          <a:p>
            <a:pPr lvl="1"/>
            <a:endParaRPr lang="en-US" altLang="en-US" dirty="0" smtClean="0"/>
          </a:p>
          <a:p>
            <a:endParaRPr lang="en-US" altLang="en-US" dirty="0" smtClean="0"/>
          </a:p>
          <a:p>
            <a:pPr lvl="1"/>
            <a:endParaRPr lang="en-US" altLang="en-US" dirty="0" smtClean="0"/>
          </a:p>
          <a:p>
            <a:pPr lvl="1"/>
            <a:endParaRPr lang="en-US" altLang="en-US" dirty="0" smtClean="0"/>
          </a:p>
          <a:p>
            <a:endParaRPr lang="en-US" altLang="en-US" dirty="0" smtClean="0"/>
          </a:p>
          <a:p>
            <a:endParaRPr lang="en-US" altLang="en-US" dirty="0" smtClean="0"/>
          </a:p>
        </p:txBody>
      </p:sp>
      <p:sp>
        <p:nvSpPr>
          <p:cNvPr id="7" name="Footer Placeholder 6"/>
          <p:cNvSpPr>
            <a:spLocks noGrp="1"/>
          </p:cNvSpPr>
          <p:nvPr>
            <p:ph type="ftr" sz="quarter" idx="13"/>
          </p:nvPr>
        </p:nvSpPr>
        <p:spPr/>
        <p:txBody>
          <a:bodyPr/>
          <a:lstStyle/>
          <a:p>
            <a:r>
              <a:rPr lang="en-US"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8</a:t>
            </a:fld>
            <a:endParaRPr lang="en-US" altLang="en-US"/>
          </a:p>
        </p:txBody>
      </p:sp>
    </p:spTree>
    <p:extLst>
      <p:ext uri="{BB962C8B-B14F-4D97-AF65-F5344CB8AC3E}">
        <p14:creationId xmlns:p14="http://schemas.microsoft.com/office/powerpoint/2010/main" val="3286208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TaxSlayer Demonstration</a:t>
            </a:r>
            <a:endParaRPr lang="en-US" dirty="0"/>
          </a:p>
        </p:txBody>
      </p:sp>
      <p:sp>
        <p:nvSpPr>
          <p:cNvPr id="14339" name="Content Placeholder 2"/>
          <p:cNvSpPr>
            <a:spLocks noGrp="1"/>
          </p:cNvSpPr>
          <p:nvPr>
            <p:ph sz="quarter" idx="12"/>
          </p:nvPr>
        </p:nvSpPr>
        <p:spPr/>
        <p:txBody>
          <a:bodyPr/>
          <a:lstStyle/>
          <a:p>
            <a:pPr marL="0" indent="0">
              <a:buNone/>
            </a:pPr>
            <a:r>
              <a:rPr lang="en-US" altLang="en-US" sz="2400" dirty="0" smtClean="0"/>
              <a:t>Show 2016 </a:t>
            </a:r>
            <a:r>
              <a:rPr lang="en-US" altLang="en-US" sz="2400" dirty="0" smtClean="0"/>
              <a:t>QR demo </a:t>
            </a:r>
            <a:r>
              <a:rPr lang="en-US" altLang="en-US" sz="2400" dirty="0" smtClean="0"/>
              <a:t>– Gail Archer</a:t>
            </a:r>
            <a:endParaRPr lang="en-US" altLang="en-US" sz="2000" dirty="0" smtClean="0"/>
          </a:p>
          <a:p>
            <a:pPr lvl="1"/>
            <a:endParaRPr lang="en-US" altLang="en-US" dirty="0" smtClean="0"/>
          </a:p>
          <a:p>
            <a:endParaRPr lang="en-US" altLang="en-US" dirty="0" smtClean="0"/>
          </a:p>
          <a:p>
            <a:pPr lvl="1"/>
            <a:endParaRPr lang="en-US" altLang="en-US" dirty="0" smtClean="0"/>
          </a:p>
          <a:p>
            <a:pPr lvl="1"/>
            <a:endParaRPr lang="en-US" altLang="en-US" dirty="0" smtClean="0"/>
          </a:p>
          <a:p>
            <a:endParaRPr lang="en-US" altLang="en-US" dirty="0" smtClean="0"/>
          </a:p>
          <a:p>
            <a:endParaRPr lang="en-US" altLang="en-US" dirty="0" smtClean="0"/>
          </a:p>
        </p:txBody>
      </p:sp>
      <p:sp>
        <p:nvSpPr>
          <p:cNvPr id="7" name="Footer Placeholder 6"/>
          <p:cNvSpPr>
            <a:spLocks noGrp="1"/>
          </p:cNvSpPr>
          <p:nvPr>
            <p:ph type="ftr" sz="quarter" idx="13"/>
          </p:nvPr>
        </p:nvSpPr>
        <p:spPr/>
        <p:txBody>
          <a:bodyPr/>
          <a:lstStyle/>
          <a:p>
            <a:r>
              <a:rPr lang="en-US" smtClean="0"/>
              <a:t>New page – Albany Training Class</a:t>
            </a:r>
            <a:endParaRPr lang="en-US" dirty="0"/>
          </a:p>
        </p:txBody>
      </p:sp>
      <p:sp>
        <p:nvSpPr>
          <p:cNvPr id="8" name="Slide Number Placeholder 7"/>
          <p:cNvSpPr>
            <a:spLocks noGrp="1"/>
          </p:cNvSpPr>
          <p:nvPr>
            <p:ph type="sldNum" sz="quarter" idx="14"/>
          </p:nvPr>
        </p:nvSpPr>
        <p:spPr/>
        <p:txBody>
          <a:bodyPr/>
          <a:lstStyle/>
          <a:p>
            <a:fld id="{1DA692B1-EC55-4023-9554-854A401B5E78}" type="slidenum">
              <a:rPr lang="en-US" altLang="en-US" smtClean="0"/>
              <a:pPr/>
              <a:t>9</a:t>
            </a:fld>
            <a:endParaRPr lang="en-US" altLang="en-US"/>
          </a:p>
        </p:txBody>
      </p:sp>
    </p:spTree>
    <p:extLst>
      <p:ext uri="{BB962C8B-B14F-4D97-AF65-F5344CB8AC3E}">
        <p14:creationId xmlns:p14="http://schemas.microsoft.com/office/powerpoint/2010/main" val="208905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~NTTC2016Template</Template>
  <TotalTime>0</TotalTime>
  <Words>2742</Words>
  <Application>Microsoft Office PowerPoint</Application>
  <PresentationFormat>On-screen Show (4:3)</PresentationFormat>
  <Paragraphs>359</Paragraphs>
  <Slides>39</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Cambria</vt:lpstr>
      <vt:lpstr>Verdana</vt:lpstr>
      <vt:lpstr>NTTC</vt:lpstr>
      <vt:lpstr>Quality Review  of Tax Return  </vt:lpstr>
      <vt:lpstr>QR Training – Agenda</vt:lpstr>
      <vt:lpstr>QR Training – What’s New</vt:lpstr>
      <vt:lpstr>QR Training – What’s Not New</vt:lpstr>
      <vt:lpstr>QR Training – Materials</vt:lpstr>
      <vt:lpstr>Quality Review Training Plan</vt:lpstr>
      <vt:lpstr>First Year Transition to TS</vt:lpstr>
      <vt:lpstr>Backup: QR Focus Areas</vt:lpstr>
      <vt:lpstr>TaxSlayer Demonstration</vt:lpstr>
      <vt:lpstr>NTTC QR Training </vt:lpstr>
      <vt:lpstr>Quality Review</vt:lpstr>
      <vt:lpstr>Requirements </vt:lpstr>
      <vt:lpstr>Quality Review Methods</vt:lpstr>
      <vt:lpstr>Who Conducts The Quality Review?</vt:lpstr>
      <vt:lpstr>Quality Review Process</vt:lpstr>
      <vt:lpstr>Intake/Interview Sheet</vt:lpstr>
      <vt:lpstr>Intake/Interview and QR Sheet</vt:lpstr>
      <vt:lpstr>Quality Review Process</vt:lpstr>
      <vt:lpstr>Quality Review Techniques</vt:lpstr>
      <vt:lpstr>Quality Review Techniques</vt:lpstr>
      <vt:lpstr>QR – Personal Information</vt:lpstr>
      <vt:lpstr>QR – Income</vt:lpstr>
      <vt:lpstr>QR – Expenses/Deductions</vt:lpstr>
      <vt:lpstr>QR – Life Events</vt:lpstr>
      <vt:lpstr>QR – ACA</vt:lpstr>
      <vt:lpstr>QR – ACA (Con’t)</vt:lpstr>
      <vt:lpstr>QR – EIC</vt:lpstr>
      <vt:lpstr>QR – EIC (Con’t)</vt:lpstr>
      <vt:lpstr>QR – Refund/Payment Options</vt:lpstr>
      <vt:lpstr>QR – Prior Year Comparison (Available starting with TY2017)</vt:lpstr>
      <vt:lpstr>QR – Completion</vt:lpstr>
      <vt:lpstr>QR – Completion (con’t)</vt:lpstr>
      <vt:lpstr>Feedback to Preparer</vt:lpstr>
      <vt:lpstr>QR Gold Standard Available on One Support</vt:lpstr>
      <vt:lpstr>QR Gold Standard (con’t)</vt:lpstr>
      <vt:lpstr>Bottom Line</vt:lpstr>
      <vt:lpstr>Common Errors</vt:lpstr>
      <vt:lpstr>PowerPoint Presentation</vt:lpstr>
      <vt:lpstr>Quality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2013-10-15T13:47:22Z</dcterms:created>
  <dcterms:modified xsi:type="dcterms:W3CDTF">2016-11-10T15:41:56Z</dcterms:modified>
</cp:coreProperties>
</file>