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9" r:id="rId3"/>
    <p:sldMasterId id="2147483688" r:id="rId4"/>
    <p:sldMasterId id="2147483698" r:id="rId5"/>
    <p:sldMasterId id="2147483708" r:id="rId6"/>
    <p:sldMasterId id="2147483718" r:id="rId7"/>
    <p:sldMasterId id="2147483728" r:id="rId8"/>
    <p:sldMasterId id="2147483738" r:id="rId9"/>
    <p:sldMasterId id="2147483748" r:id="rId10"/>
    <p:sldMasterId id="2147483757" r:id="rId11"/>
    <p:sldMasterId id="2147483766" r:id="rId12"/>
    <p:sldMasterId id="2147483775" r:id="rId13"/>
    <p:sldMasterId id="2147483784" r:id="rId14"/>
  </p:sldMasterIdLst>
  <p:notesMasterIdLst>
    <p:notesMasterId r:id="rId49"/>
  </p:notesMasterIdLst>
  <p:handoutMasterIdLst>
    <p:handoutMasterId r:id="rId50"/>
  </p:handoutMasterIdLst>
  <p:sldIdLst>
    <p:sldId id="270" r:id="rId15"/>
    <p:sldId id="358" r:id="rId16"/>
    <p:sldId id="377" r:id="rId17"/>
    <p:sldId id="324" r:id="rId18"/>
    <p:sldId id="260" r:id="rId19"/>
    <p:sldId id="359" r:id="rId20"/>
    <p:sldId id="261" r:id="rId21"/>
    <p:sldId id="373" r:id="rId22"/>
    <p:sldId id="374" r:id="rId23"/>
    <p:sldId id="375" r:id="rId24"/>
    <p:sldId id="346" r:id="rId25"/>
    <p:sldId id="334" r:id="rId26"/>
    <p:sldId id="342" r:id="rId27"/>
    <p:sldId id="345" r:id="rId28"/>
    <p:sldId id="372" r:id="rId29"/>
    <p:sldId id="335" r:id="rId30"/>
    <p:sldId id="370" r:id="rId31"/>
    <p:sldId id="371" r:id="rId32"/>
    <p:sldId id="357" r:id="rId33"/>
    <p:sldId id="362" r:id="rId34"/>
    <p:sldId id="363" r:id="rId35"/>
    <p:sldId id="360" r:id="rId36"/>
    <p:sldId id="361" r:id="rId37"/>
    <p:sldId id="356" r:id="rId38"/>
    <p:sldId id="355" r:id="rId39"/>
    <p:sldId id="354" r:id="rId40"/>
    <p:sldId id="353" r:id="rId41"/>
    <p:sldId id="352" r:id="rId42"/>
    <p:sldId id="351" r:id="rId43"/>
    <p:sldId id="367" r:id="rId44"/>
    <p:sldId id="366" r:id="rId45"/>
    <p:sldId id="288" r:id="rId46"/>
    <p:sldId id="369" r:id="rId47"/>
    <p:sldId id="364"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2BF"/>
    <a:srgbClr val="0000FF"/>
    <a:srgbClr val="FAB900"/>
    <a:srgbClr val="FFFF99"/>
    <a:srgbClr val="72417B"/>
    <a:srgbClr val="D7BEDC"/>
    <a:srgbClr val="C7A2CE"/>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444" autoAdjust="0"/>
    <p:restoredTop sz="76569" autoAdjust="0"/>
  </p:normalViewPr>
  <p:slideViewPr>
    <p:cSldViewPr snapToGrid="0">
      <p:cViewPr>
        <p:scale>
          <a:sx n="66" d="100"/>
          <a:sy n="66" d="100"/>
        </p:scale>
        <p:origin x="-534" y="504"/>
      </p:cViewPr>
      <p:guideLst>
        <p:guide orient="horz" pos="2160"/>
        <p:guide pos="2880"/>
      </p:guideLst>
    </p:cSldViewPr>
  </p:slideViewPr>
  <p:outlineViewPr>
    <p:cViewPr>
      <p:scale>
        <a:sx n="33" d="100"/>
        <a:sy n="33" d="100"/>
      </p:scale>
      <p:origin x="0" y="1831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0" d="100"/>
          <a:sy n="40" d="100"/>
        </p:scale>
        <p:origin x="-2347"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0CC677B9-3F8D-438E-9CDF-307EC2CAA05F}" type="datetimeFigureOut">
              <a:rPr lang="en-US" smtClean="0"/>
              <a:t>11/3/2015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7DF50FB8-70D3-4BFE-A977-B838ABB7DD48}" type="slidenum">
              <a:rPr lang="en-US" smtClean="0"/>
              <a:t>‹#›</a:t>
            </a:fld>
            <a:endParaRPr lang="en-US"/>
          </a:p>
        </p:txBody>
      </p:sp>
    </p:spTree>
    <p:extLst>
      <p:ext uri="{BB962C8B-B14F-4D97-AF65-F5344CB8AC3E}">
        <p14:creationId xmlns:p14="http://schemas.microsoft.com/office/powerpoint/2010/main" val="628699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C04BAC45-B976-4F85-9D41-482AAF554597}" type="datetimeFigureOut">
              <a:rPr lang="en-US" smtClean="0"/>
              <a:t>11/3/2015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1440" tIns="45720" rIns="91440" bIns="45720" rtlCol="0" anchor="b"/>
          <a:lstStyle>
            <a:lvl1pPr algn="r">
              <a:defRPr sz="1200"/>
            </a:lvl1pPr>
          </a:lstStyle>
          <a:p>
            <a:fld id="{6D5CBCBB-7A26-4189-93C4-806EC5B6D5EB}" type="slidenum">
              <a:rPr lang="en-US" smtClean="0"/>
              <a:t>‹#›</a:t>
            </a:fld>
            <a:endParaRPr lang="en-US"/>
          </a:p>
        </p:txBody>
      </p:sp>
    </p:spTree>
    <p:extLst>
      <p:ext uri="{BB962C8B-B14F-4D97-AF65-F5344CB8AC3E}">
        <p14:creationId xmlns:p14="http://schemas.microsoft.com/office/powerpoint/2010/main" val="310506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irs.gov/app/vita"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5CBCBB-7A26-4189-93C4-806EC5B6D5EB}" type="slidenum">
              <a:rPr lang="en-US" smtClean="0"/>
              <a:t>1</a:t>
            </a:fld>
            <a:endParaRPr lang="en-US"/>
          </a:p>
        </p:txBody>
      </p:sp>
    </p:spTree>
    <p:extLst>
      <p:ext uri="{BB962C8B-B14F-4D97-AF65-F5344CB8AC3E}">
        <p14:creationId xmlns:p14="http://schemas.microsoft.com/office/powerpoint/2010/main" val="1597581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Code J - A designated Roth IRA account plan when no exception applies</a:t>
            </a:r>
          </a:p>
          <a:p>
            <a:r>
              <a:rPr lang="en-US" altLang="en-US" dirty="0" smtClean="0"/>
              <a:t>Code T – A designated Roth IRA account if you don’t know if the 5-year holding period has been met but:</a:t>
            </a:r>
          </a:p>
          <a:p>
            <a:r>
              <a:rPr lang="en-US" altLang="en-US" dirty="0" smtClean="0"/>
              <a:t>** the participant has reached 59 ½</a:t>
            </a:r>
          </a:p>
          <a:p>
            <a:r>
              <a:rPr lang="en-US" altLang="en-US" dirty="0" smtClean="0"/>
              <a:t>** the participant died, or </a:t>
            </a:r>
          </a:p>
          <a:p>
            <a:r>
              <a:rPr lang="en-US" altLang="en-US" dirty="0" smtClean="0"/>
              <a:t>** the participant is disabled</a:t>
            </a:r>
          </a:p>
          <a:p>
            <a:endParaRPr lang="en-US" altLang="en-US" dirty="0" smtClean="0"/>
          </a:p>
          <a:p>
            <a:endParaRPr lang="en-US" alt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31731" indent="-281435">
              <a:defRPr>
                <a:solidFill>
                  <a:schemeClr val="tx1"/>
                </a:solidFill>
                <a:latin typeface="Calibri" pitchFamily="34" charset="0"/>
                <a:cs typeface="Arial" charset="0"/>
              </a:defRPr>
            </a:lvl2pPr>
            <a:lvl3pPr marL="1125741" indent="-225148">
              <a:defRPr>
                <a:solidFill>
                  <a:schemeClr val="tx1"/>
                </a:solidFill>
                <a:latin typeface="Calibri" pitchFamily="34" charset="0"/>
                <a:cs typeface="Arial" charset="0"/>
              </a:defRPr>
            </a:lvl3pPr>
            <a:lvl4pPr marL="1576037" indent="-225148">
              <a:defRPr>
                <a:solidFill>
                  <a:schemeClr val="tx1"/>
                </a:solidFill>
                <a:latin typeface="Calibri" pitchFamily="34" charset="0"/>
                <a:cs typeface="Arial" charset="0"/>
              </a:defRPr>
            </a:lvl4pPr>
            <a:lvl5pPr marL="2026333" indent="-225148">
              <a:defRPr>
                <a:solidFill>
                  <a:schemeClr val="tx1"/>
                </a:solidFill>
                <a:latin typeface="Calibri" pitchFamily="34" charset="0"/>
                <a:cs typeface="Arial" charset="0"/>
              </a:defRPr>
            </a:lvl5pPr>
            <a:lvl6pPr marL="2476630" indent="-225148" eaLnBrk="0" fontAlgn="base" hangingPunct="0">
              <a:spcBef>
                <a:spcPct val="0"/>
              </a:spcBef>
              <a:spcAft>
                <a:spcPct val="0"/>
              </a:spcAft>
              <a:defRPr>
                <a:solidFill>
                  <a:schemeClr val="tx1"/>
                </a:solidFill>
                <a:latin typeface="Calibri" pitchFamily="34" charset="0"/>
                <a:cs typeface="Arial" charset="0"/>
              </a:defRPr>
            </a:lvl6pPr>
            <a:lvl7pPr marL="2926926" indent="-225148" eaLnBrk="0" fontAlgn="base" hangingPunct="0">
              <a:spcBef>
                <a:spcPct val="0"/>
              </a:spcBef>
              <a:spcAft>
                <a:spcPct val="0"/>
              </a:spcAft>
              <a:defRPr>
                <a:solidFill>
                  <a:schemeClr val="tx1"/>
                </a:solidFill>
                <a:latin typeface="Calibri" pitchFamily="34" charset="0"/>
                <a:cs typeface="Arial" charset="0"/>
              </a:defRPr>
            </a:lvl7pPr>
            <a:lvl8pPr marL="3377222" indent="-225148" eaLnBrk="0" fontAlgn="base" hangingPunct="0">
              <a:spcBef>
                <a:spcPct val="0"/>
              </a:spcBef>
              <a:spcAft>
                <a:spcPct val="0"/>
              </a:spcAft>
              <a:defRPr>
                <a:solidFill>
                  <a:schemeClr val="tx1"/>
                </a:solidFill>
                <a:latin typeface="Calibri" pitchFamily="34" charset="0"/>
                <a:cs typeface="Arial" charset="0"/>
              </a:defRPr>
            </a:lvl8pPr>
            <a:lvl9pPr marL="3827518" indent="-225148" eaLnBrk="0" fontAlgn="base" hangingPunct="0">
              <a:spcBef>
                <a:spcPct val="0"/>
              </a:spcBef>
              <a:spcAft>
                <a:spcPct val="0"/>
              </a:spcAft>
              <a:defRPr>
                <a:solidFill>
                  <a:schemeClr val="tx1"/>
                </a:solidFill>
                <a:latin typeface="Calibri" pitchFamily="34" charset="0"/>
                <a:cs typeface="Arial" charset="0"/>
              </a:defRPr>
            </a:lvl9pPr>
          </a:lstStyle>
          <a:p>
            <a:fld id="{5ED2A030-39A8-4E08-8865-BC813DD8F6FD}" type="slidenum">
              <a:rPr lang="en-US" altLang="en-US">
                <a:solidFill>
                  <a:prstClr val="black"/>
                </a:solidFill>
              </a:rPr>
              <a:pPr/>
              <a:t>10</a:t>
            </a:fld>
            <a:endParaRPr lang="en-US"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 = Loans deemed as a distribution when loan is not </a:t>
            </a:r>
            <a:r>
              <a:rPr lang="en-US" dirty="0" err="1" smtClean="0"/>
              <a:t>repayed</a:t>
            </a:r>
            <a:r>
              <a:rPr lang="en-US" dirty="0" smtClean="0"/>
              <a:t> </a:t>
            </a:r>
            <a:endParaRPr lang="en-US" dirty="0"/>
          </a:p>
        </p:txBody>
      </p:sp>
      <p:sp>
        <p:nvSpPr>
          <p:cNvPr id="4" name="Slide Number Placeholder 3"/>
          <p:cNvSpPr>
            <a:spLocks noGrp="1"/>
          </p:cNvSpPr>
          <p:nvPr>
            <p:ph type="sldNum" sz="quarter" idx="10"/>
          </p:nvPr>
        </p:nvSpPr>
        <p:spPr/>
        <p:txBody>
          <a:bodyPr/>
          <a:lstStyle/>
          <a:p>
            <a:fld id="{6D5CBCBB-7A26-4189-93C4-806EC5B6D5EB}" type="slidenum">
              <a:rPr lang="en-US" smtClean="0"/>
              <a:t>11</a:t>
            </a:fld>
            <a:endParaRPr lang="en-US"/>
          </a:p>
        </p:txBody>
      </p:sp>
    </p:spTree>
    <p:extLst>
      <p:ext uri="{BB962C8B-B14F-4D97-AF65-F5344CB8AC3E}">
        <p14:creationId xmlns:p14="http://schemas.microsoft.com/office/powerpoint/2010/main" val="4252054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1099-INT  Box 10: Discount if taxpayer made an election to include income as it accrues and notified pater of the election unless it was reported on Form 1099-OID</a:t>
            </a:r>
          </a:p>
          <a:p>
            <a:r>
              <a:rPr lang="en-US" dirty="0" smtClean="0"/>
              <a:t>Box 11: amount of premium amortization allocable to interest payments which taxpayer did not want to amortize . NOT US TREASURY obligation</a:t>
            </a:r>
          </a:p>
          <a:p>
            <a:r>
              <a:rPr lang="en-US" dirty="0" smtClean="0"/>
              <a:t>Box 13: premium amortization allocable to ta exempt interest payments</a:t>
            </a:r>
          </a:p>
          <a:p>
            <a:r>
              <a:rPr lang="en-US" dirty="0" smtClean="0"/>
              <a:t>1099-OID</a:t>
            </a:r>
          </a:p>
          <a:p>
            <a:r>
              <a:rPr lang="en-US" dirty="0" smtClean="0"/>
              <a:t>Box 5: amount of discount elected to include as income as it accrues</a:t>
            </a:r>
          </a:p>
          <a:p>
            <a:r>
              <a:rPr lang="en-US" dirty="0" smtClean="0"/>
              <a:t>Box 6: amount of acquisition premium amortization that reduces the amount of OID that is included in interest on the tax return  </a:t>
            </a:r>
            <a:endParaRPr lang="en-US" dirty="0"/>
          </a:p>
        </p:txBody>
      </p:sp>
      <p:sp>
        <p:nvSpPr>
          <p:cNvPr id="4" name="Slide Number Placeholder 3"/>
          <p:cNvSpPr>
            <a:spLocks noGrp="1"/>
          </p:cNvSpPr>
          <p:nvPr>
            <p:ph type="sldNum" sz="quarter" idx="10"/>
          </p:nvPr>
        </p:nvSpPr>
        <p:spPr/>
        <p:txBody>
          <a:bodyPr/>
          <a:lstStyle/>
          <a:p>
            <a:fld id="{6D5CBCBB-7A26-4189-93C4-806EC5B6D5EB}" type="slidenum">
              <a:rPr lang="en-US" smtClean="0"/>
              <a:t>12</a:t>
            </a:fld>
            <a:endParaRPr lang="en-US"/>
          </a:p>
        </p:txBody>
      </p:sp>
    </p:spTree>
    <p:extLst>
      <p:ext uri="{BB962C8B-B14F-4D97-AF65-F5344CB8AC3E}">
        <p14:creationId xmlns:p14="http://schemas.microsoft.com/office/powerpoint/2010/main" val="1246172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CBCBB-7A26-4189-93C4-806EC5B6D5EB}" type="slidenum">
              <a:rPr lang="en-US" smtClean="0"/>
              <a:t>13</a:t>
            </a:fld>
            <a:endParaRPr lang="en-US"/>
          </a:p>
        </p:txBody>
      </p:sp>
    </p:spTree>
    <p:extLst>
      <p:ext uri="{BB962C8B-B14F-4D97-AF65-F5344CB8AC3E}">
        <p14:creationId xmlns:p14="http://schemas.microsoft.com/office/powerpoint/2010/main" val="170375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5CBCBB-7A26-4189-93C4-806EC5B6D5EB}" type="slidenum">
              <a:rPr lang="en-US" smtClean="0"/>
              <a:t>14</a:t>
            </a:fld>
            <a:endParaRPr lang="en-US"/>
          </a:p>
        </p:txBody>
      </p:sp>
    </p:spTree>
    <p:extLst>
      <p:ext uri="{BB962C8B-B14F-4D97-AF65-F5344CB8AC3E}">
        <p14:creationId xmlns:p14="http://schemas.microsoft.com/office/powerpoint/2010/main" val="325988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Emphasize</a:t>
            </a:r>
          </a:p>
          <a:p>
            <a:pPr marL="171450" indent="-171450" eaLnBrk="1" fontAlgn="auto" hangingPunct="1">
              <a:spcBef>
                <a:spcPts val="0"/>
              </a:spcBef>
              <a:spcAft>
                <a:spcPts val="0"/>
              </a:spcAft>
              <a:buFont typeface="Arial" panose="020B0604020202020204" pitchFamily="34" charset="0"/>
              <a:buChar char="•"/>
              <a:defRPr/>
            </a:pPr>
            <a:r>
              <a:rPr lang="en-US" b="1" dirty="0" smtClean="0"/>
              <a:t>All the information as in 1099-INT boxes</a:t>
            </a:r>
          </a:p>
          <a:p>
            <a:pPr marL="171450" indent="-171450" eaLnBrk="1" fontAlgn="auto" hangingPunct="1">
              <a:spcBef>
                <a:spcPts val="0"/>
              </a:spcBef>
              <a:spcAft>
                <a:spcPts val="0"/>
              </a:spcAft>
              <a:buFont typeface="Arial" panose="020B0604020202020204" pitchFamily="34" charset="0"/>
              <a:buChar char="•"/>
              <a:defRPr/>
            </a:pPr>
            <a:r>
              <a:rPr lang="en-US" b="1" dirty="0" smtClean="0"/>
              <a:t>Format varies by payer</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F21CB8B-8810-4638-96FE-3260D908CFEC}" type="slidenum">
              <a:rPr lang="en-US" altLang="en-US">
                <a:solidFill>
                  <a:prstClr val="black"/>
                </a:solidFill>
              </a:rPr>
              <a:pPr>
                <a:spcBef>
                  <a:spcPct val="0"/>
                </a:spcBef>
              </a:pPr>
              <a:t>15</a:t>
            </a:fld>
            <a:endParaRPr lang="en-US"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also confusing information on what to do with information in these boxes. For example, the 1099-INT instructions for box 10 state to “Report this amount on your income tax return as directed in the instructions for Form 1040 or 1040A.” and the 2014 Form 1040 Instructions (2015 not available) state to “See the instructions on Form 1099-INT and Pub. 550.” and the Pub 550 instructions for box 10 state “Report this amount on your income tax return as directed in the instructions for Form 1040 or Form 1040A.” Collectively a bit circular.</a:t>
            </a:r>
          </a:p>
          <a:p>
            <a:endParaRPr lang="en-US" dirty="0" smtClean="0"/>
          </a:p>
          <a:p>
            <a:r>
              <a:rPr lang="en-US" dirty="0" smtClean="0"/>
              <a:t>Form 8938 is required when foreign financial assets exceed certain levels during the year or at year-end (thresholds depend on filing status) and must be filed with the 1040.</a:t>
            </a:r>
            <a:endParaRPr lang="en-US" dirty="0"/>
          </a:p>
        </p:txBody>
      </p:sp>
      <p:sp>
        <p:nvSpPr>
          <p:cNvPr id="4" name="Slide Number Placeholder 3"/>
          <p:cNvSpPr>
            <a:spLocks noGrp="1"/>
          </p:cNvSpPr>
          <p:nvPr>
            <p:ph type="sldNum" sz="quarter" idx="10"/>
          </p:nvPr>
        </p:nvSpPr>
        <p:spPr/>
        <p:txBody>
          <a:bodyPr/>
          <a:lstStyle/>
          <a:p>
            <a:fld id="{6D5CBCBB-7A26-4189-93C4-806EC5B6D5EB}" type="slidenum">
              <a:rPr lang="en-US" smtClean="0"/>
              <a:t>16</a:t>
            </a:fld>
            <a:endParaRPr lang="en-US"/>
          </a:p>
        </p:txBody>
      </p:sp>
    </p:spTree>
    <p:extLst>
      <p:ext uri="{BB962C8B-B14F-4D97-AF65-F5344CB8AC3E}">
        <p14:creationId xmlns:p14="http://schemas.microsoft.com/office/powerpoint/2010/main" val="3351631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Emphasize</a:t>
            </a:r>
          </a:p>
          <a:p>
            <a:pPr eaLnBrk="1" hangingPunct="1">
              <a:spcBef>
                <a:spcPct val="0"/>
              </a:spcBef>
              <a:buFontTx/>
              <a:buChar char="•"/>
            </a:pPr>
            <a:r>
              <a:rPr lang="en-US" altLang="en-US" b="1" dirty="0" smtClean="0"/>
              <a:t>Usually the questions are defaulted to “no”</a:t>
            </a:r>
          </a:p>
          <a:p>
            <a:pPr marL="628650" lvl="1" indent="-171450" eaLnBrk="1" hangingPunct="1">
              <a:spcBef>
                <a:spcPct val="0"/>
              </a:spcBef>
              <a:buFontTx/>
              <a:buChar char="•"/>
            </a:pPr>
            <a:r>
              <a:rPr lang="en-US" altLang="en-US" b="1" dirty="0" smtClean="0"/>
              <a:t>If there is foreign interest income, must ask the questions and correct the answers</a:t>
            </a:r>
          </a:p>
          <a:p>
            <a:pPr eaLnBrk="1" hangingPunct="1">
              <a:spcBef>
                <a:spcPct val="0"/>
              </a:spcBef>
              <a:buFontTx/>
              <a:buChar char="•"/>
            </a:pPr>
            <a:r>
              <a:rPr lang="en-US" altLang="en-US" b="1" dirty="0" smtClean="0"/>
              <a:t>A mutual fund that reports “foreign income” is not the same</a:t>
            </a:r>
          </a:p>
          <a:p>
            <a:pPr marL="628650" lvl="1" indent="-171450" eaLnBrk="1" hangingPunct="1">
              <a:spcBef>
                <a:spcPct val="0"/>
              </a:spcBef>
              <a:buFontTx/>
              <a:buChar char="•"/>
            </a:pPr>
            <a:r>
              <a:rPr lang="en-US" altLang="en-US" b="1" dirty="0" smtClean="0"/>
              <a:t>Mutual fund interest income is in scope and is not a foreign account (normally)</a:t>
            </a:r>
          </a:p>
          <a:p>
            <a:pPr eaLnBrk="1" hangingPunct="1">
              <a:spcBef>
                <a:spcPct val="0"/>
              </a:spcBef>
              <a:buFontTx/>
              <a:buChar char="•"/>
            </a:pPr>
            <a:r>
              <a:rPr lang="en-US" altLang="en-US" b="1" dirty="0" smtClean="0"/>
              <a:t>Substantial penalties for not filing the foreign account forms: TD 90-22.1 and/or Form 8938 (both out of scope)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NYS refunds have special checkboxes referencing refunds deposited in foreign accounts</a:t>
            </a:r>
            <a:endParaRPr lang="en-US" dirty="0"/>
          </a:p>
        </p:txBody>
      </p:sp>
      <p:sp>
        <p:nvSpPr>
          <p:cNvPr id="4" name="Slide Number Placeholder 3"/>
          <p:cNvSpPr>
            <a:spLocks noGrp="1"/>
          </p:cNvSpPr>
          <p:nvPr>
            <p:ph type="sldNum" sz="quarter" idx="10"/>
          </p:nvPr>
        </p:nvSpPr>
        <p:spPr/>
        <p:txBody>
          <a:bodyPr/>
          <a:lstStyle/>
          <a:p>
            <a:fld id="{6D5CBCBB-7A26-4189-93C4-806EC5B6D5EB}" type="slidenum">
              <a:rPr lang="en-US" smtClean="0"/>
              <a:t>18</a:t>
            </a:fld>
            <a:endParaRPr lang="en-US"/>
          </a:p>
        </p:txBody>
      </p:sp>
    </p:spTree>
    <p:extLst>
      <p:ext uri="{BB962C8B-B14F-4D97-AF65-F5344CB8AC3E}">
        <p14:creationId xmlns:p14="http://schemas.microsoft.com/office/powerpoint/2010/main" val="1138698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8DA95-3BB9-4070-9D5D-9E9BC68AA827}" type="slidenum">
              <a:rPr lang="en-US" altLang="en-US">
                <a:solidFill>
                  <a:srgbClr val="000000"/>
                </a:solidFill>
                <a:ea typeface="Calibri" pitchFamily="34" charset="0"/>
              </a:rPr>
              <a:pPr eaLnBrk="1" hangingPunct="1">
                <a:spcBef>
                  <a:spcPct val="0"/>
                </a:spcBef>
              </a:pPr>
              <a:t>19</a:t>
            </a:fld>
            <a:endParaRPr lang="en-US" altLang="en-US">
              <a:solidFill>
                <a:srgbClr val="000000"/>
              </a:solidFill>
              <a:ea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Scope Manual trumps all IRS documents  Pubs 4012; Pub 4491</a:t>
            </a:r>
          </a:p>
          <a:p>
            <a:r>
              <a:rPr lang="en-US" altLang="en-US" dirty="0" smtClean="0"/>
              <a:t>Scope Summary highlights differences between IRS pubs and Tax Aide items</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A3957D7-3072-4914-8DD0-A067B7E8A9A3}" type="slidenum">
              <a:rPr lang="en-US" altLang="en-US">
                <a:solidFill>
                  <a:srgbClr val="000000"/>
                </a:solidFill>
              </a:rPr>
              <a:pPr eaLnBrk="1" hangingPunct="1">
                <a:spcBef>
                  <a:spcPct val="0"/>
                </a:spcBef>
              </a:pPr>
              <a:t>2</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CBCBB-7A26-4189-93C4-806EC5B6D5E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37046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CBCBB-7A26-4189-93C4-806EC5B6D5E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88500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Logically, a low </a:t>
            </a:r>
            <a:r>
              <a:rPr lang="en-US" dirty="0" err="1" smtClean="0"/>
              <a:t>AGI</a:t>
            </a:r>
            <a:r>
              <a:rPr lang="en-US" dirty="0" smtClean="0"/>
              <a:t> return with no refund should not be so flagged, but changing software is not high priority in IRS budget. </a:t>
            </a:r>
            <a:endParaRPr lang="en-US" dirty="0"/>
          </a:p>
        </p:txBody>
      </p:sp>
      <p:sp>
        <p:nvSpPr>
          <p:cNvPr id="4" name="Slide Number Placeholder 3"/>
          <p:cNvSpPr>
            <a:spLocks noGrp="1"/>
          </p:cNvSpPr>
          <p:nvPr>
            <p:ph type="sldNum" sz="quarter" idx="10"/>
          </p:nvPr>
        </p:nvSpPr>
        <p:spPr/>
        <p:txBody>
          <a:bodyPr/>
          <a:lstStyle/>
          <a:p>
            <a:fld id="{6D5CBCBB-7A26-4189-93C4-806EC5B6D5E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07230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CBCBB-7A26-4189-93C4-806EC5B6D5EB}" type="slidenum">
              <a:rPr lang="en-US" smtClean="0"/>
              <a:t>23</a:t>
            </a:fld>
            <a:endParaRPr lang="en-US"/>
          </a:p>
        </p:txBody>
      </p:sp>
    </p:spTree>
    <p:extLst>
      <p:ext uri="{BB962C8B-B14F-4D97-AF65-F5344CB8AC3E}">
        <p14:creationId xmlns:p14="http://schemas.microsoft.com/office/powerpoint/2010/main" val="1785067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IRS Pub 5220 VITA/TCE Volunteer Site Scope &amp; Referral Chart</a:t>
            </a:r>
            <a:endParaRPr lang="en-US" dirty="0"/>
          </a:p>
        </p:txBody>
      </p:sp>
      <p:sp>
        <p:nvSpPr>
          <p:cNvPr id="4" name="Slide Number Placeholder 3"/>
          <p:cNvSpPr>
            <a:spLocks noGrp="1"/>
          </p:cNvSpPr>
          <p:nvPr>
            <p:ph type="sldNum" sz="quarter" idx="10"/>
          </p:nvPr>
        </p:nvSpPr>
        <p:spPr/>
        <p:txBody>
          <a:bodyPr/>
          <a:lstStyle/>
          <a:p>
            <a:fld id="{6D5CBCBB-7A26-4189-93C4-806EC5B6D5EB}" type="slidenum">
              <a:rPr lang="en-US" smtClean="0"/>
              <a:t>24</a:t>
            </a:fld>
            <a:endParaRPr lang="en-US"/>
          </a:p>
        </p:txBody>
      </p:sp>
    </p:spTree>
    <p:extLst>
      <p:ext uri="{BB962C8B-B14F-4D97-AF65-F5344CB8AC3E}">
        <p14:creationId xmlns:p14="http://schemas.microsoft.com/office/powerpoint/2010/main" val="836973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5CBCBB-7A26-4189-93C4-806EC5B6D5EB}" type="slidenum">
              <a:rPr lang="en-US" smtClean="0"/>
              <a:t>25</a:t>
            </a:fld>
            <a:endParaRPr lang="en-US"/>
          </a:p>
        </p:txBody>
      </p:sp>
    </p:spTree>
    <p:extLst>
      <p:ext uri="{BB962C8B-B14F-4D97-AF65-F5344CB8AC3E}">
        <p14:creationId xmlns:p14="http://schemas.microsoft.com/office/powerpoint/2010/main" val="946851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5CBCBB-7A26-4189-93C4-806EC5B6D5EB}" type="slidenum">
              <a:rPr lang="en-US" smtClean="0"/>
              <a:t>26</a:t>
            </a:fld>
            <a:endParaRPr lang="en-US"/>
          </a:p>
        </p:txBody>
      </p:sp>
    </p:spTree>
    <p:extLst>
      <p:ext uri="{BB962C8B-B14F-4D97-AF65-F5344CB8AC3E}">
        <p14:creationId xmlns:p14="http://schemas.microsoft.com/office/powerpoint/2010/main" val="3576762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5CBCBB-7A26-4189-93C4-806EC5B6D5EB}" type="slidenum">
              <a:rPr lang="en-US" smtClean="0"/>
              <a:t>27</a:t>
            </a:fld>
            <a:endParaRPr lang="en-US"/>
          </a:p>
        </p:txBody>
      </p:sp>
    </p:spTree>
    <p:extLst>
      <p:ext uri="{BB962C8B-B14F-4D97-AF65-F5344CB8AC3E}">
        <p14:creationId xmlns:p14="http://schemas.microsoft.com/office/powerpoint/2010/main" val="2896087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5CBCBB-7A26-4189-93C4-806EC5B6D5EB}" type="slidenum">
              <a:rPr lang="en-US" smtClean="0"/>
              <a:t>28</a:t>
            </a:fld>
            <a:endParaRPr lang="en-US"/>
          </a:p>
        </p:txBody>
      </p:sp>
    </p:spTree>
    <p:extLst>
      <p:ext uri="{BB962C8B-B14F-4D97-AF65-F5344CB8AC3E}">
        <p14:creationId xmlns:p14="http://schemas.microsoft.com/office/powerpoint/2010/main" val="901808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5CBCBB-7A26-4189-93C4-806EC5B6D5EB}" type="slidenum">
              <a:rPr lang="en-US" smtClean="0"/>
              <a:t>29</a:t>
            </a:fld>
            <a:endParaRPr lang="en-US"/>
          </a:p>
        </p:txBody>
      </p:sp>
    </p:spTree>
    <p:extLst>
      <p:ext uri="{BB962C8B-B14F-4D97-AF65-F5344CB8AC3E}">
        <p14:creationId xmlns:p14="http://schemas.microsoft.com/office/powerpoint/2010/main" val="258165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Schedule C guidelines offer insights on preparing Schedule C regarding increased expenses and potentially new clients </a:t>
            </a:r>
          </a:p>
          <a:p>
            <a:r>
              <a:rPr lang="en-US" altLang="en-US" dirty="0" smtClean="0"/>
              <a:t>Training Files are recommended to be at site for LC or counselor use</a:t>
            </a:r>
          </a:p>
          <a:p>
            <a:r>
              <a:rPr lang="en-US" altLang="en-US" dirty="0" smtClean="0"/>
              <a:t>For reviewing particular topics if topic needs review to prepare </a:t>
            </a:r>
            <a:r>
              <a:rPr lang="en-US" altLang="en-US" dirty="0" err="1" smtClean="0"/>
              <a:t>clinet</a:t>
            </a:r>
            <a:r>
              <a:rPr lang="en-US" altLang="en-US" dirty="0" smtClean="0"/>
              <a:t> returns</a:t>
            </a:r>
          </a:p>
          <a:p>
            <a:r>
              <a:rPr lang="en-US" altLang="en-US" dirty="0" smtClean="0"/>
              <a:t>Specialty Presentations address 1099-Misc fields and guidance on assisting clients regarding potential household employees when considering in home services: medical &amp; possibility for itemized deductions; Conversely personal services payments are not valid itemized medical deductions; May be eligible for Dependent Care credit</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A3957D7-3072-4914-8DD0-A067B7E8A9A3}" type="slidenum">
              <a:rPr lang="en-US" altLang="en-US">
                <a:solidFill>
                  <a:srgbClr val="000000"/>
                </a:solidFill>
              </a:rPr>
              <a:pPr eaLnBrk="1" hangingPunct="1">
                <a:spcBef>
                  <a:spcPct val="0"/>
                </a:spcBef>
              </a:pPr>
              <a:t>3</a:t>
            </a:fld>
            <a:endParaRPr lang="en-US"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NYS Volunteer website undergoing revisions</a:t>
            </a:r>
          </a:p>
          <a:p>
            <a:r>
              <a:rPr lang="en-US" dirty="0" smtClean="0"/>
              <a:t>Form TP-301 should be used in conjunction with IRS Intake Sheet</a:t>
            </a:r>
          </a:p>
          <a:p>
            <a:r>
              <a:rPr lang="en-US" dirty="0" smtClean="0"/>
              <a:t>Publication TP-300(electronic version) is the basis for volunteer program SCOPE</a:t>
            </a:r>
          </a:p>
          <a:p>
            <a:r>
              <a:rPr lang="en-US" dirty="0" smtClean="0"/>
              <a:t>OTHER STATES filings requires additional training, other they are OUT </a:t>
            </a:r>
            <a:r>
              <a:rPr lang="en-US" smtClean="0"/>
              <a:t>of SCOPE</a:t>
            </a:r>
          </a:p>
          <a:p>
            <a:r>
              <a:rPr lang="en-US" smtClean="0"/>
              <a:t>  </a:t>
            </a:r>
            <a:endParaRPr lang="en-US" dirty="0"/>
          </a:p>
        </p:txBody>
      </p:sp>
      <p:sp>
        <p:nvSpPr>
          <p:cNvPr id="4" name="Slide Number Placeholder 3"/>
          <p:cNvSpPr>
            <a:spLocks noGrp="1"/>
          </p:cNvSpPr>
          <p:nvPr>
            <p:ph type="sldNum" sz="quarter" idx="10"/>
          </p:nvPr>
        </p:nvSpPr>
        <p:spPr/>
        <p:txBody>
          <a:bodyPr/>
          <a:lstStyle/>
          <a:p>
            <a:fld id="{6D5CBCBB-7A26-4189-93C4-806EC5B6D5E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07230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Logically, a low </a:t>
            </a:r>
            <a:r>
              <a:rPr lang="en-US" dirty="0" err="1" smtClean="0"/>
              <a:t>AGI</a:t>
            </a:r>
            <a:r>
              <a:rPr lang="en-US" dirty="0" smtClean="0"/>
              <a:t> return with no refund should not be so flagged, but changing software is not high priority in IRS budget. </a:t>
            </a:r>
            <a:endParaRPr lang="en-US" dirty="0"/>
          </a:p>
        </p:txBody>
      </p:sp>
      <p:sp>
        <p:nvSpPr>
          <p:cNvPr id="4" name="Slide Number Placeholder 3"/>
          <p:cNvSpPr>
            <a:spLocks noGrp="1"/>
          </p:cNvSpPr>
          <p:nvPr>
            <p:ph type="sldNum" sz="quarter" idx="10"/>
          </p:nvPr>
        </p:nvSpPr>
        <p:spPr/>
        <p:txBody>
          <a:bodyPr/>
          <a:lstStyle/>
          <a:p>
            <a:fld id="{6D5CBCBB-7A26-4189-93C4-806EC5B6D5E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607230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5CBCBB-7A26-4189-93C4-806EC5B6D5EB}" type="slidenum">
              <a:rPr lang="en-US" smtClean="0"/>
              <a:t>32</a:t>
            </a:fld>
            <a:endParaRPr lang="en-US"/>
          </a:p>
        </p:txBody>
      </p:sp>
    </p:spTree>
    <p:extLst>
      <p:ext uri="{BB962C8B-B14F-4D97-AF65-F5344CB8AC3E}">
        <p14:creationId xmlns:p14="http://schemas.microsoft.com/office/powerpoint/2010/main" val="1235130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1100" y="698500"/>
            <a:ext cx="4648200" cy="3486150"/>
          </a:xfrm>
          <a:ln/>
        </p:spPr>
      </p:sp>
      <p:sp>
        <p:nvSpPr>
          <p:cNvPr id="72707" name="Rectangle 3"/>
          <p:cNvSpPr>
            <a:spLocks noGrp="1" noChangeArrowheads="1"/>
          </p:cNvSpPr>
          <p:nvPr>
            <p:ph type="body" idx="1"/>
          </p:nvPr>
        </p:nvSpPr>
        <p:spPr>
          <a:xfrm>
            <a:off x="700882" y="4415157"/>
            <a:ext cx="5608640" cy="418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Link and Learn </a:t>
            </a:r>
          </a:p>
          <a:p>
            <a:r>
              <a:rPr lang="en-US" altLang="en-US" smtClean="0">
                <a:latin typeface="Arial" pitchFamily="34" charset="0"/>
                <a:cs typeface="Arial" pitchFamily="34" charset="0"/>
              </a:rPr>
              <a:t>As part of our strategy to transition volunteer training to the electronic arena, we have marketed </a:t>
            </a:r>
            <a:r>
              <a:rPr lang="en-US" altLang="en-US" b="1" smtClean="0">
                <a:latin typeface="Arial" pitchFamily="34" charset="0"/>
                <a:cs typeface="Arial" pitchFamily="34" charset="0"/>
              </a:rPr>
              <a:t>Link &amp; Learn Taxes</a:t>
            </a:r>
            <a:r>
              <a:rPr lang="en-US" altLang="en-US" smtClean="0">
                <a:latin typeface="Arial" pitchFamily="34" charset="0"/>
                <a:cs typeface="Arial" pitchFamily="34" charset="0"/>
              </a:rPr>
              <a:t> as the preferred method of training. We heard your feedback that the current structure of</a:t>
            </a:r>
            <a:r>
              <a:rPr lang="en-US" altLang="en-US" b="1" smtClean="0">
                <a:latin typeface="Arial" pitchFamily="34" charset="0"/>
                <a:cs typeface="Arial" pitchFamily="34" charset="0"/>
              </a:rPr>
              <a:t> Link &amp; Learn Taxes</a:t>
            </a:r>
            <a:r>
              <a:rPr lang="en-US" altLang="en-US" smtClean="0">
                <a:latin typeface="Arial" pitchFamily="34" charset="0"/>
                <a:cs typeface="Arial" pitchFamily="34" charset="0"/>
              </a:rPr>
              <a:t> was not appealing for individual or classroom use. </a:t>
            </a:r>
          </a:p>
          <a:p>
            <a:endParaRPr lang="en-US" altLang="en-US" smtClean="0">
              <a:latin typeface="Arial" pitchFamily="34" charset="0"/>
              <a:cs typeface="Arial" pitchFamily="34" charset="0"/>
            </a:endParaRPr>
          </a:p>
          <a:p>
            <a:endParaRPr lang="en-US" altLang="en-US" smtClean="0">
              <a:latin typeface="Arial" pitchFamily="34" charset="0"/>
              <a:cs typeface="Arial" pitchFamily="34" charset="0"/>
            </a:endParaRPr>
          </a:p>
          <a:p>
            <a:r>
              <a:rPr lang="en-US" altLang="en-US" b="1" smtClean="0">
                <a:latin typeface="Arial" pitchFamily="34" charset="0"/>
                <a:cs typeface="Arial" pitchFamily="34" charset="0"/>
                <a:hlinkClick r:id="rId3"/>
              </a:rPr>
              <a:t>Link &amp; Learn Taxes</a:t>
            </a:r>
            <a:r>
              <a:rPr lang="en-US" altLang="en-US" b="1" smtClean="0">
                <a:latin typeface="Arial" pitchFamily="34" charset="0"/>
                <a:cs typeface="Arial" pitchFamily="34" charset="0"/>
              </a:rPr>
              <a:t>,</a:t>
            </a:r>
            <a:r>
              <a:rPr lang="en-US" altLang="en-US" smtClean="0">
                <a:latin typeface="Arial" pitchFamily="34" charset="0"/>
                <a:cs typeface="Arial" pitchFamily="34" charset="0"/>
              </a:rPr>
              <a:t> </a:t>
            </a:r>
            <a:r>
              <a:rPr lang="en-US" altLang="en-US" i="1" smtClean="0">
                <a:latin typeface="Arial" pitchFamily="34" charset="0"/>
                <a:cs typeface="Arial" pitchFamily="34" charset="0"/>
              </a:rPr>
              <a:t>linking volunteers to quality e-learning solutions,</a:t>
            </a:r>
            <a:r>
              <a:rPr lang="en-US" altLang="en-US" smtClean="0">
                <a:latin typeface="Arial" pitchFamily="34" charset="0"/>
                <a:cs typeface="Arial" pitchFamily="34" charset="0"/>
              </a:rPr>
              <a:t> is the web-based program providing nine courses:  Basic, Intermediate, Advanced, Military, International, Puerto Rico and Foreign Student, along with a refresher course for returning volunteers. This year there are two optional specialty courses on Cancellation of Debt and Health Savings Accounts. This training prepares SPEC partners and volunteers to provide quality tax return preparation services in their local communities. This fun, interactive course teaches the basics to accurately prepare income tax returns for individuals AND users can obtain volunteer certification along the way at their own pace!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5CBCBB-7A26-4189-93C4-806EC5B6D5EB}" type="slidenum">
              <a:rPr lang="en-US" smtClean="0"/>
              <a:t>34</a:t>
            </a:fld>
            <a:endParaRPr lang="en-US"/>
          </a:p>
        </p:txBody>
      </p:sp>
    </p:spTree>
    <p:extLst>
      <p:ext uri="{BB962C8B-B14F-4D97-AF65-F5344CB8AC3E}">
        <p14:creationId xmlns:p14="http://schemas.microsoft.com/office/powerpoint/2010/main" val="399324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slides addresses comments and suggestions received over past few months:</a:t>
            </a:r>
          </a:p>
          <a:p>
            <a:endParaRPr lang="en-US" dirty="0" smtClean="0"/>
          </a:p>
          <a:p>
            <a:pPr marL="171450" indent="-171450">
              <a:buFont typeface="Arial" panose="020B0604020202020204" pitchFamily="34" charset="0"/>
              <a:buChar char="•"/>
            </a:pPr>
            <a:r>
              <a:rPr lang="en-US" dirty="0" smtClean="0"/>
              <a:t> Scope creep is an issue for some.</a:t>
            </a:r>
          </a:p>
          <a:p>
            <a:pPr marL="171450" indent="-171450">
              <a:buFont typeface="Arial" panose="020B0604020202020204" pitchFamily="34" charset="0"/>
              <a:buChar char="•"/>
            </a:pPr>
            <a:r>
              <a:rPr lang="en-US" dirty="0" smtClean="0"/>
              <a:t>Training, certification, Volunteer Protection Act, etc. all become issues</a:t>
            </a:r>
          </a:p>
          <a:p>
            <a:pPr marL="171450" indent="-171450">
              <a:buFont typeface="Arial" panose="020B0604020202020204" pitchFamily="34" charset="0"/>
              <a:buChar char="•"/>
            </a:pPr>
            <a:r>
              <a:rPr lang="en-US" dirty="0" smtClean="0"/>
              <a:t>We’re trying to help the majority</a:t>
            </a:r>
            <a:r>
              <a:rPr lang="en-US" baseline="0" dirty="0" smtClean="0"/>
              <a:t> of those taxpayers who need us – not </a:t>
            </a:r>
            <a:r>
              <a:rPr lang="en-US" b="1" baseline="0" dirty="0" smtClean="0"/>
              <a:t>every</a:t>
            </a:r>
            <a:r>
              <a:rPr lang="en-US" b="0" baseline="0" dirty="0" smtClean="0"/>
              <a:t> taxpayer</a:t>
            </a:r>
            <a:br>
              <a:rPr lang="en-US" b="0" baseline="0" dirty="0" smtClean="0"/>
            </a:br>
            <a:endParaRPr lang="en-US" b="0" baseline="0" dirty="0" smtClean="0"/>
          </a:p>
          <a:p>
            <a:pPr marL="171450" indent="-171450">
              <a:buFont typeface="Arial" panose="020B0604020202020204" pitchFamily="34" charset="0"/>
              <a:buChar char="•"/>
            </a:pPr>
            <a:r>
              <a:rPr lang="en-US" b="0" baseline="0" dirty="0" smtClean="0"/>
              <a:t>Scope Manual started as list of in-scope forms and schedules. Now includes most all forms and schedules counselor </a:t>
            </a:r>
            <a:r>
              <a:rPr lang="en-US" b="0" i="1" baseline="0" dirty="0" smtClean="0"/>
              <a:t>might</a:t>
            </a:r>
            <a:r>
              <a:rPr lang="en-US" b="0" i="0" baseline="0" dirty="0" smtClean="0"/>
              <a:t> see</a:t>
            </a:r>
            <a:br>
              <a:rPr lang="en-US" b="0" i="0" baseline="0" dirty="0" smtClean="0"/>
            </a:br>
            <a:endParaRPr lang="en-US" b="0" i="0" baseline="0" dirty="0" smtClean="0"/>
          </a:p>
          <a:p>
            <a:pPr marL="171450" indent="-171450">
              <a:buFont typeface="Arial" panose="020B0604020202020204" pitchFamily="34" charset="0"/>
              <a:buChar char="•"/>
            </a:pPr>
            <a:r>
              <a:rPr lang="en-US" b="0" i="0" baseline="0" dirty="0" smtClean="0"/>
              <a:t>Districts/states may decide that an in scope topic doesn’t apply or is more than they want to do – that’s okay</a:t>
            </a:r>
            <a:br>
              <a:rPr lang="en-US" b="0" i="0" baseline="0" dirty="0" smtClean="0"/>
            </a:br>
            <a:endParaRPr lang="en-US" b="0" i="0" baseline="0" dirty="0" smtClean="0"/>
          </a:p>
          <a:p>
            <a:pPr marL="171450" indent="-171450">
              <a:buFont typeface="Arial" panose="020B0604020202020204" pitchFamily="34" charset="0"/>
              <a:buChar char="•"/>
            </a:pPr>
            <a:r>
              <a:rPr lang="en-US" b="0" i="0" baseline="0" dirty="0" smtClean="0"/>
              <a:t>But flip side is that if not trained, then not in scope</a:t>
            </a:r>
            <a:endParaRPr lang="en-US" b="0" baseline="0" dirty="0" smtClean="0"/>
          </a:p>
        </p:txBody>
      </p:sp>
      <p:sp>
        <p:nvSpPr>
          <p:cNvPr id="4" name="Slide Number Placeholder 3"/>
          <p:cNvSpPr>
            <a:spLocks noGrp="1"/>
          </p:cNvSpPr>
          <p:nvPr>
            <p:ph type="sldNum" sz="quarter" idx="10"/>
          </p:nvPr>
        </p:nvSpPr>
        <p:spPr/>
        <p:txBody>
          <a:bodyPr/>
          <a:lstStyle/>
          <a:p>
            <a:fld id="{6D5CBCBB-7A26-4189-93C4-806EC5B6D5EB}" type="slidenum">
              <a:rPr lang="en-US" smtClean="0"/>
              <a:t>4</a:t>
            </a:fld>
            <a:endParaRPr lang="en-US"/>
          </a:p>
        </p:txBody>
      </p:sp>
    </p:spTree>
    <p:extLst>
      <p:ext uri="{BB962C8B-B14F-4D97-AF65-F5344CB8AC3E}">
        <p14:creationId xmlns:p14="http://schemas.microsoft.com/office/powerpoint/2010/main" val="394341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addresses comments and suggestions received over past few months:</a:t>
            </a:r>
          </a:p>
          <a:p>
            <a:endParaRPr lang="en-US" dirty="0" smtClean="0"/>
          </a:p>
          <a:p>
            <a:pPr marL="171450" indent="-171450">
              <a:buFont typeface="Arial" panose="020B0604020202020204" pitchFamily="34" charset="0"/>
              <a:buChar char="•"/>
            </a:pPr>
            <a:r>
              <a:rPr lang="en-US" dirty="0" smtClean="0"/>
              <a:t>Requests for scope change for taxpayers in our neck of the woods because they are different. Scope creep is an issue for some.</a:t>
            </a:r>
          </a:p>
          <a:p>
            <a:pPr marL="171450" indent="-171450">
              <a:buFont typeface="Arial" panose="020B0604020202020204" pitchFamily="34" charset="0"/>
              <a:buChar char="•"/>
            </a:pPr>
            <a:r>
              <a:rPr lang="en-US" dirty="0" smtClean="0"/>
              <a:t>Training, certification, Volunteer Protection Act, etc. all become issues</a:t>
            </a:r>
          </a:p>
          <a:p>
            <a:pPr marL="171450" indent="-171450">
              <a:buFont typeface="Arial" panose="020B0604020202020204" pitchFamily="34" charset="0"/>
              <a:buChar char="•"/>
            </a:pPr>
            <a:r>
              <a:rPr lang="en-US" dirty="0" smtClean="0"/>
              <a:t>We’re trying to help the majority</a:t>
            </a:r>
            <a:r>
              <a:rPr lang="en-US" baseline="0" dirty="0" smtClean="0"/>
              <a:t> of those taxpayers who need us – not </a:t>
            </a:r>
            <a:r>
              <a:rPr lang="en-US" b="1" baseline="0" dirty="0" smtClean="0"/>
              <a:t>every</a:t>
            </a:r>
            <a:r>
              <a:rPr lang="en-US" b="0" baseline="0" dirty="0" smtClean="0"/>
              <a:t> taxpayer</a:t>
            </a:r>
            <a:br>
              <a:rPr lang="en-US" b="0" baseline="0" dirty="0" smtClean="0"/>
            </a:br>
            <a:endParaRPr lang="en-US" b="0" baseline="0" dirty="0" smtClean="0"/>
          </a:p>
          <a:p>
            <a:pPr marL="171450" indent="-171450">
              <a:buFont typeface="Arial" panose="020B0604020202020204" pitchFamily="34" charset="0"/>
              <a:buChar char="•"/>
            </a:pPr>
            <a:r>
              <a:rPr lang="en-US" b="0" baseline="0" dirty="0" smtClean="0"/>
              <a:t>Scope Manual started as list of in-scope forms and schedules. Now includes most all forms and schedules counselor </a:t>
            </a:r>
            <a:r>
              <a:rPr lang="en-US" b="0" i="1" baseline="0" dirty="0" smtClean="0"/>
              <a:t>might</a:t>
            </a:r>
            <a:r>
              <a:rPr lang="en-US" b="0" i="0" baseline="0" dirty="0" smtClean="0"/>
              <a:t> see</a:t>
            </a:r>
            <a:br>
              <a:rPr lang="en-US" b="0" i="0" baseline="0" dirty="0" smtClean="0"/>
            </a:br>
            <a:endParaRPr lang="en-US" b="0" i="0" baseline="0" dirty="0" smtClean="0"/>
          </a:p>
          <a:p>
            <a:pPr marL="171450" indent="-171450">
              <a:buFont typeface="Arial" panose="020B0604020202020204" pitchFamily="34" charset="0"/>
              <a:buChar char="•"/>
            </a:pPr>
            <a:r>
              <a:rPr lang="en-US" b="0" i="0" baseline="0" dirty="0" smtClean="0"/>
              <a:t>Districts/states may decide that an in scope topic doesn’t apply or is more than they want to do – that’s okay</a:t>
            </a:r>
            <a:br>
              <a:rPr lang="en-US" b="0" i="0" baseline="0" dirty="0" smtClean="0"/>
            </a:br>
            <a:endParaRPr lang="en-US" b="0" i="0" baseline="0" dirty="0" smtClean="0"/>
          </a:p>
          <a:p>
            <a:pPr marL="171450" indent="-171450">
              <a:buFont typeface="Arial" panose="020B0604020202020204" pitchFamily="34" charset="0"/>
              <a:buChar char="•"/>
            </a:pPr>
            <a:r>
              <a:rPr lang="en-US" b="0" i="0" baseline="0" dirty="0" smtClean="0"/>
              <a:t>But flip side is that if not trained, then not in scope</a:t>
            </a:r>
            <a:endParaRPr lang="en-US" b="0" baseline="0" dirty="0" smtClean="0"/>
          </a:p>
        </p:txBody>
      </p:sp>
      <p:sp>
        <p:nvSpPr>
          <p:cNvPr id="4" name="Slide Number Placeholder 3"/>
          <p:cNvSpPr>
            <a:spLocks noGrp="1"/>
          </p:cNvSpPr>
          <p:nvPr>
            <p:ph type="sldNum" sz="quarter" idx="10"/>
          </p:nvPr>
        </p:nvSpPr>
        <p:spPr/>
        <p:txBody>
          <a:bodyPr/>
          <a:lstStyle/>
          <a:p>
            <a:fld id="{6D5CBCBB-7A26-4189-93C4-806EC5B6D5EB}" type="slidenum">
              <a:rPr lang="en-US" smtClean="0"/>
              <a:t>5</a:t>
            </a:fld>
            <a:endParaRPr lang="en-US"/>
          </a:p>
        </p:txBody>
      </p:sp>
    </p:spTree>
    <p:extLst>
      <p:ext uri="{BB962C8B-B14F-4D97-AF65-F5344CB8AC3E}">
        <p14:creationId xmlns:p14="http://schemas.microsoft.com/office/powerpoint/2010/main" val="108313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DD8B26E-A3F2-4CA6-B5CF-2BDA70C8D70A}" type="slidenum">
              <a:rPr lang="en-US" altLang="en-US">
                <a:solidFill>
                  <a:srgbClr val="000000"/>
                </a:solidFill>
              </a:rPr>
              <a:pPr eaLnBrk="1" hangingPunct="1">
                <a:spcBef>
                  <a:spcPct val="0"/>
                </a:spcBef>
              </a:pPr>
              <a:t>6</a:t>
            </a:fld>
            <a:endParaRPr lang="en-US" altLang="en-US">
              <a:solidFill>
                <a:srgbClr val="000000"/>
              </a:solidFill>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fontAlgn="auto" hangingPunct="1">
              <a:spcBef>
                <a:spcPts val="1200"/>
              </a:spcBef>
              <a:spcAft>
                <a:spcPts val="0"/>
              </a:spcAft>
              <a:buFont typeface="Arial" panose="020B0604020202020204" pitchFamily="34" charset="0"/>
              <a:buChar char="•"/>
              <a:defRPr/>
            </a:pPr>
            <a:r>
              <a:rPr lang="en-US" altLang="en-US" b="1" kern="0" dirty="0" smtClean="0">
                <a:solidFill>
                  <a:srgbClr val="0000FF"/>
                </a:solidFill>
                <a:cs typeface="Arial" panose="020B0604020202020204" pitchFamily="34" charset="0"/>
              </a:rPr>
              <a:t>Question for each Instructor Team in a District - May vary by District</a:t>
            </a:r>
          </a:p>
          <a:p>
            <a:pPr marL="171450" indent="-171450" eaLnBrk="1" hangingPunct="1">
              <a:spcBef>
                <a:spcPts val="1200"/>
              </a:spcBef>
              <a:buFont typeface="Arial" panose="020B0604020202020204" pitchFamily="34" charset="0"/>
              <a:buChar char="•"/>
              <a:defRPr/>
            </a:pPr>
            <a:r>
              <a:rPr lang="en-US" altLang="en-US" b="1" kern="0" dirty="0" smtClean="0">
                <a:cs typeface="Arial" panose="020B0604020202020204" pitchFamily="34" charset="0"/>
              </a:rPr>
              <a:t>Fundamentals(Core)</a:t>
            </a:r>
            <a:r>
              <a:rPr lang="en-US" altLang="en-US" kern="0" dirty="0" smtClean="0">
                <a:cs typeface="Arial" panose="020B0604020202020204" pitchFamily="34" charset="0"/>
              </a:rPr>
              <a:t> – what new volunteers need to know to service “typical” taxpayers and pass the test</a:t>
            </a:r>
          </a:p>
          <a:p>
            <a:pPr marL="171450" indent="-171450" eaLnBrk="1" hangingPunct="1">
              <a:spcBef>
                <a:spcPts val="1200"/>
              </a:spcBef>
              <a:buFont typeface="Arial" panose="020B0604020202020204" pitchFamily="34" charset="0"/>
              <a:buChar char="•"/>
              <a:defRPr/>
            </a:pPr>
            <a:r>
              <a:rPr lang="en-US" altLang="en-US" b="1" kern="0" dirty="0" smtClean="0">
                <a:cs typeface="Arial" panose="020B0604020202020204" pitchFamily="34" charset="0"/>
              </a:rPr>
              <a:t>Not applicable</a:t>
            </a:r>
            <a:r>
              <a:rPr lang="en-US" altLang="en-US" kern="0" dirty="0" smtClean="0">
                <a:cs typeface="Arial" panose="020B0604020202020204" pitchFamily="34" charset="0"/>
              </a:rPr>
              <a:t> – In-scope tax law your local volunteers won’t see (state tax refund in no-tax state; RRB, certain brokerage items, e.g. K-1s for estates, Limited partnerships (passive activity) </a:t>
            </a:r>
            <a:r>
              <a:rPr lang="en-US" altLang="en-US" kern="0" dirty="0" err="1" smtClean="0">
                <a:cs typeface="Arial" panose="020B0604020202020204" pitchFamily="34" charset="0"/>
              </a:rPr>
              <a:t>etc</a:t>
            </a:r>
            <a:endParaRPr lang="en-US" altLang="en-US" kern="0" dirty="0" smtClean="0">
              <a:cs typeface="Arial" panose="020B0604020202020204" pitchFamily="34" charset="0"/>
            </a:endParaRPr>
          </a:p>
          <a:p>
            <a:pPr marL="171450" indent="-171450" eaLnBrk="1" hangingPunct="1">
              <a:spcBef>
                <a:spcPts val="1200"/>
              </a:spcBef>
              <a:buFont typeface="Arial" panose="020B0604020202020204" pitchFamily="34" charset="0"/>
              <a:buChar char="•"/>
              <a:defRPr/>
            </a:pPr>
            <a:r>
              <a:rPr lang="en-US" altLang="en-US" b="1" kern="0" dirty="0" smtClean="0">
                <a:cs typeface="Arial" panose="020B0604020202020204" pitchFamily="34" charset="0"/>
              </a:rPr>
              <a:t>Everything else(Comprehensive)</a:t>
            </a:r>
            <a:r>
              <a:rPr lang="en-US" altLang="en-US" kern="0" dirty="0" smtClean="0">
                <a:cs typeface="Arial" panose="020B0604020202020204" pitchFamily="34" charset="0"/>
              </a:rPr>
              <a:t> – the remainder of in-scope tax law that volunteers will occasionally see</a:t>
            </a:r>
          </a:p>
          <a:p>
            <a:pPr marL="171450" indent="-171450" eaLnBrk="1" hangingPunct="1">
              <a:spcBef>
                <a:spcPts val="1200"/>
              </a:spcBef>
              <a:buFont typeface="Arial" panose="020B0604020202020204" pitchFamily="34" charset="0"/>
              <a:buChar char="•"/>
              <a:defRPr/>
            </a:pPr>
            <a:r>
              <a:rPr lang="en-US" altLang="en-US" kern="0" dirty="0" smtClean="0">
                <a:cs typeface="Arial" panose="020B0604020202020204" pitchFamily="34" charset="0"/>
              </a:rPr>
              <a:t>You are empowered to decide training topics based on your client base</a:t>
            </a:r>
          </a:p>
          <a:p>
            <a:pPr marL="171450" indent="-171450" eaLnBrk="1" hangingPunct="1">
              <a:spcBef>
                <a:spcPts val="1200"/>
              </a:spcBef>
              <a:buFont typeface="Arial" panose="020B0604020202020204" pitchFamily="34" charset="0"/>
              <a:buChar char="•"/>
              <a:defRPr/>
            </a:pPr>
            <a:r>
              <a:rPr lang="en-US" altLang="en-US" kern="0" dirty="0" smtClean="0">
                <a:cs typeface="Arial" panose="020B0604020202020204" pitchFamily="34" charset="0"/>
              </a:rPr>
              <a:t>Provides means to introduce limited topics to handle in their initial  years of activity</a:t>
            </a:r>
          </a:p>
          <a:p>
            <a:pPr marL="171450" indent="-171450" eaLnBrk="1" hangingPunct="1">
              <a:spcBef>
                <a:spcPts val="1200"/>
              </a:spcBef>
              <a:buFont typeface="Arial" panose="020B0604020202020204" pitchFamily="34" charset="0"/>
              <a:buChar char="•"/>
              <a:defRPr/>
            </a:pPr>
            <a:r>
              <a:rPr lang="en-US" altLang="en-US" kern="0" dirty="0" smtClean="0">
                <a:cs typeface="Arial" panose="020B0604020202020204" pitchFamily="34" charset="0"/>
              </a:rPr>
              <a:t>Potentially eliminates the “FIRE HOSE” method of providing information for new volunteers  </a:t>
            </a:r>
          </a:p>
          <a:p>
            <a:pPr eaLnBrk="1" hangingPunct="1">
              <a:defRPr/>
            </a:pPr>
            <a:endParaRPr lang="en-US" altLang="en-US" dirty="0" smtClean="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early distribution;</a:t>
            </a:r>
          </a:p>
          <a:p>
            <a:r>
              <a:rPr lang="en-US" dirty="0" smtClean="0"/>
              <a:t>4 = death benefit or survivor benefit to remaining spouse</a:t>
            </a:r>
          </a:p>
          <a:p>
            <a:r>
              <a:rPr lang="en-US" dirty="0" smtClean="0"/>
              <a:t>B = Roth account and impact to owner, if early, </a:t>
            </a:r>
            <a:endParaRPr lang="en-US" dirty="0"/>
          </a:p>
        </p:txBody>
      </p:sp>
      <p:sp>
        <p:nvSpPr>
          <p:cNvPr id="4" name="Slide Number Placeholder 3"/>
          <p:cNvSpPr>
            <a:spLocks noGrp="1"/>
          </p:cNvSpPr>
          <p:nvPr>
            <p:ph type="sldNum" sz="quarter" idx="10"/>
          </p:nvPr>
        </p:nvSpPr>
        <p:spPr/>
        <p:txBody>
          <a:bodyPr/>
          <a:lstStyle/>
          <a:p>
            <a:fld id="{6D5CBCBB-7A26-4189-93C4-806EC5B6D5EB}" type="slidenum">
              <a:rPr lang="en-US" smtClean="0"/>
              <a:t>7</a:t>
            </a:fld>
            <a:endParaRPr lang="en-US"/>
          </a:p>
        </p:txBody>
      </p:sp>
    </p:spTree>
    <p:extLst>
      <p:ext uri="{BB962C8B-B14F-4D97-AF65-F5344CB8AC3E}">
        <p14:creationId xmlns:p14="http://schemas.microsoft.com/office/powerpoint/2010/main" val="31551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Code 6 is in scope for Tax-Aide only –distribution is nontaxable.</a:t>
            </a:r>
          </a:p>
          <a:p>
            <a:r>
              <a:rPr lang="en-US" altLang="en-US" dirty="0" smtClean="0"/>
              <a:t>Code 1 only if the employee/taxpayer has not reached age 59 ½</a:t>
            </a:r>
          </a:p>
          <a:p>
            <a:r>
              <a:rPr lang="en-US" altLang="en-US" dirty="0" smtClean="0"/>
              <a:t>Code 3 if under “normal retirement age” this may be reported as regular income</a:t>
            </a:r>
          </a:p>
          <a:p>
            <a:r>
              <a:rPr lang="en-US" altLang="en-US" dirty="0" smtClean="0"/>
              <a:t>Code 4 Regardless of age of the employer/taxpayer to indicate payment to a decedent’s beneficiary, including estate or trust.</a:t>
            </a:r>
          </a:p>
          <a:p>
            <a:r>
              <a:rPr lang="en-US" altLang="en-US" dirty="0" smtClean="0"/>
              <a:t>Also use if death benefit payment made by an employer but not </a:t>
            </a:r>
            <a:r>
              <a:rPr lang="en-US" altLang="en-US" dirty="0" err="1" smtClean="0"/>
              <a:t>madeas</a:t>
            </a:r>
            <a:r>
              <a:rPr lang="en-US" altLang="en-US" dirty="0" smtClean="0"/>
              <a:t> part of a pension, profit sharing, or retirement plan</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31731" indent="-281435">
              <a:defRPr>
                <a:solidFill>
                  <a:schemeClr val="tx1"/>
                </a:solidFill>
                <a:latin typeface="Calibri" pitchFamily="34" charset="0"/>
                <a:cs typeface="Arial" charset="0"/>
              </a:defRPr>
            </a:lvl2pPr>
            <a:lvl3pPr marL="1125741" indent="-225148">
              <a:defRPr>
                <a:solidFill>
                  <a:schemeClr val="tx1"/>
                </a:solidFill>
                <a:latin typeface="Calibri" pitchFamily="34" charset="0"/>
                <a:cs typeface="Arial" charset="0"/>
              </a:defRPr>
            </a:lvl3pPr>
            <a:lvl4pPr marL="1576037" indent="-225148">
              <a:defRPr>
                <a:solidFill>
                  <a:schemeClr val="tx1"/>
                </a:solidFill>
                <a:latin typeface="Calibri" pitchFamily="34" charset="0"/>
                <a:cs typeface="Arial" charset="0"/>
              </a:defRPr>
            </a:lvl4pPr>
            <a:lvl5pPr marL="2026333" indent="-225148">
              <a:defRPr>
                <a:solidFill>
                  <a:schemeClr val="tx1"/>
                </a:solidFill>
                <a:latin typeface="Calibri" pitchFamily="34" charset="0"/>
                <a:cs typeface="Arial" charset="0"/>
              </a:defRPr>
            </a:lvl5pPr>
            <a:lvl6pPr marL="2476630" indent="-225148" eaLnBrk="0" fontAlgn="base" hangingPunct="0">
              <a:spcBef>
                <a:spcPct val="0"/>
              </a:spcBef>
              <a:spcAft>
                <a:spcPct val="0"/>
              </a:spcAft>
              <a:defRPr>
                <a:solidFill>
                  <a:schemeClr val="tx1"/>
                </a:solidFill>
                <a:latin typeface="Calibri" pitchFamily="34" charset="0"/>
                <a:cs typeface="Arial" charset="0"/>
              </a:defRPr>
            </a:lvl6pPr>
            <a:lvl7pPr marL="2926926" indent="-225148" eaLnBrk="0" fontAlgn="base" hangingPunct="0">
              <a:spcBef>
                <a:spcPct val="0"/>
              </a:spcBef>
              <a:spcAft>
                <a:spcPct val="0"/>
              </a:spcAft>
              <a:defRPr>
                <a:solidFill>
                  <a:schemeClr val="tx1"/>
                </a:solidFill>
                <a:latin typeface="Calibri" pitchFamily="34" charset="0"/>
                <a:cs typeface="Arial" charset="0"/>
              </a:defRPr>
            </a:lvl7pPr>
            <a:lvl8pPr marL="3377222" indent="-225148" eaLnBrk="0" fontAlgn="base" hangingPunct="0">
              <a:spcBef>
                <a:spcPct val="0"/>
              </a:spcBef>
              <a:spcAft>
                <a:spcPct val="0"/>
              </a:spcAft>
              <a:defRPr>
                <a:solidFill>
                  <a:schemeClr val="tx1"/>
                </a:solidFill>
                <a:latin typeface="Calibri" pitchFamily="34" charset="0"/>
                <a:cs typeface="Arial" charset="0"/>
              </a:defRPr>
            </a:lvl8pPr>
            <a:lvl9pPr marL="3827518" indent="-225148" eaLnBrk="0" fontAlgn="base" hangingPunct="0">
              <a:spcBef>
                <a:spcPct val="0"/>
              </a:spcBef>
              <a:spcAft>
                <a:spcPct val="0"/>
              </a:spcAft>
              <a:defRPr>
                <a:solidFill>
                  <a:schemeClr val="tx1"/>
                </a:solidFill>
                <a:latin typeface="Calibri" pitchFamily="34" charset="0"/>
                <a:cs typeface="Arial" charset="0"/>
              </a:defRPr>
            </a:lvl9pPr>
          </a:lstStyle>
          <a:p>
            <a:fld id="{19ACEA49-9F12-4DE7-83B8-2DBF037E7B95}" type="slidenum">
              <a:rPr lang="en-US" altLang="en-US">
                <a:solidFill>
                  <a:prstClr val="black"/>
                </a:solidFill>
              </a:rPr>
              <a:pPr/>
              <a:t>8</a:t>
            </a:fld>
            <a:endParaRPr lang="en-US"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Code B - A designated Roth account is one that is part of an employer plan, either a 401(k), 403(b) or 457(b) plan</a:t>
            </a:r>
          </a:p>
          <a:p>
            <a:r>
              <a:rPr lang="en-US" altLang="en-US" dirty="0" smtClean="0"/>
              <a:t>Code H – A designated Roth account may be rolled into a Roth IRA.  However it is not an IRA so the IRA box  on the 1099-R will </a:t>
            </a:r>
            <a:r>
              <a:rPr lang="en-US" altLang="en-US" b="1" dirty="0" smtClean="0"/>
              <a:t>NOT</a:t>
            </a:r>
            <a:r>
              <a:rPr lang="en-US" altLang="en-US" dirty="0" smtClean="0"/>
              <a:t> be checked.</a:t>
            </a:r>
          </a:p>
          <a:p>
            <a:r>
              <a:rPr lang="en-US" altLang="en-US" dirty="0" smtClean="0"/>
              <a:t>Code L is in scope for 2015.  A deemed distribution usually occurs when a person leaves a 401(k) plan and has not repaid a plan loan.  The distribution is treated like any other distribution except it cannot be rolled over and is not eligible for income averaging.  If combined with code 1, the 10% early distribution penalty applies unless an exception applies.  Exceptions are covered later.</a:t>
            </a:r>
          </a:p>
          <a:p>
            <a:r>
              <a:rPr lang="en-US" altLang="en-US" dirty="0" smtClean="0"/>
              <a:t>Code W is in scope for Tax-Aide only – distribution is nontaxable and payment for </a:t>
            </a:r>
            <a:r>
              <a:rPr lang="en-US" altLang="en-US" b="1" dirty="0" smtClean="0"/>
              <a:t>LTC is not deductible</a:t>
            </a:r>
            <a:r>
              <a:rPr lang="en-US" altLang="en-US" dirty="0" smtClean="0"/>
              <a:t>.</a:t>
            </a:r>
          </a:p>
          <a:p>
            <a:endParaRPr lang="en-US" altLang="en-US" dirty="0" smtClean="0"/>
          </a:p>
          <a:p>
            <a:endParaRPr lang="en-US" alt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31731" indent="-281435">
              <a:defRPr>
                <a:solidFill>
                  <a:schemeClr val="tx1"/>
                </a:solidFill>
                <a:latin typeface="Calibri" pitchFamily="34" charset="0"/>
                <a:cs typeface="Arial" charset="0"/>
              </a:defRPr>
            </a:lvl2pPr>
            <a:lvl3pPr marL="1125741" indent="-225148">
              <a:defRPr>
                <a:solidFill>
                  <a:schemeClr val="tx1"/>
                </a:solidFill>
                <a:latin typeface="Calibri" pitchFamily="34" charset="0"/>
                <a:cs typeface="Arial" charset="0"/>
              </a:defRPr>
            </a:lvl3pPr>
            <a:lvl4pPr marL="1576037" indent="-225148">
              <a:defRPr>
                <a:solidFill>
                  <a:schemeClr val="tx1"/>
                </a:solidFill>
                <a:latin typeface="Calibri" pitchFamily="34" charset="0"/>
                <a:cs typeface="Arial" charset="0"/>
              </a:defRPr>
            </a:lvl4pPr>
            <a:lvl5pPr marL="2026333" indent="-225148">
              <a:defRPr>
                <a:solidFill>
                  <a:schemeClr val="tx1"/>
                </a:solidFill>
                <a:latin typeface="Calibri" pitchFamily="34" charset="0"/>
                <a:cs typeface="Arial" charset="0"/>
              </a:defRPr>
            </a:lvl5pPr>
            <a:lvl6pPr marL="2476630" indent="-225148" eaLnBrk="0" fontAlgn="base" hangingPunct="0">
              <a:spcBef>
                <a:spcPct val="0"/>
              </a:spcBef>
              <a:spcAft>
                <a:spcPct val="0"/>
              </a:spcAft>
              <a:defRPr>
                <a:solidFill>
                  <a:schemeClr val="tx1"/>
                </a:solidFill>
                <a:latin typeface="Calibri" pitchFamily="34" charset="0"/>
                <a:cs typeface="Arial" charset="0"/>
              </a:defRPr>
            </a:lvl6pPr>
            <a:lvl7pPr marL="2926926" indent="-225148" eaLnBrk="0" fontAlgn="base" hangingPunct="0">
              <a:spcBef>
                <a:spcPct val="0"/>
              </a:spcBef>
              <a:spcAft>
                <a:spcPct val="0"/>
              </a:spcAft>
              <a:defRPr>
                <a:solidFill>
                  <a:schemeClr val="tx1"/>
                </a:solidFill>
                <a:latin typeface="Calibri" pitchFamily="34" charset="0"/>
                <a:cs typeface="Arial" charset="0"/>
              </a:defRPr>
            </a:lvl7pPr>
            <a:lvl8pPr marL="3377222" indent="-225148" eaLnBrk="0" fontAlgn="base" hangingPunct="0">
              <a:spcBef>
                <a:spcPct val="0"/>
              </a:spcBef>
              <a:spcAft>
                <a:spcPct val="0"/>
              </a:spcAft>
              <a:defRPr>
                <a:solidFill>
                  <a:schemeClr val="tx1"/>
                </a:solidFill>
                <a:latin typeface="Calibri" pitchFamily="34" charset="0"/>
                <a:cs typeface="Arial" charset="0"/>
              </a:defRPr>
            </a:lvl8pPr>
            <a:lvl9pPr marL="3827518" indent="-225148" eaLnBrk="0" fontAlgn="base" hangingPunct="0">
              <a:spcBef>
                <a:spcPct val="0"/>
              </a:spcBef>
              <a:spcAft>
                <a:spcPct val="0"/>
              </a:spcAft>
              <a:defRPr>
                <a:solidFill>
                  <a:schemeClr val="tx1"/>
                </a:solidFill>
                <a:latin typeface="Calibri" pitchFamily="34" charset="0"/>
                <a:cs typeface="Arial" charset="0"/>
              </a:defRPr>
            </a:lvl9pPr>
          </a:lstStyle>
          <a:p>
            <a:fld id="{5ED2A030-39A8-4E08-8865-BC813DD8F6FD}" type="slidenum">
              <a:rPr lang="en-US" altLang="en-US">
                <a:solidFill>
                  <a:prstClr val="black"/>
                </a:solidFill>
              </a:rPr>
              <a:pPr/>
              <a:t>9</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914400" y="838200"/>
            <a:ext cx="7315200" cy="2593975"/>
          </a:xfrm>
        </p:spPr>
        <p:txBody>
          <a:bodyPr anchor="ctr" anchorCtr="0"/>
          <a:lstStyle>
            <a:lvl1pPr>
              <a:defRPr sz="6000" kern="0" spc="0" baseline="0">
                <a:ln>
                  <a:noFill/>
                </a:ln>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chor="t">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AARPlogo07 copy.png"/>
          <p:cNvPicPr>
            <a:picLocks noChangeAspect="1"/>
          </p:cNvPicPr>
          <p:nvPr/>
        </p:nvPicPr>
        <p:blipFill>
          <a:blip r:embed="rId2" cstate="print"/>
          <a:stretch>
            <a:fillRect/>
          </a:stretch>
        </p:blipFill>
        <p:spPr>
          <a:xfrm>
            <a:off x="69845" y="6090512"/>
            <a:ext cx="2271374" cy="691288"/>
          </a:xfrm>
          <a:prstGeom prst="rect">
            <a:avLst/>
          </a:prstGeom>
        </p:spPr>
      </p:pic>
      <p:sp>
        <p:nvSpPr>
          <p:cNvPr id="11" name="Text Box 9"/>
          <p:cNvSpPr txBox="1">
            <a:spLocks noChangeArrowheads="1"/>
          </p:cNvSpPr>
          <p:nvPr/>
        </p:nvSpPr>
        <p:spPr bwMode="white">
          <a:xfrm>
            <a:off x="2403475" y="6039342"/>
            <a:ext cx="644525" cy="228600"/>
          </a:xfrm>
          <a:prstGeom prst="rect">
            <a:avLst/>
          </a:prstGeom>
          <a:noFill/>
          <a:ln w="9525" algn="ctr">
            <a:noFill/>
            <a:miter lim="800000"/>
            <a:headEnd/>
            <a:tailEnd/>
          </a:ln>
          <a:effectLst/>
        </p:spPr>
        <p:txBody>
          <a:bodyPr lIns="0" rIns="0">
            <a:spAutoFit/>
          </a:bodyPr>
          <a:lstStyle/>
          <a:p>
            <a:pPr>
              <a:spcBef>
                <a:spcPct val="50000"/>
              </a:spcBef>
            </a:pPr>
            <a:r>
              <a:rPr lang="en-US" sz="900" b="1" i="1" dirty="0">
                <a:solidFill>
                  <a:schemeClr val="accent5"/>
                </a:solidFill>
                <a:latin typeface="Cambria" pitchFamily="18" charset="0"/>
              </a:rPr>
              <a:t>TAX-AIDE</a:t>
            </a:r>
          </a:p>
        </p:txBody>
      </p:sp>
      <p:sp>
        <p:nvSpPr>
          <p:cNvPr id="4" name="Footer Placeholder 3"/>
          <p:cNvSpPr>
            <a:spLocks noGrp="1"/>
          </p:cNvSpPr>
          <p:nvPr>
            <p:ph type="ftr" sz="quarter" idx="10"/>
          </p:nvPr>
        </p:nvSpPr>
        <p:spPr>
          <a:xfrm>
            <a:off x="3124199" y="6492875"/>
            <a:ext cx="3222171" cy="365125"/>
          </a:xfrm>
        </p:spPr>
        <p:txBody>
          <a:bodyPr/>
          <a:lstStyle>
            <a:lvl1pPr>
              <a:defRPr>
                <a:solidFill>
                  <a:schemeClr val="accent5"/>
                </a:solidFill>
              </a:defRPr>
            </a:lvl1pPr>
          </a:lstStyle>
          <a:p>
            <a:r>
              <a:rPr lang="en-US" dirty="0" smtClean="0"/>
              <a:t>NY3 Instructor Workshop  - November 2015</a:t>
            </a:r>
            <a:endParaRPr lang="en-US" dirty="0"/>
          </a:p>
        </p:txBody>
      </p:sp>
      <p:sp>
        <p:nvSpPr>
          <p:cNvPr id="5" name="Slide Number Placeholder 4"/>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t>‹#›</a:t>
            </a:fld>
            <a:endParaRPr lang="en-US"/>
          </a:p>
        </p:txBody>
      </p:sp>
    </p:spTree>
    <p:extLst>
      <p:ext uri="{BB962C8B-B14F-4D97-AF65-F5344CB8AC3E}">
        <p14:creationId xmlns:p14="http://schemas.microsoft.com/office/powerpoint/2010/main" val="167377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5" name="Slide Number Placeholder 4"/>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314A63EF-B236-4F46-A075-B87009B45EB1}" type="slidenum">
              <a:rPr lang="en-US"/>
              <a:pPr>
                <a:defRPr/>
              </a:pPr>
              <a:t>‹#›</a:t>
            </a:fld>
            <a:endParaRPr lang="en-US"/>
          </a:p>
        </p:txBody>
      </p:sp>
    </p:spTree>
    <p:extLst>
      <p:ext uri="{BB962C8B-B14F-4D97-AF65-F5344CB8AC3E}">
        <p14:creationId xmlns:p14="http://schemas.microsoft.com/office/powerpoint/2010/main" val="15546509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3" name="Slide Number Placeholder 2"/>
          <p:cNvSpPr>
            <a:spLocks noGrp="1"/>
          </p:cNvSpPr>
          <p:nvPr>
            <p:ph type="sldNum" sz="quarter" idx="11"/>
          </p:nvPr>
        </p:nvSpPr>
        <p:spPr/>
        <p:txBody>
          <a:bodyPr/>
          <a:lstStyle>
            <a:lvl1pPr>
              <a:defRPr>
                <a:solidFill>
                  <a:srgbClr val="474B78"/>
                </a:solidFill>
              </a:defRPr>
            </a:lvl1pPr>
          </a:lstStyle>
          <a:p>
            <a:fld id="{FFFCA14D-0360-450F-8260-9A262AE5A650}" type="slidenum">
              <a:rPr lang="en-US" altLang="en-US"/>
              <a:pPr/>
              <a:t>‹#›</a:t>
            </a:fld>
            <a:endParaRPr lang="en-US" altLang="en-US"/>
          </a:p>
        </p:txBody>
      </p:sp>
    </p:spTree>
    <p:extLst>
      <p:ext uri="{BB962C8B-B14F-4D97-AF65-F5344CB8AC3E}">
        <p14:creationId xmlns:p14="http://schemas.microsoft.com/office/powerpoint/2010/main" val="42562522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5" name="Footer Placeholder 2"/>
          <p:cNvSpPr>
            <a:spLocks noGrp="1"/>
          </p:cNvSpPr>
          <p:nvPr>
            <p:ph type="ftr" sz="quarter" idx="13"/>
          </p:nvPr>
        </p:nvSpPr>
        <p:spPr/>
        <p:txBody>
          <a:bodyPr/>
          <a:lstStyle>
            <a:lvl1pPr>
              <a:defRPr/>
            </a:lvl1pPr>
          </a:lstStyle>
          <a:p>
            <a:pPr>
              <a:defRPr/>
            </a:pPr>
            <a:r>
              <a:rPr lang="en-US">
                <a:solidFill>
                  <a:prstClr val="white">
                    <a:lumMod val="95000"/>
                  </a:prstClr>
                </a:solidFill>
              </a:rPr>
              <a:t>NTTC Training – 2015</a:t>
            </a:r>
          </a:p>
        </p:txBody>
      </p:sp>
      <p:sp>
        <p:nvSpPr>
          <p:cNvPr id="6" name="Slide Number Placeholder 3"/>
          <p:cNvSpPr>
            <a:spLocks noGrp="1"/>
          </p:cNvSpPr>
          <p:nvPr>
            <p:ph type="sldNum" sz="quarter" idx="14"/>
          </p:nvPr>
        </p:nvSpPr>
        <p:spPr/>
        <p:txBody>
          <a:bodyPr/>
          <a:lstStyle>
            <a:lvl1pPr>
              <a:defRPr>
                <a:solidFill>
                  <a:srgbClr val="474B78"/>
                </a:solidFill>
              </a:defRPr>
            </a:lvl1pPr>
          </a:lstStyle>
          <a:p>
            <a:fld id="{B0155957-5156-4E82-8050-1CE7E48F8B20}" type="slidenum">
              <a:rPr lang="en-US" altLang="en-US"/>
              <a:pPr/>
              <a:t>‹#›</a:t>
            </a:fld>
            <a:endParaRPr lang="en-US" altLang="en-US"/>
          </a:p>
        </p:txBody>
      </p:sp>
    </p:spTree>
    <p:extLst>
      <p:ext uri="{BB962C8B-B14F-4D97-AF65-F5344CB8AC3E}">
        <p14:creationId xmlns:p14="http://schemas.microsoft.com/office/powerpoint/2010/main" val="2229496924"/>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smtClean="0"/>
              <a:t>Click to edit Master text styles</a:t>
            </a:r>
          </a:p>
          <a:p>
            <a:pPr lvl="1"/>
            <a:r>
              <a:rPr lang="en-US" smtClean="0"/>
              <a:t>Second level</a:t>
            </a:r>
          </a:p>
        </p:txBody>
      </p:sp>
      <p:sp>
        <p:nvSpPr>
          <p:cNvPr id="4" name="Footer Placeholder 2"/>
          <p:cNvSpPr>
            <a:spLocks noGrp="1"/>
          </p:cNvSpPr>
          <p:nvPr>
            <p:ph type="ftr" sz="quarter" idx="12"/>
          </p:nvPr>
        </p:nvSpPr>
        <p:spPr/>
        <p:txBody>
          <a:bodyPr/>
          <a:lstStyle>
            <a:lvl1pPr>
              <a:defRPr/>
            </a:lvl1pPr>
          </a:lstStyle>
          <a:p>
            <a:pPr>
              <a:defRPr/>
            </a:pPr>
            <a:r>
              <a:rPr lang="en-US">
                <a:solidFill>
                  <a:prstClr val="white">
                    <a:lumMod val="95000"/>
                  </a:prstClr>
                </a:solidFill>
              </a:rPr>
              <a:t>NTTC Training – 2015</a:t>
            </a:r>
          </a:p>
        </p:txBody>
      </p:sp>
      <p:sp>
        <p:nvSpPr>
          <p:cNvPr id="5" name="Slide Number Placeholder 3"/>
          <p:cNvSpPr>
            <a:spLocks noGrp="1"/>
          </p:cNvSpPr>
          <p:nvPr>
            <p:ph type="sldNum" sz="quarter" idx="13"/>
          </p:nvPr>
        </p:nvSpPr>
        <p:spPr/>
        <p:txBody>
          <a:bodyPr/>
          <a:lstStyle>
            <a:lvl1pPr>
              <a:defRPr>
                <a:solidFill>
                  <a:srgbClr val="474B78"/>
                </a:solidFill>
              </a:defRPr>
            </a:lvl1pPr>
          </a:lstStyle>
          <a:p>
            <a:fld id="{A40EC66A-63F1-4A32-8E9D-A864E2357A3E}" type="slidenum">
              <a:rPr lang="en-US" altLang="en-US"/>
              <a:pPr/>
              <a:t>‹#›</a:t>
            </a:fld>
            <a:endParaRPr lang="en-US" altLang="en-US"/>
          </a:p>
        </p:txBody>
      </p:sp>
    </p:spTree>
    <p:extLst>
      <p:ext uri="{BB962C8B-B14F-4D97-AF65-F5344CB8AC3E}">
        <p14:creationId xmlns:p14="http://schemas.microsoft.com/office/powerpoint/2010/main" val="2997628986"/>
      </p:ext>
    </p:extLst>
  </p:cSld>
  <p:clrMapOvr>
    <a:masterClrMapping/>
  </p:clrMapOvr>
  <p:transition spd="slow"/>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mtClean="0">
              <a:solidFill>
                <a:srgbClr val="FFFFFF"/>
              </a:solidFill>
            </a:endParaRPr>
          </a:p>
        </p:txBody>
      </p:sp>
      <p:pic>
        <p:nvPicPr>
          <p:cNvPr id="5" name="Picture 11" descr="AARPlogo07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6091238"/>
            <a:ext cx="22717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white">
          <a:xfrm>
            <a:off x="2403475" y="603885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50000"/>
              </a:spcBef>
              <a:spcAft>
                <a:spcPct val="0"/>
              </a:spcAft>
              <a:defRPr/>
            </a:pPr>
            <a:r>
              <a:rPr lang="en-US" altLang="en-US" sz="900" b="1" i="1" dirty="0" smtClean="0">
                <a:solidFill>
                  <a:srgbClr val="474B78"/>
                </a:solidFill>
                <a:latin typeface="Cambria" pitchFamily="18" charset="0"/>
              </a:rPr>
              <a:t>TAX-AIDE</a:t>
            </a:r>
          </a:p>
        </p:txBody>
      </p:sp>
      <p:sp>
        <p:nvSpPr>
          <p:cNvPr id="2" name="Title 1"/>
          <p:cNvSpPr>
            <a:spLocks noGrp="1"/>
          </p:cNvSpPr>
          <p:nvPr>
            <p:ph type="ctrTitle"/>
          </p:nvPr>
        </p:nvSpPr>
        <p:spPr>
          <a:xfrm>
            <a:off x="914400" y="838200"/>
            <a:ext cx="7315200" cy="2593975"/>
          </a:xfrm>
        </p:spPr>
        <p:txBody>
          <a:bodyPr anchorCtr="0"/>
          <a:lstStyle>
            <a:lvl1pPr>
              <a:defRPr sz="6000" kern="0" spc="0" baseline="0">
                <a:ln>
                  <a:noFill/>
                </a:ln>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0"/>
          </p:nvPr>
        </p:nvSpPr>
        <p:spPr/>
        <p:txBody>
          <a:bodyPr/>
          <a:lstStyle>
            <a:lvl1pPr>
              <a:defRPr>
                <a:solidFill>
                  <a:schemeClr val="accent5"/>
                </a:solidFill>
              </a:defRPr>
            </a:lvl1pPr>
          </a:lstStyle>
          <a:p>
            <a:pPr>
              <a:defRPr/>
            </a:pPr>
            <a:r>
              <a:rPr lang="en-US">
                <a:solidFill>
                  <a:srgbClr val="474B78"/>
                </a:solidFill>
              </a:rPr>
              <a:t>NTTC Training – 2015</a:t>
            </a:r>
          </a:p>
        </p:txBody>
      </p:sp>
      <p:sp>
        <p:nvSpPr>
          <p:cNvPr id="8" name="Slide Number Placeholder 4"/>
          <p:cNvSpPr>
            <a:spLocks noGrp="1"/>
          </p:cNvSpPr>
          <p:nvPr>
            <p:ph type="sldNum" sz="quarter" idx="11"/>
          </p:nvPr>
        </p:nvSpPr>
        <p:spPr/>
        <p:txBody>
          <a:bodyPr/>
          <a:lstStyle>
            <a:lvl1pPr>
              <a:defRPr>
                <a:solidFill>
                  <a:srgbClr val="474B78"/>
                </a:solidFill>
              </a:defRPr>
            </a:lvl1pPr>
          </a:lstStyle>
          <a:p>
            <a:fld id="{6CFF063D-6703-43E9-92AB-BED02E0A5C07}" type="slidenum">
              <a:rPr lang="en-US" altLang="en-US"/>
              <a:pPr/>
              <a:t>‹#›</a:t>
            </a:fld>
            <a:endParaRPr lang="en-US" altLang="en-US"/>
          </a:p>
        </p:txBody>
      </p:sp>
    </p:spTree>
    <p:extLst>
      <p:ext uri="{BB962C8B-B14F-4D97-AF65-F5344CB8AC3E}">
        <p14:creationId xmlns:p14="http://schemas.microsoft.com/office/powerpoint/2010/main" val="9054500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5" name="Slide Number Placeholder 4"/>
          <p:cNvSpPr>
            <a:spLocks noGrp="1"/>
          </p:cNvSpPr>
          <p:nvPr>
            <p:ph type="sldNum" sz="quarter" idx="11"/>
          </p:nvPr>
        </p:nvSpPr>
        <p:spPr/>
        <p:txBody>
          <a:bodyPr/>
          <a:lstStyle>
            <a:lvl1pPr>
              <a:defRPr>
                <a:solidFill>
                  <a:srgbClr val="474B78"/>
                </a:solidFill>
              </a:defRPr>
            </a:lvl1pPr>
          </a:lstStyle>
          <a:p>
            <a:fld id="{2020C948-08DC-46E6-9441-63A7DD710F9A}" type="slidenum">
              <a:rPr lang="en-US" altLang="en-US"/>
              <a:pPr/>
              <a:t>‹#›</a:t>
            </a:fld>
            <a:endParaRPr lang="en-US" altLang="en-US"/>
          </a:p>
        </p:txBody>
      </p:sp>
    </p:spTree>
    <p:extLst>
      <p:ext uri="{BB962C8B-B14F-4D97-AF65-F5344CB8AC3E}">
        <p14:creationId xmlns:p14="http://schemas.microsoft.com/office/powerpoint/2010/main" val="893869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6" name="Slide Number Placeholder 5"/>
          <p:cNvSpPr>
            <a:spLocks noGrp="1"/>
          </p:cNvSpPr>
          <p:nvPr>
            <p:ph type="sldNum" sz="quarter" idx="11"/>
          </p:nvPr>
        </p:nvSpPr>
        <p:spPr/>
        <p:txBody>
          <a:bodyPr/>
          <a:lstStyle>
            <a:lvl1pPr>
              <a:defRPr>
                <a:solidFill>
                  <a:srgbClr val="474B78"/>
                </a:solidFill>
              </a:defRPr>
            </a:lvl1pPr>
          </a:lstStyle>
          <a:p>
            <a:fld id="{95D70AEB-A3BF-4928-8EB9-8D9380CDA871}" type="slidenum">
              <a:rPr lang="en-US" altLang="en-US"/>
              <a:pPr/>
              <a:t>‹#›</a:t>
            </a:fld>
            <a:endParaRPr lang="en-US" altLang="en-US"/>
          </a:p>
        </p:txBody>
      </p:sp>
    </p:spTree>
    <p:extLst>
      <p:ext uri="{BB962C8B-B14F-4D97-AF65-F5344CB8AC3E}">
        <p14:creationId xmlns:p14="http://schemas.microsoft.com/office/powerpoint/2010/main" val="16160010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rtlCol="0" anchor="ctr">
            <a:noAutofit/>
          </a:bodyPr>
          <a:lstStyle>
            <a:lvl1pPr>
              <a:defRPr lang="en-US" sz="2400" smtClean="0">
                <a:solidFill>
                  <a:schemeClr val="tx2"/>
                </a:solidFill>
              </a:defRPr>
            </a:lvl1pPr>
          </a:lstStyle>
          <a:p>
            <a:pPr lvl="0"/>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8" name="Slide Number Placeholder 7"/>
          <p:cNvSpPr>
            <a:spLocks noGrp="1"/>
          </p:cNvSpPr>
          <p:nvPr>
            <p:ph type="sldNum" sz="quarter" idx="11"/>
          </p:nvPr>
        </p:nvSpPr>
        <p:spPr/>
        <p:txBody>
          <a:bodyPr/>
          <a:lstStyle>
            <a:lvl1pPr>
              <a:defRPr>
                <a:solidFill>
                  <a:srgbClr val="474B78"/>
                </a:solidFill>
              </a:defRPr>
            </a:lvl1pPr>
          </a:lstStyle>
          <a:p>
            <a:fld id="{12B8331F-F462-44BF-B14B-4188E7986E5C}" type="slidenum">
              <a:rPr lang="en-US" altLang="en-US"/>
              <a:pPr/>
              <a:t>‹#›</a:t>
            </a:fld>
            <a:endParaRPr lang="en-US" altLang="en-US"/>
          </a:p>
        </p:txBody>
      </p:sp>
    </p:spTree>
    <p:extLst>
      <p:ext uri="{BB962C8B-B14F-4D97-AF65-F5344CB8AC3E}">
        <p14:creationId xmlns:p14="http://schemas.microsoft.com/office/powerpoint/2010/main" val="28114022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4" name="Slide Number Placeholder 3"/>
          <p:cNvSpPr>
            <a:spLocks noGrp="1"/>
          </p:cNvSpPr>
          <p:nvPr>
            <p:ph type="sldNum" sz="quarter" idx="11"/>
          </p:nvPr>
        </p:nvSpPr>
        <p:spPr/>
        <p:txBody>
          <a:bodyPr/>
          <a:lstStyle>
            <a:lvl1pPr>
              <a:defRPr>
                <a:solidFill>
                  <a:srgbClr val="474B78"/>
                </a:solidFill>
              </a:defRPr>
            </a:lvl1pPr>
          </a:lstStyle>
          <a:p>
            <a:fld id="{5CC0DB0D-2218-419F-AC76-D20A56C0CD96}" type="slidenum">
              <a:rPr lang="en-US" altLang="en-US"/>
              <a:pPr/>
              <a:t>‹#›</a:t>
            </a:fld>
            <a:endParaRPr lang="en-US" altLang="en-US"/>
          </a:p>
        </p:txBody>
      </p:sp>
    </p:spTree>
    <p:extLst>
      <p:ext uri="{BB962C8B-B14F-4D97-AF65-F5344CB8AC3E}">
        <p14:creationId xmlns:p14="http://schemas.microsoft.com/office/powerpoint/2010/main" val="25774001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3" name="Slide Number Placeholder 2"/>
          <p:cNvSpPr>
            <a:spLocks noGrp="1"/>
          </p:cNvSpPr>
          <p:nvPr>
            <p:ph type="sldNum" sz="quarter" idx="11"/>
          </p:nvPr>
        </p:nvSpPr>
        <p:spPr/>
        <p:txBody>
          <a:bodyPr/>
          <a:lstStyle>
            <a:lvl1pPr>
              <a:defRPr>
                <a:solidFill>
                  <a:srgbClr val="474B78"/>
                </a:solidFill>
              </a:defRPr>
            </a:lvl1pPr>
          </a:lstStyle>
          <a:p>
            <a:fld id="{14F7BE71-929F-4C91-9B3C-D1428D0E19E1}" type="slidenum">
              <a:rPr lang="en-US" altLang="en-US"/>
              <a:pPr/>
              <a:t>‹#›</a:t>
            </a:fld>
            <a:endParaRPr lang="en-US" altLang="en-US"/>
          </a:p>
        </p:txBody>
      </p:sp>
    </p:spTree>
    <p:extLst>
      <p:ext uri="{BB962C8B-B14F-4D97-AF65-F5344CB8AC3E}">
        <p14:creationId xmlns:p14="http://schemas.microsoft.com/office/powerpoint/2010/main" val="35094079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5" name="Footer Placeholder 2"/>
          <p:cNvSpPr>
            <a:spLocks noGrp="1"/>
          </p:cNvSpPr>
          <p:nvPr>
            <p:ph type="ftr" sz="quarter" idx="13"/>
          </p:nvPr>
        </p:nvSpPr>
        <p:spPr/>
        <p:txBody>
          <a:bodyPr/>
          <a:lstStyle>
            <a:lvl1pPr>
              <a:defRPr/>
            </a:lvl1pPr>
          </a:lstStyle>
          <a:p>
            <a:pPr>
              <a:defRPr/>
            </a:pPr>
            <a:r>
              <a:rPr lang="en-US">
                <a:solidFill>
                  <a:prstClr val="white">
                    <a:lumMod val="95000"/>
                  </a:prstClr>
                </a:solidFill>
              </a:rPr>
              <a:t>NTTC Training – 2015</a:t>
            </a:r>
          </a:p>
        </p:txBody>
      </p:sp>
      <p:sp>
        <p:nvSpPr>
          <p:cNvPr id="6" name="Slide Number Placeholder 3"/>
          <p:cNvSpPr>
            <a:spLocks noGrp="1"/>
          </p:cNvSpPr>
          <p:nvPr>
            <p:ph type="sldNum" sz="quarter" idx="14"/>
          </p:nvPr>
        </p:nvSpPr>
        <p:spPr/>
        <p:txBody>
          <a:bodyPr/>
          <a:lstStyle>
            <a:lvl1pPr>
              <a:defRPr>
                <a:solidFill>
                  <a:srgbClr val="474B78"/>
                </a:solidFill>
              </a:defRPr>
            </a:lvl1pPr>
          </a:lstStyle>
          <a:p>
            <a:fld id="{3636773F-528D-429A-B1E5-BCA5F38DA411}" type="slidenum">
              <a:rPr lang="en-US" altLang="en-US"/>
              <a:pPr/>
              <a:t>‹#›</a:t>
            </a:fld>
            <a:endParaRPr lang="en-US" altLang="en-US"/>
          </a:p>
        </p:txBody>
      </p:sp>
    </p:spTree>
    <p:extLst>
      <p:ext uri="{BB962C8B-B14F-4D97-AF65-F5344CB8AC3E}">
        <p14:creationId xmlns:p14="http://schemas.microsoft.com/office/powerpoint/2010/main" val="333039857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6" name="Slide Number Placeholder 5"/>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3A0F8373-0267-4A67-9C8D-6FC4F511D837}" type="slidenum">
              <a:rPr lang="en-US"/>
              <a:pPr>
                <a:defRPr/>
              </a:pPr>
              <a:t>‹#›</a:t>
            </a:fld>
            <a:endParaRPr lang="en-US"/>
          </a:p>
        </p:txBody>
      </p:sp>
    </p:spTree>
    <p:extLst>
      <p:ext uri="{BB962C8B-B14F-4D97-AF65-F5344CB8AC3E}">
        <p14:creationId xmlns:p14="http://schemas.microsoft.com/office/powerpoint/2010/main" val="32556531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smtClean="0"/>
              <a:t>Click to edit Master text styles</a:t>
            </a:r>
          </a:p>
          <a:p>
            <a:pPr lvl="1"/>
            <a:r>
              <a:rPr lang="en-US" smtClean="0"/>
              <a:t>Second level</a:t>
            </a:r>
          </a:p>
        </p:txBody>
      </p:sp>
      <p:sp>
        <p:nvSpPr>
          <p:cNvPr id="4" name="Footer Placeholder 2"/>
          <p:cNvSpPr>
            <a:spLocks noGrp="1"/>
          </p:cNvSpPr>
          <p:nvPr>
            <p:ph type="ftr" sz="quarter" idx="12"/>
          </p:nvPr>
        </p:nvSpPr>
        <p:spPr/>
        <p:txBody>
          <a:bodyPr/>
          <a:lstStyle>
            <a:lvl1pPr>
              <a:defRPr/>
            </a:lvl1pPr>
          </a:lstStyle>
          <a:p>
            <a:pPr>
              <a:defRPr/>
            </a:pPr>
            <a:r>
              <a:rPr lang="en-US">
                <a:solidFill>
                  <a:prstClr val="white">
                    <a:lumMod val="95000"/>
                  </a:prstClr>
                </a:solidFill>
              </a:rPr>
              <a:t>NTTC Training – 2015</a:t>
            </a:r>
          </a:p>
        </p:txBody>
      </p:sp>
      <p:sp>
        <p:nvSpPr>
          <p:cNvPr id="5" name="Slide Number Placeholder 3"/>
          <p:cNvSpPr>
            <a:spLocks noGrp="1"/>
          </p:cNvSpPr>
          <p:nvPr>
            <p:ph type="sldNum" sz="quarter" idx="13"/>
          </p:nvPr>
        </p:nvSpPr>
        <p:spPr/>
        <p:txBody>
          <a:bodyPr/>
          <a:lstStyle>
            <a:lvl1pPr>
              <a:defRPr>
                <a:solidFill>
                  <a:srgbClr val="474B78"/>
                </a:solidFill>
              </a:defRPr>
            </a:lvl1pPr>
          </a:lstStyle>
          <a:p>
            <a:fld id="{D272A4E4-D79E-435B-B7F4-E7913DAB9CEF}" type="slidenum">
              <a:rPr lang="en-US" altLang="en-US"/>
              <a:pPr/>
              <a:t>‹#›</a:t>
            </a:fld>
            <a:endParaRPr lang="en-US" altLang="en-US"/>
          </a:p>
        </p:txBody>
      </p:sp>
    </p:spTree>
    <p:extLst>
      <p:ext uri="{BB962C8B-B14F-4D97-AF65-F5344CB8AC3E}">
        <p14:creationId xmlns:p14="http://schemas.microsoft.com/office/powerpoint/2010/main" val="1044181884"/>
      </p:ext>
    </p:extLst>
  </p:cSld>
  <p:clrMapOvr>
    <a:masterClrMapping/>
  </p:clrMapOvr>
  <p:transition spd="slow"/>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mtClean="0">
              <a:solidFill>
                <a:srgbClr val="FFFFFF"/>
              </a:solidFill>
            </a:endParaRPr>
          </a:p>
        </p:txBody>
      </p:sp>
      <p:pic>
        <p:nvPicPr>
          <p:cNvPr id="5" name="Picture 11" descr="AARPlogo07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6091238"/>
            <a:ext cx="22717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white">
          <a:xfrm>
            <a:off x="2403475" y="603885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50000"/>
              </a:spcBef>
              <a:spcAft>
                <a:spcPct val="0"/>
              </a:spcAft>
              <a:defRPr/>
            </a:pPr>
            <a:r>
              <a:rPr lang="en-US" altLang="en-US" sz="900" b="1" i="1" dirty="0" smtClean="0">
                <a:solidFill>
                  <a:srgbClr val="474B78"/>
                </a:solidFill>
                <a:latin typeface="Cambria" pitchFamily="18" charset="0"/>
              </a:rPr>
              <a:t>TAX-AIDE</a:t>
            </a:r>
          </a:p>
        </p:txBody>
      </p:sp>
      <p:sp>
        <p:nvSpPr>
          <p:cNvPr id="2" name="Title 1"/>
          <p:cNvSpPr>
            <a:spLocks noGrp="1"/>
          </p:cNvSpPr>
          <p:nvPr>
            <p:ph type="ctrTitle"/>
          </p:nvPr>
        </p:nvSpPr>
        <p:spPr>
          <a:xfrm>
            <a:off x="914400" y="838200"/>
            <a:ext cx="7315200" cy="2593975"/>
          </a:xfrm>
        </p:spPr>
        <p:txBody>
          <a:bodyPr anchorCtr="0"/>
          <a:lstStyle>
            <a:lvl1pPr>
              <a:defRPr sz="6000" kern="0" spc="0" baseline="0">
                <a:ln>
                  <a:noFill/>
                </a:ln>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0"/>
          </p:nvPr>
        </p:nvSpPr>
        <p:spPr/>
        <p:txBody>
          <a:bodyPr/>
          <a:lstStyle>
            <a:lvl1pPr>
              <a:defRPr>
                <a:solidFill>
                  <a:schemeClr val="accent5"/>
                </a:solidFill>
              </a:defRPr>
            </a:lvl1pPr>
          </a:lstStyle>
          <a:p>
            <a:pPr>
              <a:defRPr/>
            </a:pPr>
            <a:r>
              <a:rPr lang="en-US">
                <a:solidFill>
                  <a:srgbClr val="474B78"/>
                </a:solidFill>
              </a:rPr>
              <a:t>NTTC Training – 2015</a:t>
            </a:r>
          </a:p>
        </p:txBody>
      </p:sp>
      <p:sp>
        <p:nvSpPr>
          <p:cNvPr id="8" name="Slide Number Placeholder 4"/>
          <p:cNvSpPr>
            <a:spLocks noGrp="1"/>
          </p:cNvSpPr>
          <p:nvPr>
            <p:ph type="sldNum" sz="quarter" idx="11"/>
          </p:nvPr>
        </p:nvSpPr>
        <p:spPr/>
        <p:txBody>
          <a:bodyPr/>
          <a:lstStyle>
            <a:lvl1pPr>
              <a:defRPr>
                <a:solidFill>
                  <a:srgbClr val="474B78"/>
                </a:solidFill>
              </a:defRPr>
            </a:lvl1pPr>
          </a:lstStyle>
          <a:p>
            <a:fld id="{6CFF063D-6703-43E9-92AB-BED02E0A5C07}" type="slidenum">
              <a:rPr lang="en-US" altLang="en-US"/>
              <a:pPr/>
              <a:t>‹#›</a:t>
            </a:fld>
            <a:endParaRPr lang="en-US" altLang="en-US"/>
          </a:p>
        </p:txBody>
      </p:sp>
    </p:spTree>
    <p:extLst>
      <p:ext uri="{BB962C8B-B14F-4D97-AF65-F5344CB8AC3E}">
        <p14:creationId xmlns:p14="http://schemas.microsoft.com/office/powerpoint/2010/main" val="12618294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5" name="Slide Number Placeholder 4"/>
          <p:cNvSpPr>
            <a:spLocks noGrp="1"/>
          </p:cNvSpPr>
          <p:nvPr>
            <p:ph type="sldNum" sz="quarter" idx="11"/>
          </p:nvPr>
        </p:nvSpPr>
        <p:spPr/>
        <p:txBody>
          <a:bodyPr/>
          <a:lstStyle>
            <a:lvl1pPr>
              <a:defRPr>
                <a:solidFill>
                  <a:srgbClr val="474B78"/>
                </a:solidFill>
              </a:defRPr>
            </a:lvl1pPr>
          </a:lstStyle>
          <a:p>
            <a:fld id="{2020C948-08DC-46E6-9441-63A7DD710F9A}" type="slidenum">
              <a:rPr lang="en-US" altLang="en-US"/>
              <a:pPr/>
              <a:t>‹#›</a:t>
            </a:fld>
            <a:endParaRPr lang="en-US" altLang="en-US"/>
          </a:p>
        </p:txBody>
      </p:sp>
    </p:spTree>
    <p:extLst>
      <p:ext uri="{BB962C8B-B14F-4D97-AF65-F5344CB8AC3E}">
        <p14:creationId xmlns:p14="http://schemas.microsoft.com/office/powerpoint/2010/main" val="10555198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6" name="Slide Number Placeholder 5"/>
          <p:cNvSpPr>
            <a:spLocks noGrp="1"/>
          </p:cNvSpPr>
          <p:nvPr>
            <p:ph type="sldNum" sz="quarter" idx="11"/>
          </p:nvPr>
        </p:nvSpPr>
        <p:spPr/>
        <p:txBody>
          <a:bodyPr/>
          <a:lstStyle>
            <a:lvl1pPr>
              <a:defRPr>
                <a:solidFill>
                  <a:srgbClr val="474B78"/>
                </a:solidFill>
              </a:defRPr>
            </a:lvl1pPr>
          </a:lstStyle>
          <a:p>
            <a:fld id="{95D70AEB-A3BF-4928-8EB9-8D9380CDA871}" type="slidenum">
              <a:rPr lang="en-US" altLang="en-US"/>
              <a:pPr/>
              <a:t>‹#›</a:t>
            </a:fld>
            <a:endParaRPr lang="en-US" altLang="en-US"/>
          </a:p>
        </p:txBody>
      </p:sp>
    </p:spTree>
    <p:extLst>
      <p:ext uri="{BB962C8B-B14F-4D97-AF65-F5344CB8AC3E}">
        <p14:creationId xmlns:p14="http://schemas.microsoft.com/office/powerpoint/2010/main" val="41624846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rtlCol="0" anchor="ctr">
            <a:noAutofit/>
          </a:bodyPr>
          <a:lstStyle>
            <a:lvl1pPr>
              <a:defRPr lang="en-US" sz="2400" smtClean="0">
                <a:solidFill>
                  <a:schemeClr val="tx2"/>
                </a:solidFill>
              </a:defRPr>
            </a:lvl1pPr>
          </a:lstStyle>
          <a:p>
            <a:pPr lvl="0"/>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8" name="Slide Number Placeholder 7"/>
          <p:cNvSpPr>
            <a:spLocks noGrp="1"/>
          </p:cNvSpPr>
          <p:nvPr>
            <p:ph type="sldNum" sz="quarter" idx="11"/>
          </p:nvPr>
        </p:nvSpPr>
        <p:spPr/>
        <p:txBody>
          <a:bodyPr/>
          <a:lstStyle>
            <a:lvl1pPr>
              <a:defRPr>
                <a:solidFill>
                  <a:srgbClr val="474B78"/>
                </a:solidFill>
              </a:defRPr>
            </a:lvl1pPr>
          </a:lstStyle>
          <a:p>
            <a:fld id="{12B8331F-F462-44BF-B14B-4188E7986E5C}" type="slidenum">
              <a:rPr lang="en-US" altLang="en-US"/>
              <a:pPr/>
              <a:t>‹#›</a:t>
            </a:fld>
            <a:endParaRPr lang="en-US" altLang="en-US"/>
          </a:p>
        </p:txBody>
      </p:sp>
    </p:spTree>
    <p:extLst>
      <p:ext uri="{BB962C8B-B14F-4D97-AF65-F5344CB8AC3E}">
        <p14:creationId xmlns:p14="http://schemas.microsoft.com/office/powerpoint/2010/main" val="1645204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4" name="Slide Number Placeholder 3"/>
          <p:cNvSpPr>
            <a:spLocks noGrp="1"/>
          </p:cNvSpPr>
          <p:nvPr>
            <p:ph type="sldNum" sz="quarter" idx="11"/>
          </p:nvPr>
        </p:nvSpPr>
        <p:spPr/>
        <p:txBody>
          <a:bodyPr/>
          <a:lstStyle>
            <a:lvl1pPr>
              <a:defRPr>
                <a:solidFill>
                  <a:srgbClr val="474B78"/>
                </a:solidFill>
              </a:defRPr>
            </a:lvl1pPr>
          </a:lstStyle>
          <a:p>
            <a:fld id="{5CC0DB0D-2218-419F-AC76-D20A56C0CD96}" type="slidenum">
              <a:rPr lang="en-US" altLang="en-US"/>
              <a:pPr/>
              <a:t>‹#›</a:t>
            </a:fld>
            <a:endParaRPr lang="en-US" altLang="en-US"/>
          </a:p>
        </p:txBody>
      </p:sp>
    </p:spTree>
    <p:extLst>
      <p:ext uri="{BB962C8B-B14F-4D97-AF65-F5344CB8AC3E}">
        <p14:creationId xmlns:p14="http://schemas.microsoft.com/office/powerpoint/2010/main" val="8697790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3" name="Slide Number Placeholder 2"/>
          <p:cNvSpPr>
            <a:spLocks noGrp="1"/>
          </p:cNvSpPr>
          <p:nvPr>
            <p:ph type="sldNum" sz="quarter" idx="11"/>
          </p:nvPr>
        </p:nvSpPr>
        <p:spPr/>
        <p:txBody>
          <a:bodyPr/>
          <a:lstStyle>
            <a:lvl1pPr>
              <a:defRPr>
                <a:solidFill>
                  <a:srgbClr val="474B78"/>
                </a:solidFill>
              </a:defRPr>
            </a:lvl1pPr>
          </a:lstStyle>
          <a:p>
            <a:fld id="{14F7BE71-929F-4C91-9B3C-D1428D0E19E1}" type="slidenum">
              <a:rPr lang="en-US" altLang="en-US"/>
              <a:pPr/>
              <a:t>‹#›</a:t>
            </a:fld>
            <a:endParaRPr lang="en-US" altLang="en-US"/>
          </a:p>
        </p:txBody>
      </p:sp>
    </p:spTree>
    <p:extLst>
      <p:ext uri="{BB962C8B-B14F-4D97-AF65-F5344CB8AC3E}">
        <p14:creationId xmlns:p14="http://schemas.microsoft.com/office/powerpoint/2010/main" val="28339464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5" name="Footer Placeholder 2"/>
          <p:cNvSpPr>
            <a:spLocks noGrp="1"/>
          </p:cNvSpPr>
          <p:nvPr>
            <p:ph type="ftr" sz="quarter" idx="13"/>
          </p:nvPr>
        </p:nvSpPr>
        <p:spPr/>
        <p:txBody>
          <a:bodyPr/>
          <a:lstStyle>
            <a:lvl1pPr>
              <a:defRPr/>
            </a:lvl1pPr>
          </a:lstStyle>
          <a:p>
            <a:pPr>
              <a:defRPr/>
            </a:pPr>
            <a:r>
              <a:rPr lang="en-US">
                <a:solidFill>
                  <a:prstClr val="white">
                    <a:lumMod val="95000"/>
                  </a:prstClr>
                </a:solidFill>
              </a:rPr>
              <a:t>NTTC Training – 2015</a:t>
            </a:r>
          </a:p>
        </p:txBody>
      </p:sp>
      <p:sp>
        <p:nvSpPr>
          <p:cNvPr id="6" name="Slide Number Placeholder 3"/>
          <p:cNvSpPr>
            <a:spLocks noGrp="1"/>
          </p:cNvSpPr>
          <p:nvPr>
            <p:ph type="sldNum" sz="quarter" idx="14"/>
          </p:nvPr>
        </p:nvSpPr>
        <p:spPr/>
        <p:txBody>
          <a:bodyPr/>
          <a:lstStyle>
            <a:lvl1pPr>
              <a:defRPr>
                <a:solidFill>
                  <a:srgbClr val="474B78"/>
                </a:solidFill>
              </a:defRPr>
            </a:lvl1pPr>
          </a:lstStyle>
          <a:p>
            <a:fld id="{3636773F-528D-429A-B1E5-BCA5F38DA411}" type="slidenum">
              <a:rPr lang="en-US" altLang="en-US"/>
              <a:pPr/>
              <a:t>‹#›</a:t>
            </a:fld>
            <a:endParaRPr lang="en-US" altLang="en-US"/>
          </a:p>
        </p:txBody>
      </p:sp>
    </p:spTree>
    <p:extLst>
      <p:ext uri="{BB962C8B-B14F-4D97-AF65-F5344CB8AC3E}">
        <p14:creationId xmlns:p14="http://schemas.microsoft.com/office/powerpoint/2010/main" val="1548593718"/>
      </p:ext>
    </p:extLst>
  </p:cSld>
  <p:clrMapOvr>
    <a:masterClrMapping/>
  </p:clrMapOvr>
  <p:transition spd="slow"/>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smtClean="0"/>
              <a:t>Click to edit Master text styles</a:t>
            </a:r>
          </a:p>
          <a:p>
            <a:pPr lvl="1"/>
            <a:r>
              <a:rPr lang="en-US" smtClean="0"/>
              <a:t>Second level</a:t>
            </a:r>
          </a:p>
        </p:txBody>
      </p:sp>
      <p:sp>
        <p:nvSpPr>
          <p:cNvPr id="4" name="Footer Placeholder 2"/>
          <p:cNvSpPr>
            <a:spLocks noGrp="1"/>
          </p:cNvSpPr>
          <p:nvPr>
            <p:ph type="ftr" sz="quarter" idx="12"/>
          </p:nvPr>
        </p:nvSpPr>
        <p:spPr/>
        <p:txBody>
          <a:bodyPr/>
          <a:lstStyle>
            <a:lvl1pPr>
              <a:defRPr/>
            </a:lvl1pPr>
          </a:lstStyle>
          <a:p>
            <a:pPr>
              <a:defRPr/>
            </a:pPr>
            <a:r>
              <a:rPr lang="en-US">
                <a:solidFill>
                  <a:prstClr val="white">
                    <a:lumMod val="95000"/>
                  </a:prstClr>
                </a:solidFill>
              </a:rPr>
              <a:t>NTTC Training – 2015</a:t>
            </a:r>
          </a:p>
        </p:txBody>
      </p:sp>
      <p:sp>
        <p:nvSpPr>
          <p:cNvPr id="5" name="Slide Number Placeholder 3"/>
          <p:cNvSpPr>
            <a:spLocks noGrp="1"/>
          </p:cNvSpPr>
          <p:nvPr>
            <p:ph type="sldNum" sz="quarter" idx="13"/>
          </p:nvPr>
        </p:nvSpPr>
        <p:spPr/>
        <p:txBody>
          <a:bodyPr/>
          <a:lstStyle>
            <a:lvl1pPr>
              <a:defRPr>
                <a:solidFill>
                  <a:srgbClr val="474B78"/>
                </a:solidFill>
              </a:defRPr>
            </a:lvl1pPr>
          </a:lstStyle>
          <a:p>
            <a:fld id="{D272A4E4-D79E-435B-B7F4-E7913DAB9CEF}" type="slidenum">
              <a:rPr lang="en-US" altLang="en-US"/>
              <a:pPr/>
              <a:t>‹#›</a:t>
            </a:fld>
            <a:endParaRPr lang="en-US" altLang="en-US"/>
          </a:p>
        </p:txBody>
      </p:sp>
    </p:spTree>
    <p:extLst>
      <p:ext uri="{BB962C8B-B14F-4D97-AF65-F5344CB8AC3E}">
        <p14:creationId xmlns:p14="http://schemas.microsoft.com/office/powerpoint/2010/main" val="404154038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rtlCol="0" anchor="ctr">
            <a:noAutofit/>
          </a:bodyPr>
          <a:lstStyle>
            <a:lvl1pPr>
              <a:defRPr lang="en-US" sz="2400" smtClean="0">
                <a:solidFill>
                  <a:schemeClr val="tx2"/>
                </a:solidFill>
              </a:defRPr>
            </a:lvl1pPr>
          </a:lstStyle>
          <a:p>
            <a:pPr lvl="0"/>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8" name="Slide Number Placeholder 7"/>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0D1FC90A-B126-4DD8-9406-1D243FAF2806}" type="slidenum">
              <a:rPr lang="en-US"/>
              <a:pPr>
                <a:defRPr/>
              </a:pPr>
              <a:t>‹#›</a:t>
            </a:fld>
            <a:endParaRPr lang="en-US"/>
          </a:p>
        </p:txBody>
      </p:sp>
    </p:spTree>
    <p:extLst>
      <p:ext uri="{BB962C8B-B14F-4D97-AF65-F5344CB8AC3E}">
        <p14:creationId xmlns:p14="http://schemas.microsoft.com/office/powerpoint/2010/main" val="422291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4" name="Slide Number Placeholder 3"/>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000D3B97-B1B1-4F6F-8F3A-18BA90262A8D}" type="slidenum">
              <a:rPr lang="en-US"/>
              <a:pPr>
                <a:defRPr/>
              </a:pPr>
              <a:t>‹#›</a:t>
            </a:fld>
            <a:endParaRPr lang="en-US"/>
          </a:p>
        </p:txBody>
      </p:sp>
    </p:spTree>
    <p:extLst>
      <p:ext uri="{BB962C8B-B14F-4D97-AF65-F5344CB8AC3E}">
        <p14:creationId xmlns:p14="http://schemas.microsoft.com/office/powerpoint/2010/main" val="3836962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3" name="Slide Number Placeholder 2"/>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68404D13-F72E-45CD-B03F-21271DD0AA5B}" type="slidenum">
              <a:rPr lang="en-US"/>
              <a:pPr>
                <a:defRPr/>
              </a:pPr>
              <a:t>‹#›</a:t>
            </a:fld>
            <a:endParaRPr lang="en-US"/>
          </a:p>
        </p:txBody>
      </p:sp>
    </p:spTree>
    <p:extLst>
      <p:ext uri="{BB962C8B-B14F-4D97-AF65-F5344CB8AC3E}">
        <p14:creationId xmlns:p14="http://schemas.microsoft.com/office/powerpoint/2010/main" val="2857465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rtlCol="0">
            <a:normAutofit/>
          </a:bodyPr>
          <a:lstStyle>
            <a:lvl1pPr marL="0" indent="0">
              <a:buNone/>
              <a:defRPr/>
            </a:lvl1pPr>
          </a:lstStyle>
          <a:p>
            <a:pPr lvl="0"/>
            <a:r>
              <a:rPr lang="en-US" noProof="0" smtClean="0"/>
              <a:t>Click icon to add picture</a:t>
            </a:r>
            <a:endParaRPr lang="en-US" noProof="0" dirty="0"/>
          </a:p>
        </p:txBody>
      </p:sp>
      <p:sp>
        <p:nvSpPr>
          <p:cNvPr id="5" name="Footer Placeholder 2"/>
          <p:cNvSpPr>
            <a:spLocks noGrp="1"/>
          </p:cNvSpPr>
          <p:nvPr>
            <p:ph type="ftr" sz="quarter" idx="13"/>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6" name="Slide Number Placeholder 3"/>
          <p:cNvSpPr>
            <a:spLocks noGrp="1"/>
          </p:cNvSpPr>
          <p:nvPr>
            <p:ph type="sldNum" sz="quarter" idx="14"/>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82175070-EBBF-40E6-BE7D-E2BDAD4C3973}" type="slidenum">
              <a:rPr lang="en-US"/>
              <a:pPr>
                <a:defRPr/>
              </a:pPr>
              <a:t>‹#›</a:t>
            </a:fld>
            <a:endParaRPr lang="en-US"/>
          </a:p>
        </p:txBody>
      </p:sp>
    </p:spTree>
    <p:extLst>
      <p:ext uri="{BB962C8B-B14F-4D97-AF65-F5344CB8AC3E}">
        <p14:creationId xmlns:p14="http://schemas.microsoft.com/office/powerpoint/2010/main" val="276433860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smtClean="0"/>
              <a:t>Click to edit Master text styles</a:t>
            </a:r>
          </a:p>
          <a:p>
            <a:pPr lvl="1"/>
            <a:r>
              <a:rPr lang="en-US" smtClean="0"/>
              <a:t>Second level</a:t>
            </a:r>
          </a:p>
        </p:txBody>
      </p:sp>
      <p:sp>
        <p:nvSpPr>
          <p:cNvPr id="4" name="Footer Placeholder 2"/>
          <p:cNvSpPr>
            <a:spLocks noGrp="1"/>
          </p:cNvSpPr>
          <p:nvPr>
            <p:ph type="ftr" sz="quarter" idx="12"/>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5" name="Slide Number Placeholder 3"/>
          <p:cNvSpPr>
            <a:spLocks noGrp="1"/>
          </p:cNvSpPr>
          <p:nvPr>
            <p:ph type="sldNum" sz="quarter" idx="13"/>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48457216-9229-490D-BE85-2FE9E4671D5A}" type="slidenum">
              <a:rPr lang="en-US"/>
              <a:pPr>
                <a:defRPr/>
              </a:pPr>
              <a:t>‹#›</a:t>
            </a:fld>
            <a:endParaRPr lang="en-US"/>
          </a:p>
        </p:txBody>
      </p:sp>
    </p:spTree>
    <p:extLst>
      <p:ext uri="{BB962C8B-B14F-4D97-AF65-F5344CB8AC3E}">
        <p14:creationId xmlns:p14="http://schemas.microsoft.com/office/powerpoint/2010/main" val="104965791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11" descr="AARPlogo07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6091238"/>
            <a:ext cx="22717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white">
          <a:xfrm>
            <a:off x="2403475" y="603885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50000"/>
              </a:spcBef>
              <a:spcAft>
                <a:spcPct val="0"/>
              </a:spcAft>
              <a:defRPr/>
            </a:pPr>
            <a:r>
              <a:rPr lang="en-US" altLang="en-US" sz="900" b="1" i="1" smtClean="0">
                <a:solidFill>
                  <a:srgbClr val="474B78"/>
                </a:solidFill>
                <a:latin typeface="Cambria" pitchFamily="18" charset="0"/>
              </a:rPr>
              <a:t>TAX-AIDE</a:t>
            </a:r>
          </a:p>
        </p:txBody>
      </p:sp>
      <p:sp>
        <p:nvSpPr>
          <p:cNvPr id="2" name="Title 1"/>
          <p:cNvSpPr>
            <a:spLocks noGrp="1"/>
          </p:cNvSpPr>
          <p:nvPr>
            <p:ph type="ctrTitle"/>
          </p:nvPr>
        </p:nvSpPr>
        <p:spPr>
          <a:xfrm>
            <a:off x="914400" y="838200"/>
            <a:ext cx="7315200" cy="2593975"/>
          </a:xfrm>
        </p:spPr>
        <p:txBody>
          <a:bodyPr anchorCtr="0"/>
          <a:lstStyle>
            <a:lvl1pPr>
              <a:defRPr sz="6000" kern="0" spc="0" baseline="0">
                <a:ln>
                  <a:noFill/>
                </a:ln>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0"/>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r>
              <a:rPr lang="en-US"/>
              <a:t>NTTC – Dallas 2015</a:t>
            </a:r>
          </a:p>
        </p:txBody>
      </p:sp>
      <p:sp>
        <p:nvSpPr>
          <p:cNvPr id="8" name="Slide Number Placeholder 4"/>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950970FC-3CF0-41EE-87A9-F79316119135}" type="slidenum">
              <a:rPr lang="en-US"/>
              <a:pPr>
                <a:defRPr/>
              </a:pPr>
              <a:t>‹#›</a:t>
            </a:fld>
            <a:endParaRPr lang="en-US"/>
          </a:p>
        </p:txBody>
      </p:sp>
    </p:spTree>
    <p:extLst>
      <p:ext uri="{BB962C8B-B14F-4D97-AF65-F5344CB8AC3E}">
        <p14:creationId xmlns:p14="http://schemas.microsoft.com/office/powerpoint/2010/main" val="3965167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5" name="Slide Number Placeholder 4"/>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E378D672-A8E9-4DB5-90A8-06991EE41E2E}" type="slidenum">
              <a:rPr lang="en-US"/>
              <a:pPr>
                <a:defRPr/>
              </a:pPr>
              <a:t>‹#›</a:t>
            </a:fld>
            <a:endParaRPr lang="en-US"/>
          </a:p>
        </p:txBody>
      </p:sp>
    </p:spTree>
    <p:extLst>
      <p:ext uri="{BB962C8B-B14F-4D97-AF65-F5344CB8AC3E}">
        <p14:creationId xmlns:p14="http://schemas.microsoft.com/office/powerpoint/2010/main" val="1890291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6" name="Slide Number Placeholder 5"/>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4EEE7832-D744-4D9D-BE5E-FF4349B528AA}" type="slidenum">
              <a:rPr lang="en-US"/>
              <a:pPr>
                <a:defRPr/>
              </a:pPr>
              <a:t>‹#›</a:t>
            </a:fld>
            <a:endParaRPr lang="en-US"/>
          </a:p>
        </p:txBody>
      </p:sp>
    </p:spTree>
    <p:extLst>
      <p:ext uri="{BB962C8B-B14F-4D97-AF65-F5344CB8AC3E}">
        <p14:creationId xmlns:p14="http://schemas.microsoft.com/office/powerpoint/2010/main" val="304144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10"/>
          </p:nvPr>
        </p:nvSpPr>
        <p:spPr/>
        <p:txBody>
          <a:bodyPr/>
          <a:lstStyle/>
          <a:p>
            <a:r>
              <a:rPr lang="en-US" dirty="0" smtClean="0"/>
              <a:t>NY3 Instructor Workshop – November 2015</a:t>
            </a:r>
          </a:p>
        </p:txBody>
      </p:sp>
      <p:sp>
        <p:nvSpPr>
          <p:cNvPr id="5" name="Slide Number Placeholder 4"/>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t>‹#›</a:t>
            </a:fld>
            <a:endParaRPr lang="en-US"/>
          </a:p>
        </p:txBody>
      </p:sp>
    </p:spTree>
    <p:extLst>
      <p:ext uri="{BB962C8B-B14F-4D97-AF65-F5344CB8AC3E}">
        <p14:creationId xmlns:p14="http://schemas.microsoft.com/office/powerpoint/2010/main" val="1277145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rtlCol="0" anchor="ctr">
            <a:noAutofit/>
          </a:bodyPr>
          <a:lstStyle>
            <a:lvl1pPr>
              <a:defRPr lang="en-US" sz="2400" smtClean="0">
                <a:solidFill>
                  <a:schemeClr val="tx2"/>
                </a:solidFill>
              </a:defRPr>
            </a:lvl1pPr>
          </a:lstStyle>
          <a:p>
            <a:pPr lvl="0"/>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8" name="Slide Number Placeholder 7"/>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6EF54138-B329-4952-AD1A-83649D78FB3A}" type="slidenum">
              <a:rPr lang="en-US"/>
              <a:pPr>
                <a:defRPr/>
              </a:pPr>
              <a:t>‹#›</a:t>
            </a:fld>
            <a:endParaRPr lang="en-US"/>
          </a:p>
        </p:txBody>
      </p:sp>
    </p:spTree>
    <p:extLst>
      <p:ext uri="{BB962C8B-B14F-4D97-AF65-F5344CB8AC3E}">
        <p14:creationId xmlns:p14="http://schemas.microsoft.com/office/powerpoint/2010/main" val="386330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4" name="Slide Number Placeholder 3"/>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01CC6A99-6635-42B0-BB34-6AD24BCC7330}" type="slidenum">
              <a:rPr lang="en-US"/>
              <a:pPr>
                <a:defRPr/>
              </a:pPr>
              <a:t>‹#›</a:t>
            </a:fld>
            <a:endParaRPr lang="en-US"/>
          </a:p>
        </p:txBody>
      </p:sp>
    </p:spTree>
    <p:extLst>
      <p:ext uri="{BB962C8B-B14F-4D97-AF65-F5344CB8AC3E}">
        <p14:creationId xmlns:p14="http://schemas.microsoft.com/office/powerpoint/2010/main" val="853244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3" name="Slide Number Placeholder 2"/>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9645E896-B260-4AB6-B851-463765D75ECE}" type="slidenum">
              <a:rPr lang="en-US"/>
              <a:pPr>
                <a:defRPr/>
              </a:pPr>
              <a:t>‹#›</a:t>
            </a:fld>
            <a:endParaRPr lang="en-US"/>
          </a:p>
        </p:txBody>
      </p:sp>
    </p:spTree>
    <p:extLst>
      <p:ext uri="{BB962C8B-B14F-4D97-AF65-F5344CB8AC3E}">
        <p14:creationId xmlns:p14="http://schemas.microsoft.com/office/powerpoint/2010/main" val="1142509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rtlCol="0">
            <a:normAutofit/>
          </a:bodyPr>
          <a:lstStyle>
            <a:lvl1pPr marL="0" indent="0">
              <a:buNone/>
              <a:defRPr/>
            </a:lvl1pPr>
          </a:lstStyle>
          <a:p>
            <a:pPr lvl="0"/>
            <a:r>
              <a:rPr lang="en-US" noProof="0" smtClean="0"/>
              <a:t>Click icon to add picture</a:t>
            </a:r>
            <a:endParaRPr lang="en-US" noProof="0" dirty="0"/>
          </a:p>
        </p:txBody>
      </p:sp>
      <p:sp>
        <p:nvSpPr>
          <p:cNvPr id="5" name="Footer Placeholder 2"/>
          <p:cNvSpPr>
            <a:spLocks noGrp="1"/>
          </p:cNvSpPr>
          <p:nvPr>
            <p:ph type="ftr" sz="quarter" idx="13"/>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6" name="Slide Number Placeholder 3"/>
          <p:cNvSpPr>
            <a:spLocks noGrp="1"/>
          </p:cNvSpPr>
          <p:nvPr>
            <p:ph type="sldNum" sz="quarter" idx="14"/>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E72FA33F-BFD6-4564-9BD5-4A878F462708}" type="slidenum">
              <a:rPr lang="en-US"/>
              <a:pPr>
                <a:defRPr/>
              </a:pPr>
              <a:t>‹#›</a:t>
            </a:fld>
            <a:endParaRPr lang="en-US"/>
          </a:p>
        </p:txBody>
      </p:sp>
    </p:spTree>
    <p:extLst>
      <p:ext uri="{BB962C8B-B14F-4D97-AF65-F5344CB8AC3E}">
        <p14:creationId xmlns:p14="http://schemas.microsoft.com/office/powerpoint/2010/main" val="3024788944"/>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smtClean="0"/>
              <a:t>Click to edit Master text styles</a:t>
            </a:r>
          </a:p>
          <a:p>
            <a:pPr lvl="1"/>
            <a:r>
              <a:rPr lang="en-US" smtClean="0"/>
              <a:t>Second level</a:t>
            </a:r>
          </a:p>
        </p:txBody>
      </p:sp>
      <p:sp>
        <p:nvSpPr>
          <p:cNvPr id="4" name="Footer Placeholder 2"/>
          <p:cNvSpPr>
            <a:spLocks noGrp="1"/>
          </p:cNvSpPr>
          <p:nvPr>
            <p:ph type="ftr" sz="quarter" idx="12"/>
          </p:nvPr>
        </p:nvSpPr>
        <p:spPr/>
        <p:txBody>
          <a:bodyPr/>
          <a:lstStyle>
            <a:lvl1pPr fontAlgn="base">
              <a:spcBef>
                <a:spcPct val="0"/>
              </a:spcBef>
              <a:spcAft>
                <a:spcPct val="0"/>
              </a:spcAft>
              <a:defRPr>
                <a:latin typeface="Verdana" pitchFamily="34" charset="0"/>
                <a:cs typeface="Arial" charset="0"/>
              </a:defRPr>
            </a:lvl1pPr>
          </a:lstStyle>
          <a:p>
            <a:pPr>
              <a:defRPr/>
            </a:pPr>
            <a:r>
              <a:rPr lang="en-US"/>
              <a:t>NTTC – Dallas 2015</a:t>
            </a:r>
          </a:p>
        </p:txBody>
      </p:sp>
      <p:sp>
        <p:nvSpPr>
          <p:cNvPr id="5" name="Slide Number Placeholder 3"/>
          <p:cNvSpPr>
            <a:spLocks noGrp="1"/>
          </p:cNvSpPr>
          <p:nvPr>
            <p:ph type="sldNum" sz="quarter" idx="13"/>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89DB40ED-F248-4C75-A319-5884E4D01E6D}" type="slidenum">
              <a:rPr lang="en-US"/>
              <a:pPr>
                <a:defRPr/>
              </a:pPr>
              <a:t>‹#›</a:t>
            </a:fld>
            <a:endParaRPr lang="en-US"/>
          </a:p>
        </p:txBody>
      </p:sp>
    </p:spTree>
    <p:extLst>
      <p:ext uri="{BB962C8B-B14F-4D97-AF65-F5344CB8AC3E}">
        <p14:creationId xmlns:p14="http://schemas.microsoft.com/office/powerpoint/2010/main" val="300649785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11" descr="AARPlogo07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6091238"/>
            <a:ext cx="22717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white">
          <a:xfrm>
            <a:off x="2403475" y="603885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50000"/>
              </a:spcBef>
              <a:spcAft>
                <a:spcPct val="0"/>
              </a:spcAft>
              <a:defRPr/>
            </a:pPr>
            <a:r>
              <a:rPr lang="en-US" altLang="en-US" sz="900" b="1" i="1" smtClean="0">
                <a:solidFill>
                  <a:srgbClr val="474B78"/>
                </a:solidFill>
                <a:latin typeface="Cambria" pitchFamily="18" charset="0"/>
              </a:rPr>
              <a:t>TAX-AIDE</a:t>
            </a:r>
          </a:p>
        </p:txBody>
      </p:sp>
      <p:sp>
        <p:nvSpPr>
          <p:cNvPr id="2" name="Title 1"/>
          <p:cNvSpPr>
            <a:spLocks noGrp="1"/>
          </p:cNvSpPr>
          <p:nvPr>
            <p:ph type="ctrTitle"/>
          </p:nvPr>
        </p:nvSpPr>
        <p:spPr>
          <a:xfrm>
            <a:off x="914400" y="838200"/>
            <a:ext cx="7315200" cy="2593975"/>
          </a:xfrm>
        </p:spPr>
        <p:txBody>
          <a:bodyPr anchorCtr="0"/>
          <a:lstStyle>
            <a:lvl1pPr>
              <a:defRPr sz="6000" kern="0" spc="0" baseline="0">
                <a:ln>
                  <a:noFill/>
                </a:ln>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0"/>
          </p:nvPr>
        </p:nvSpPr>
        <p:spPr>
          <a:xfrm>
            <a:off x="3124200" y="6492875"/>
            <a:ext cx="3222625" cy="365125"/>
          </a:xfrm>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r>
              <a:rPr lang="en-US"/>
              <a:t>NY3 Instructor Workshop  - November 2015</a:t>
            </a:r>
          </a:p>
        </p:txBody>
      </p:sp>
      <p:sp>
        <p:nvSpPr>
          <p:cNvPr id="8" name="Slide Number Placeholder 4"/>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CD1BC523-36BF-4A4A-818E-483C51C841F3}" type="slidenum">
              <a:rPr lang="en-US"/>
              <a:pPr>
                <a:defRPr/>
              </a:pPr>
              <a:t>‹#›</a:t>
            </a:fld>
            <a:endParaRPr lang="en-US"/>
          </a:p>
        </p:txBody>
      </p:sp>
    </p:spTree>
    <p:extLst>
      <p:ext uri="{BB962C8B-B14F-4D97-AF65-F5344CB8AC3E}">
        <p14:creationId xmlns:p14="http://schemas.microsoft.com/office/powerpoint/2010/main" val="2450446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
        <p:nvSpPr>
          <p:cNvPr id="5" name="Slide Number Placeholder 4"/>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F7C5F386-E2BE-43C6-9FE9-A91BC7087013}" type="slidenum">
              <a:rPr lang="en-US"/>
              <a:pPr>
                <a:defRPr/>
              </a:pPr>
              <a:t>‹#›</a:t>
            </a:fld>
            <a:endParaRPr lang="en-US"/>
          </a:p>
        </p:txBody>
      </p:sp>
    </p:spTree>
    <p:extLst>
      <p:ext uri="{BB962C8B-B14F-4D97-AF65-F5344CB8AC3E}">
        <p14:creationId xmlns:p14="http://schemas.microsoft.com/office/powerpoint/2010/main" val="2516925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
        <p:nvSpPr>
          <p:cNvPr id="6" name="Slide Number Placeholder 5"/>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07D0B1F5-B5D7-4C6E-BA58-C4CEDAA7C39D}" type="slidenum">
              <a:rPr lang="en-US"/>
              <a:pPr>
                <a:defRPr/>
              </a:pPr>
              <a:t>‹#›</a:t>
            </a:fld>
            <a:endParaRPr lang="en-US"/>
          </a:p>
        </p:txBody>
      </p:sp>
    </p:spTree>
    <p:extLst>
      <p:ext uri="{BB962C8B-B14F-4D97-AF65-F5344CB8AC3E}">
        <p14:creationId xmlns:p14="http://schemas.microsoft.com/office/powerpoint/2010/main" val="1611992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rtlCol="0" anchor="ctr">
            <a:noAutofit/>
          </a:bodyPr>
          <a:lstStyle>
            <a:lvl1pPr>
              <a:defRPr lang="en-US" sz="2400" smtClean="0">
                <a:solidFill>
                  <a:schemeClr val="tx2"/>
                </a:solidFill>
              </a:defRPr>
            </a:lvl1pPr>
          </a:lstStyle>
          <a:p>
            <a:pPr lvl="0"/>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Sep 2015 Regional Meetings</a:t>
            </a:r>
          </a:p>
        </p:txBody>
      </p:sp>
      <p:sp>
        <p:nvSpPr>
          <p:cNvPr id="8" name="Slide Number Placeholder 7"/>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67603C1E-EBC6-404D-9CCF-6842789812A4}" type="slidenum">
              <a:rPr lang="en-US"/>
              <a:pPr>
                <a:defRPr/>
              </a:pPr>
              <a:t>‹#›</a:t>
            </a:fld>
            <a:endParaRPr lang="en-US"/>
          </a:p>
        </p:txBody>
      </p:sp>
    </p:spTree>
    <p:extLst>
      <p:ext uri="{BB962C8B-B14F-4D97-AF65-F5344CB8AC3E}">
        <p14:creationId xmlns:p14="http://schemas.microsoft.com/office/powerpoint/2010/main" val="524570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2557463" y="6492875"/>
            <a:ext cx="4213225" cy="365125"/>
          </a:xfrm>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
        <p:nvSpPr>
          <p:cNvPr id="4" name="Slide Number Placeholder 3"/>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A94382BE-83C2-4DD3-BF0C-10AEABDDB4E8}" type="slidenum">
              <a:rPr lang="en-US"/>
              <a:pPr>
                <a:defRPr/>
              </a:pPr>
              <a:t>‹#›</a:t>
            </a:fld>
            <a:endParaRPr lang="en-US" dirty="0"/>
          </a:p>
        </p:txBody>
      </p:sp>
    </p:spTree>
    <p:extLst>
      <p:ext uri="{BB962C8B-B14F-4D97-AF65-F5344CB8AC3E}">
        <p14:creationId xmlns:p14="http://schemas.microsoft.com/office/powerpoint/2010/main" val="276911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p>
            <a:r>
              <a:rPr lang="en-US" dirty="0" smtClean="0"/>
              <a:t>NY3 Instructor Workshop – November 2015</a:t>
            </a:r>
          </a:p>
        </p:txBody>
      </p:sp>
      <p:sp>
        <p:nvSpPr>
          <p:cNvPr id="6" name="Slide Number Placeholder 5"/>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t>‹#›</a:t>
            </a:fld>
            <a:endParaRPr lang="en-US"/>
          </a:p>
        </p:txBody>
      </p:sp>
    </p:spTree>
    <p:extLst>
      <p:ext uri="{BB962C8B-B14F-4D97-AF65-F5344CB8AC3E}">
        <p14:creationId xmlns:p14="http://schemas.microsoft.com/office/powerpoint/2010/main" val="4061102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
        <p:nvSpPr>
          <p:cNvPr id="3" name="Slide Number Placeholder 2"/>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922F825E-F23D-4621-A042-585DF59B4761}" type="slidenum">
              <a:rPr lang="en-US"/>
              <a:pPr>
                <a:defRPr/>
              </a:pPr>
              <a:t>‹#›</a:t>
            </a:fld>
            <a:endParaRPr lang="en-US"/>
          </a:p>
        </p:txBody>
      </p:sp>
    </p:spTree>
    <p:extLst>
      <p:ext uri="{BB962C8B-B14F-4D97-AF65-F5344CB8AC3E}">
        <p14:creationId xmlns:p14="http://schemas.microsoft.com/office/powerpoint/2010/main" val="1752979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5" name="Footer Placeholder 2"/>
          <p:cNvSpPr>
            <a:spLocks noGrp="1"/>
          </p:cNvSpPr>
          <p:nvPr>
            <p:ph type="ftr" sz="quarter" idx="13"/>
          </p:nvPr>
        </p:nvSpPr>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
        <p:nvSpPr>
          <p:cNvPr id="6" name="Slide Number Placeholder 3"/>
          <p:cNvSpPr>
            <a:spLocks noGrp="1"/>
          </p:cNvSpPr>
          <p:nvPr>
            <p:ph type="sldNum" sz="quarter" idx="14"/>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3324768B-AA21-43F1-8BF4-9A5EB3269F92}" type="slidenum">
              <a:rPr lang="en-US"/>
              <a:pPr>
                <a:defRPr/>
              </a:pPr>
              <a:t>‹#›</a:t>
            </a:fld>
            <a:endParaRPr lang="en-US"/>
          </a:p>
        </p:txBody>
      </p:sp>
    </p:spTree>
    <p:extLst>
      <p:ext uri="{BB962C8B-B14F-4D97-AF65-F5344CB8AC3E}">
        <p14:creationId xmlns:p14="http://schemas.microsoft.com/office/powerpoint/2010/main" val="2042489992"/>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dirty="0" smtClean="0"/>
              <a:t>Click to edit Master text styles</a:t>
            </a:r>
          </a:p>
          <a:p>
            <a:pPr lvl="1"/>
            <a:r>
              <a:rPr lang="en-US" dirty="0" smtClean="0"/>
              <a:t>Second level</a:t>
            </a:r>
          </a:p>
        </p:txBody>
      </p:sp>
      <p:sp>
        <p:nvSpPr>
          <p:cNvPr id="4" name="Footer Placeholder 2"/>
          <p:cNvSpPr>
            <a:spLocks noGrp="1"/>
          </p:cNvSpPr>
          <p:nvPr>
            <p:ph type="ftr" sz="quarter" idx="12"/>
          </p:nvPr>
        </p:nvSpPr>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
        <p:nvSpPr>
          <p:cNvPr id="5" name="Slide Number Placeholder 3"/>
          <p:cNvSpPr>
            <a:spLocks noGrp="1"/>
          </p:cNvSpPr>
          <p:nvPr>
            <p:ph type="sldNum" sz="quarter" idx="13"/>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6A48E8B7-4138-421C-B5BB-994F1433041D}" type="slidenum">
              <a:rPr lang="en-US"/>
              <a:pPr>
                <a:defRPr/>
              </a:pPr>
              <a:t>‹#›</a:t>
            </a:fld>
            <a:endParaRPr lang="en-US"/>
          </a:p>
        </p:txBody>
      </p:sp>
    </p:spTree>
    <p:extLst>
      <p:ext uri="{BB962C8B-B14F-4D97-AF65-F5344CB8AC3E}">
        <p14:creationId xmlns:p14="http://schemas.microsoft.com/office/powerpoint/2010/main" val="862963449"/>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ti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base">
              <a:spcBef>
                <a:spcPct val="0"/>
              </a:spcBef>
              <a:spcAft>
                <a:spcPct val="0"/>
              </a:spcAft>
              <a:defRPr>
                <a:latin typeface="Verdana" pitchFamily="34" charset="0"/>
                <a:cs typeface="Arial" charset="0"/>
              </a:defRPr>
            </a:lvl1pPr>
          </a:lstStyle>
          <a:p>
            <a:pPr>
              <a:defRPr/>
            </a:pPr>
            <a:fld id="{E31E58AF-FF44-4A32-896F-773E154DE59B}" type="slidenum">
              <a:rPr lang="en-US"/>
              <a:pPr>
                <a:defRPr/>
              </a:pPr>
              <a:t>‹#›</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Tree>
    <p:extLst>
      <p:ext uri="{BB962C8B-B14F-4D97-AF65-F5344CB8AC3E}">
        <p14:creationId xmlns:p14="http://schemas.microsoft.com/office/powerpoint/2010/main" val="3696933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11" descr="AARPlogo07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6091238"/>
            <a:ext cx="22717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white">
          <a:xfrm>
            <a:off x="2403475" y="603885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50000"/>
              </a:spcBef>
              <a:spcAft>
                <a:spcPct val="0"/>
              </a:spcAft>
              <a:defRPr/>
            </a:pPr>
            <a:r>
              <a:rPr lang="en-US" altLang="en-US" sz="900" b="1" i="1" smtClean="0">
                <a:solidFill>
                  <a:srgbClr val="474B78"/>
                </a:solidFill>
                <a:latin typeface="Cambria" pitchFamily="18" charset="0"/>
              </a:rPr>
              <a:t>TAX-AIDE</a:t>
            </a:r>
          </a:p>
        </p:txBody>
      </p:sp>
      <p:sp>
        <p:nvSpPr>
          <p:cNvPr id="2" name="Title 1"/>
          <p:cNvSpPr>
            <a:spLocks noGrp="1"/>
          </p:cNvSpPr>
          <p:nvPr>
            <p:ph type="ctrTitle"/>
          </p:nvPr>
        </p:nvSpPr>
        <p:spPr>
          <a:xfrm>
            <a:off x="914400" y="838200"/>
            <a:ext cx="7315200" cy="2593975"/>
          </a:xfrm>
        </p:spPr>
        <p:txBody>
          <a:bodyPr anchorCtr="0"/>
          <a:lstStyle>
            <a:lvl1pPr>
              <a:defRPr sz="6000" kern="0" spc="0" baseline="0">
                <a:ln>
                  <a:noFill/>
                </a:ln>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0"/>
          </p:nvPr>
        </p:nvSpPr>
        <p:spPr>
          <a:xfrm>
            <a:off x="3124200" y="6492875"/>
            <a:ext cx="3222625" cy="365125"/>
          </a:xfrm>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r>
              <a:rPr lang="en-US"/>
              <a:t>NY3 Instructor Workshop  - November 2015</a:t>
            </a:r>
          </a:p>
        </p:txBody>
      </p:sp>
      <p:sp>
        <p:nvSpPr>
          <p:cNvPr id="8" name="Slide Number Placeholder 4"/>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DFC01DA4-E2E6-4A7F-A961-64EFCBE1A0A4}" type="slidenum">
              <a:rPr lang="en-US"/>
              <a:pPr>
                <a:defRPr/>
              </a:pPr>
              <a:t>‹#›</a:t>
            </a:fld>
            <a:endParaRPr lang="en-US"/>
          </a:p>
        </p:txBody>
      </p:sp>
    </p:spTree>
    <p:extLst>
      <p:ext uri="{BB962C8B-B14F-4D97-AF65-F5344CB8AC3E}">
        <p14:creationId xmlns:p14="http://schemas.microsoft.com/office/powerpoint/2010/main" val="1269775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
        <p:nvSpPr>
          <p:cNvPr id="5" name="Slide Number Placeholder 4"/>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1BAD2E55-9C13-4107-9022-06F6EC2B8EC6}" type="slidenum">
              <a:rPr lang="en-US"/>
              <a:pPr>
                <a:defRPr/>
              </a:pPr>
              <a:t>‹#›</a:t>
            </a:fld>
            <a:endParaRPr lang="en-US"/>
          </a:p>
        </p:txBody>
      </p:sp>
    </p:spTree>
    <p:extLst>
      <p:ext uri="{BB962C8B-B14F-4D97-AF65-F5344CB8AC3E}">
        <p14:creationId xmlns:p14="http://schemas.microsoft.com/office/powerpoint/2010/main" val="822043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
        <p:nvSpPr>
          <p:cNvPr id="6" name="Slide Number Placeholder 5"/>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FD3C26BE-0CF4-4FA6-BB21-62664B5473E9}" type="slidenum">
              <a:rPr lang="en-US"/>
              <a:pPr>
                <a:defRPr/>
              </a:pPr>
              <a:t>‹#›</a:t>
            </a:fld>
            <a:endParaRPr lang="en-US"/>
          </a:p>
        </p:txBody>
      </p:sp>
    </p:spTree>
    <p:extLst>
      <p:ext uri="{BB962C8B-B14F-4D97-AF65-F5344CB8AC3E}">
        <p14:creationId xmlns:p14="http://schemas.microsoft.com/office/powerpoint/2010/main" val="37388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rtlCol="0" anchor="ctr">
            <a:noAutofit/>
          </a:bodyPr>
          <a:lstStyle>
            <a:lvl1pPr>
              <a:defRPr lang="en-US" sz="2400" smtClean="0">
                <a:solidFill>
                  <a:schemeClr val="tx2"/>
                </a:solidFill>
              </a:defRPr>
            </a:lvl1pPr>
          </a:lstStyle>
          <a:p>
            <a:pPr lvl="0"/>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Sep 2015 Regional Meetings</a:t>
            </a:r>
          </a:p>
        </p:txBody>
      </p:sp>
      <p:sp>
        <p:nvSpPr>
          <p:cNvPr id="8" name="Slide Number Placeholder 7"/>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0FEF397C-1D70-4C7E-8045-36F606DBCA5C}" type="slidenum">
              <a:rPr lang="en-US"/>
              <a:pPr>
                <a:defRPr/>
              </a:pPr>
              <a:t>‹#›</a:t>
            </a:fld>
            <a:endParaRPr lang="en-US"/>
          </a:p>
        </p:txBody>
      </p:sp>
    </p:spTree>
    <p:extLst>
      <p:ext uri="{BB962C8B-B14F-4D97-AF65-F5344CB8AC3E}">
        <p14:creationId xmlns:p14="http://schemas.microsoft.com/office/powerpoint/2010/main" val="1297483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2557463" y="6492875"/>
            <a:ext cx="4213225" cy="365125"/>
          </a:xfrm>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
        <p:nvSpPr>
          <p:cNvPr id="4" name="Slide Number Placeholder 3"/>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975EC9E8-81F6-43E6-9EAB-5B24F05A86DB}" type="slidenum">
              <a:rPr lang="en-US"/>
              <a:pPr>
                <a:defRPr/>
              </a:pPr>
              <a:t>‹#›</a:t>
            </a:fld>
            <a:endParaRPr lang="en-US" dirty="0"/>
          </a:p>
        </p:txBody>
      </p:sp>
    </p:spTree>
    <p:extLst>
      <p:ext uri="{BB962C8B-B14F-4D97-AF65-F5344CB8AC3E}">
        <p14:creationId xmlns:p14="http://schemas.microsoft.com/office/powerpoint/2010/main" val="4233579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
        <p:nvSpPr>
          <p:cNvPr id="3" name="Slide Number Placeholder 2"/>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91C42A56-8C87-4FEC-A111-5E55FBB0072B}" type="slidenum">
              <a:rPr lang="en-US"/>
              <a:pPr>
                <a:defRPr/>
              </a:pPr>
              <a:t>‹#›</a:t>
            </a:fld>
            <a:endParaRPr lang="en-US"/>
          </a:p>
        </p:txBody>
      </p:sp>
    </p:spTree>
    <p:extLst>
      <p:ext uri="{BB962C8B-B14F-4D97-AF65-F5344CB8AC3E}">
        <p14:creationId xmlns:p14="http://schemas.microsoft.com/office/powerpoint/2010/main" val="268755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vert="horz" lIns="91440" tIns="45720" rIns="91440" bIns="45720" rtlCol="0" anchor="ctr">
            <a:noAutofit/>
          </a:bodyPr>
          <a:lstStyle>
            <a:lvl1pPr>
              <a:defRPr lang="en-US" sz="2400" smtClean="0">
                <a:solidFill>
                  <a:schemeClr val="tx2"/>
                </a:soli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p>
            <a:r>
              <a:rPr lang="en-US" smtClean="0"/>
              <a:t>Sep 2015 Regional Meetings</a:t>
            </a:r>
            <a:endParaRPr lang="en-US"/>
          </a:p>
        </p:txBody>
      </p:sp>
      <p:sp>
        <p:nvSpPr>
          <p:cNvPr id="8" name="Slide Number Placeholder 7"/>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t>‹#›</a:t>
            </a:fld>
            <a:endParaRPr lang="en-US"/>
          </a:p>
        </p:txBody>
      </p:sp>
    </p:spTree>
    <p:extLst>
      <p:ext uri="{BB962C8B-B14F-4D97-AF65-F5344CB8AC3E}">
        <p14:creationId xmlns:p14="http://schemas.microsoft.com/office/powerpoint/2010/main" val="3770044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5" name="Footer Placeholder 2"/>
          <p:cNvSpPr>
            <a:spLocks noGrp="1"/>
          </p:cNvSpPr>
          <p:nvPr>
            <p:ph type="ftr" sz="quarter" idx="13"/>
          </p:nvPr>
        </p:nvSpPr>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
        <p:nvSpPr>
          <p:cNvPr id="6" name="Slide Number Placeholder 3"/>
          <p:cNvSpPr>
            <a:spLocks noGrp="1"/>
          </p:cNvSpPr>
          <p:nvPr>
            <p:ph type="sldNum" sz="quarter" idx="14"/>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0D6B6F73-853E-49A4-BEB6-0A95221B59FE}" type="slidenum">
              <a:rPr lang="en-US"/>
              <a:pPr>
                <a:defRPr/>
              </a:pPr>
              <a:t>‹#›</a:t>
            </a:fld>
            <a:endParaRPr lang="en-US"/>
          </a:p>
        </p:txBody>
      </p:sp>
    </p:spTree>
    <p:extLst>
      <p:ext uri="{BB962C8B-B14F-4D97-AF65-F5344CB8AC3E}">
        <p14:creationId xmlns:p14="http://schemas.microsoft.com/office/powerpoint/2010/main" val="771108546"/>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dirty="0" smtClean="0"/>
              <a:t>Click to edit Master text styles</a:t>
            </a:r>
          </a:p>
          <a:p>
            <a:pPr lvl="1"/>
            <a:r>
              <a:rPr lang="en-US" dirty="0" smtClean="0"/>
              <a:t>Second level</a:t>
            </a:r>
          </a:p>
        </p:txBody>
      </p:sp>
      <p:sp>
        <p:nvSpPr>
          <p:cNvPr id="4" name="Footer Placeholder 2"/>
          <p:cNvSpPr>
            <a:spLocks noGrp="1"/>
          </p:cNvSpPr>
          <p:nvPr>
            <p:ph type="ftr" sz="quarter" idx="12"/>
          </p:nvPr>
        </p:nvSpPr>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
        <p:nvSpPr>
          <p:cNvPr id="5" name="Slide Number Placeholder 3"/>
          <p:cNvSpPr>
            <a:spLocks noGrp="1"/>
          </p:cNvSpPr>
          <p:nvPr>
            <p:ph type="sldNum" sz="quarter" idx="13"/>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903D2768-554F-46C8-95F8-2F01BDED8464}" type="slidenum">
              <a:rPr lang="en-US"/>
              <a:pPr>
                <a:defRPr/>
              </a:pPr>
              <a:t>‹#›</a:t>
            </a:fld>
            <a:endParaRPr lang="en-US"/>
          </a:p>
        </p:txBody>
      </p:sp>
    </p:spTree>
    <p:extLst>
      <p:ext uri="{BB962C8B-B14F-4D97-AF65-F5344CB8AC3E}">
        <p14:creationId xmlns:p14="http://schemas.microsoft.com/office/powerpoint/2010/main" val="1093574774"/>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ti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base">
              <a:spcBef>
                <a:spcPct val="0"/>
              </a:spcBef>
              <a:spcAft>
                <a:spcPct val="0"/>
              </a:spcAft>
              <a:defRPr>
                <a:latin typeface="Verdana" pitchFamily="34" charset="0"/>
                <a:cs typeface="Arial" charset="0"/>
              </a:defRPr>
            </a:lvl1pPr>
          </a:lstStyle>
          <a:p>
            <a:pPr>
              <a:defRPr/>
            </a:pPr>
            <a:fld id="{A6DE17FA-14F1-405B-9B7A-44C9E340F72A}" type="slidenum">
              <a:rPr lang="en-US"/>
              <a:pPr>
                <a:defRPr/>
              </a:pPr>
              <a:t>‹#›</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a:latin typeface="Verdana" pitchFamily="34" charset="0"/>
                <a:cs typeface="Arial" charset="0"/>
              </a:defRPr>
            </a:lvl1pPr>
          </a:lstStyle>
          <a:p>
            <a:pPr>
              <a:defRPr/>
            </a:pPr>
            <a:r>
              <a:rPr lang="en-US"/>
              <a:t>NY3 Instructor Workshop – November 2015</a:t>
            </a:r>
          </a:p>
        </p:txBody>
      </p:sp>
    </p:spTree>
    <p:extLst>
      <p:ext uri="{BB962C8B-B14F-4D97-AF65-F5344CB8AC3E}">
        <p14:creationId xmlns:p14="http://schemas.microsoft.com/office/powerpoint/2010/main" val="2280616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914400" y="838200"/>
            <a:ext cx="7315200" cy="2593975"/>
          </a:xfrm>
        </p:spPr>
        <p:txBody>
          <a:bodyPr anchor="ctr" anchorCtr="0"/>
          <a:lstStyle>
            <a:lvl1pPr>
              <a:defRPr sz="6000" kern="0" spc="0" baseline="0">
                <a:ln>
                  <a:noFill/>
                </a:ln>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chor="t">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AARPlogo07 copy.png"/>
          <p:cNvPicPr>
            <a:picLocks noChangeAspect="1"/>
          </p:cNvPicPr>
          <p:nvPr/>
        </p:nvPicPr>
        <p:blipFill>
          <a:blip r:embed="rId2" cstate="print"/>
          <a:stretch>
            <a:fillRect/>
          </a:stretch>
        </p:blipFill>
        <p:spPr>
          <a:xfrm>
            <a:off x="69845" y="6090512"/>
            <a:ext cx="2271374" cy="691288"/>
          </a:xfrm>
          <a:prstGeom prst="rect">
            <a:avLst/>
          </a:prstGeom>
        </p:spPr>
      </p:pic>
      <p:sp>
        <p:nvSpPr>
          <p:cNvPr id="11" name="Text Box 9"/>
          <p:cNvSpPr txBox="1">
            <a:spLocks noChangeArrowheads="1"/>
          </p:cNvSpPr>
          <p:nvPr/>
        </p:nvSpPr>
        <p:spPr bwMode="white">
          <a:xfrm>
            <a:off x="2403475" y="6039342"/>
            <a:ext cx="644525" cy="228600"/>
          </a:xfrm>
          <a:prstGeom prst="rect">
            <a:avLst/>
          </a:prstGeom>
          <a:noFill/>
          <a:ln w="9525" algn="ctr">
            <a:noFill/>
            <a:miter lim="800000"/>
            <a:headEnd/>
            <a:tailEnd/>
          </a:ln>
          <a:effectLst/>
        </p:spPr>
        <p:txBody>
          <a:bodyPr lIns="0" rIns="0">
            <a:spAutoFit/>
          </a:bodyPr>
          <a:lstStyle/>
          <a:p>
            <a:pPr>
              <a:spcBef>
                <a:spcPct val="50000"/>
              </a:spcBef>
            </a:pPr>
            <a:r>
              <a:rPr lang="en-US" sz="900" b="1" i="1" dirty="0">
                <a:solidFill>
                  <a:srgbClr val="474B78"/>
                </a:solidFill>
                <a:latin typeface="Cambria" pitchFamily="18" charset="0"/>
              </a:rPr>
              <a:t>TAX-AIDE</a:t>
            </a:r>
          </a:p>
        </p:txBody>
      </p:sp>
      <p:sp>
        <p:nvSpPr>
          <p:cNvPr id="4" name="Footer Placeholder 3"/>
          <p:cNvSpPr>
            <a:spLocks noGrp="1"/>
          </p:cNvSpPr>
          <p:nvPr>
            <p:ph type="ftr" sz="quarter" idx="10"/>
          </p:nvPr>
        </p:nvSpPr>
        <p:spPr>
          <a:xfrm>
            <a:off x="3124199" y="6492875"/>
            <a:ext cx="3222171" cy="365125"/>
          </a:xfrm>
        </p:spPr>
        <p:txBody>
          <a:bodyPr/>
          <a:lstStyle>
            <a:lvl1pPr>
              <a:defRPr>
                <a:solidFill>
                  <a:schemeClr val="accent5"/>
                </a:solidFill>
              </a:defRPr>
            </a:lvl1pPr>
          </a:lstStyle>
          <a:p>
            <a:r>
              <a:rPr lang="en-US" dirty="0" smtClean="0">
                <a:solidFill>
                  <a:srgbClr val="474B78"/>
                </a:solidFill>
              </a:rPr>
              <a:t>NY3 Instructor Workshop  - November 2015</a:t>
            </a:r>
            <a:endParaRPr lang="en-US" dirty="0">
              <a:solidFill>
                <a:srgbClr val="474B78"/>
              </a:solidFill>
            </a:endParaRPr>
          </a:p>
        </p:txBody>
      </p:sp>
      <p:sp>
        <p:nvSpPr>
          <p:cNvPr id="5" name="Slide Number Placeholder 4"/>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25364327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10"/>
          </p:nvPr>
        </p:nvSpPr>
        <p:spPr/>
        <p:txBody>
          <a:bodyPr/>
          <a:lstStyle/>
          <a:p>
            <a:r>
              <a:rPr lang="en-US" dirty="0" smtClean="0">
                <a:solidFill>
                  <a:prstClr val="white">
                    <a:lumMod val="95000"/>
                  </a:prstClr>
                </a:solidFill>
              </a:rPr>
              <a:t>NY3 Instructor Workshop – November 2015</a:t>
            </a:r>
          </a:p>
        </p:txBody>
      </p:sp>
      <p:sp>
        <p:nvSpPr>
          <p:cNvPr id="5" name="Slide Number Placeholder 4"/>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197660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p>
            <a:r>
              <a:rPr lang="en-US" dirty="0" smtClean="0">
                <a:solidFill>
                  <a:prstClr val="white">
                    <a:lumMod val="95000"/>
                  </a:prstClr>
                </a:solidFill>
              </a:rPr>
              <a:t>NY3 Instructor Workshop – November 2015</a:t>
            </a:r>
          </a:p>
        </p:txBody>
      </p:sp>
      <p:sp>
        <p:nvSpPr>
          <p:cNvPr id="6" name="Slide Number Placeholder 5"/>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1768502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vert="horz" lIns="91440" tIns="45720" rIns="91440" bIns="45720" rtlCol="0" anchor="ctr">
            <a:noAutofit/>
          </a:bodyPr>
          <a:lstStyle>
            <a:lvl1pPr>
              <a:defRPr lang="en-US" sz="2400" smtClean="0">
                <a:solidFill>
                  <a:schemeClr val="tx2"/>
                </a:soli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p>
            <a:r>
              <a:rPr lang="en-US" smtClean="0">
                <a:solidFill>
                  <a:prstClr val="white">
                    <a:lumMod val="95000"/>
                  </a:prstClr>
                </a:solidFill>
              </a:rPr>
              <a:t>Sep 2015 Regional Meetings</a:t>
            </a:r>
            <a:endParaRPr lang="en-US">
              <a:solidFill>
                <a:prstClr val="white">
                  <a:lumMod val="95000"/>
                </a:prstClr>
              </a:solidFill>
            </a:endParaRPr>
          </a:p>
        </p:txBody>
      </p:sp>
      <p:sp>
        <p:nvSpPr>
          <p:cNvPr id="8" name="Slide Number Placeholder 7"/>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2822603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2558143" y="6492875"/>
            <a:ext cx="4212771" cy="365125"/>
          </a:xfrm>
        </p:spPr>
        <p:txBody>
          <a:bodyPr/>
          <a:lstStyle/>
          <a:p>
            <a:r>
              <a:rPr lang="en-US" dirty="0" smtClean="0">
                <a:solidFill>
                  <a:prstClr val="white">
                    <a:lumMod val="95000"/>
                  </a:prstClr>
                </a:solidFill>
              </a:rPr>
              <a:t>NY3 Instructor Workshop – November 2015</a:t>
            </a:r>
          </a:p>
        </p:txBody>
      </p:sp>
      <p:sp>
        <p:nvSpPr>
          <p:cNvPr id="4" name="Slide Number Placeholder 3"/>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dirty="0">
              <a:solidFill>
                <a:srgbClr val="474B78"/>
              </a:solidFill>
            </a:endParaRPr>
          </a:p>
        </p:txBody>
      </p:sp>
    </p:spTree>
    <p:extLst>
      <p:ext uri="{BB962C8B-B14F-4D97-AF65-F5344CB8AC3E}">
        <p14:creationId xmlns:p14="http://schemas.microsoft.com/office/powerpoint/2010/main" val="1991671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solidFill>
                  <a:prstClr val="white">
                    <a:lumMod val="95000"/>
                  </a:prstClr>
                </a:solidFill>
              </a:rPr>
              <a:t>NY3 Instructor Workshop – November 2015</a:t>
            </a:r>
          </a:p>
        </p:txBody>
      </p:sp>
      <p:sp>
        <p:nvSpPr>
          <p:cNvPr id="3" name="Slide Number Placeholder 2"/>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719725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a:lstStyle>
            <a:lvl1pPr marL="0" indent="0">
              <a:buNone/>
              <a:defRPr/>
            </a:lvl1pPr>
          </a:lstStyle>
          <a:p>
            <a:pPr lvl="0"/>
            <a:r>
              <a:rPr lang="en-US" noProof="0" dirty="0" smtClean="0"/>
              <a:t>Click icon to add picture</a:t>
            </a:r>
            <a:endParaRPr lang="en-US" noProof="0" dirty="0"/>
          </a:p>
        </p:txBody>
      </p:sp>
      <p:sp>
        <p:nvSpPr>
          <p:cNvPr id="3" name="Footer Placeholder 2"/>
          <p:cNvSpPr>
            <a:spLocks noGrp="1"/>
          </p:cNvSpPr>
          <p:nvPr>
            <p:ph type="ftr" sz="quarter" idx="13"/>
          </p:nvPr>
        </p:nvSpPr>
        <p:spPr/>
        <p:txBody>
          <a:bodyPr/>
          <a:lstStyle/>
          <a:p>
            <a:r>
              <a:rPr lang="en-US" dirty="0" smtClean="0">
                <a:solidFill>
                  <a:prstClr val="white">
                    <a:lumMod val="95000"/>
                  </a:prstClr>
                </a:solidFill>
              </a:rPr>
              <a:t>NY3 Instructor Workshop – November 2015</a:t>
            </a:r>
          </a:p>
        </p:txBody>
      </p:sp>
      <p:sp>
        <p:nvSpPr>
          <p:cNvPr id="4" name="Slide Number Placeholder 3"/>
          <p:cNvSpPr>
            <a:spLocks noGrp="1"/>
          </p:cNvSpPr>
          <p:nvPr>
            <p:ph type="sldNum" sz="quarter" idx="14"/>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20688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2558143" y="6492875"/>
            <a:ext cx="4212771" cy="365125"/>
          </a:xfrm>
        </p:spPr>
        <p:txBody>
          <a:bodyPr/>
          <a:lstStyle/>
          <a:p>
            <a:r>
              <a:rPr lang="en-US" dirty="0" smtClean="0"/>
              <a:t>NY3 Instructor Workshop – November 2015</a:t>
            </a:r>
          </a:p>
        </p:txBody>
      </p:sp>
      <p:sp>
        <p:nvSpPr>
          <p:cNvPr id="4" name="Slide Number Placeholder 3"/>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t>‹#›</a:t>
            </a:fld>
            <a:endParaRPr lang="en-US" dirty="0"/>
          </a:p>
        </p:txBody>
      </p:sp>
    </p:spTree>
    <p:extLst>
      <p:ext uri="{BB962C8B-B14F-4D97-AF65-F5344CB8AC3E}">
        <p14:creationId xmlns:p14="http://schemas.microsoft.com/office/powerpoint/2010/main" val="3774782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dirty="0" smtClean="0"/>
              <a:t>Click to edit Master text styles</a:t>
            </a:r>
          </a:p>
          <a:p>
            <a:pPr lvl="1"/>
            <a:r>
              <a:rPr lang="en-US" dirty="0" smtClean="0"/>
              <a:t>Second level</a:t>
            </a:r>
          </a:p>
        </p:txBody>
      </p:sp>
      <p:sp>
        <p:nvSpPr>
          <p:cNvPr id="3" name="Footer Placeholder 2"/>
          <p:cNvSpPr>
            <a:spLocks noGrp="1"/>
          </p:cNvSpPr>
          <p:nvPr>
            <p:ph type="ftr" sz="quarter" idx="13"/>
          </p:nvPr>
        </p:nvSpPr>
        <p:spPr/>
        <p:txBody>
          <a:bodyPr/>
          <a:lstStyle/>
          <a:p>
            <a:r>
              <a:rPr lang="en-US" dirty="0" smtClean="0">
                <a:solidFill>
                  <a:prstClr val="white">
                    <a:lumMod val="95000"/>
                  </a:prstClr>
                </a:solidFill>
              </a:rPr>
              <a:t>NY3 Instructor Workshop – November 2015</a:t>
            </a:r>
          </a:p>
        </p:txBody>
      </p:sp>
      <p:sp>
        <p:nvSpPr>
          <p:cNvPr id="4" name="Slide Number Placeholder 3"/>
          <p:cNvSpPr>
            <a:spLocks noGrp="1"/>
          </p:cNvSpPr>
          <p:nvPr>
            <p:ph type="sldNum" sz="quarter" idx="14"/>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103153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ti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D5B9DCC-BB6F-4AE7-92A5-644AC1701675}" type="slidenum">
              <a:rPr lang="en-US" smtClean="0">
                <a:solidFill>
                  <a:srgbClr val="39639D"/>
                </a:solidFill>
              </a:rPr>
              <a:pPr/>
              <a:t>‹#›</a:t>
            </a:fld>
            <a:endParaRPr lang="en-US">
              <a:solidFill>
                <a:srgbClr val="39639D"/>
              </a:solidFill>
            </a:endParaRPr>
          </a:p>
        </p:txBody>
      </p:sp>
      <p:sp>
        <p:nvSpPr>
          <p:cNvPr id="5" name="Footer Placeholder 4"/>
          <p:cNvSpPr>
            <a:spLocks noGrp="1"/>
          </p:cNvSpPr>
          <p:nvPr>
            <p:ph type="ftr" sz="quarter" idx="11"/>
          </p:nvPr>
        </p:nvSpPr>
        <p:spPr/>
        <p:txBody>
          <a:bodyPr/>
          <a:lstStyle/>
          <a:p>
            <a:r>
              <a:rPr lang="en-US" dirty="0" smtClean="0">
                <a:solidFill>
                  <a:prstClr val="white">
                    <a:lumMod val="95000"/>
                  </a:prstClr>
                </a:solidFill>
              </a:rPr>
              <a:t>NY3 Instructor Workshop – November 2015</a:t>
            </a:r>
          </a:p>
        </p:txBody>
      </p:sp>
    </p:spTree>
    <p:extLst>
      <p:ext uri="{BB962C8B-B14F-4D97-AF65-F5344CB8AC3E}">
        <p14:creationId xmlns:p14="http://schemas.microsoft.com/office/powerpoint/2010/main" val="19847327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914400" y="838200"/>
            <a:ext cx="7315200" cy="2593975"/>
          </a:xfrm>
        </p:spPr>
        <p:txBody>
          <a:bodyPr anchor="ctr" anchorCtr="0"/>
          <a:lstStyle>
            <a:lvl1pPr>
              <a:defRPr sz="6000" kern="0" spc="0" baseline="0">
                <a:ln>
                  <a:noFill/>
                </a:ln>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chor="t">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AARPlogo07 copy.png"/>
          <p:cNvPicPr>
            <a:picLocks noChangeAspect="1"/>
          </p:cNvPicPr>
          <p:nvPr/>
        </p:nvPicPr>
        <p:blipFill>
          <a:blip r:embed="rId2" cstate="print"/>
          <a:stretch>
            <a:fillRect/>
          </a:stretch>
        </p:blipFill>
        <p:spPr>
          <a:xfrm>
            <a:off x="69845" y="6090512"/>
            <a:ext cx="2271374" cy="691288"/>
          </a:xfrm>
          <a:prstGeom prst="rect">
            <a:avLst/>
          </a:prstGeom>
        </p:spPr>
      </p:pic>
      <p:sp>
        <p:nvSpPr>
          <p:cNvPr id="11" name="Text Box 9"/>
          <p:cNvSpPr txBox="1">
            <a:spLocks noChangeArrowheads="1"/>
          </p:cNvSpPr>
          <p:nvPr/>
        </p:nvSpPr>
        <p:spPr bwMode="white">
          <a:xfrm>
            <a:off x="2403475" y="6039342"/>
            <a:ext cx="644525" cy="228600"/>
          </a:xfrm>
          <a:prstGeom prst="rect">
            <a:avLst/>
          </a:prstGeom>
          <a:noFill/>
          <a:ln w="9525" algn="ctr">
            <a:noFill/>
            <a:miter lim="800000"/>
            <a:headEnd/>
            <a:tailEnd/>
          </a:ln>
          <a:effectLst/>
        </p:spPr>
        <p:txBody>
          <a:bodyPr lIns="0" rIns="0">
            <a:spAutoFit/>
          </a:bodyPr>
          <a:lstStyle/>
          <a:p>
            <a:pPr>
              <a:spcBef>
                <a:spcPct val="50000"/>
              </a:spcBef>
            </a:pPr>
            <a:r>
              <a:rPr lang="en-US" sz="900" b="1" i="1" dirty="0">
                <a:solidFill>
                  <a:srgbClr val="474B78"/>
                </a:solidFill>
                <a:latin typeface="Cambria" pitchFamily="18" charset="0"/>
              </a:rPr>
              <a:t>TAX-AIDE</a:t>
            </a:r>
          </a:p>
        </p:txBody>
      </p:sp>
      <p:sp>
        <p:nvSpPr>
          <p:cNvPr id="4" name="Footer Placeholder 3"/>
          <p:cNvSpPr>
            <a:spLocks noGrp="1"/>
          </p:cNvSpPr>
          <p:nvPr>
            <p:ph type="ftr" sz="quarter" idx="10"/>
          </p:nvPr>
        </p:nvSpPr>
        <p:spPr>
          <a:xfrm>
            <a:off x="3124199" y="6492875"/>
            <a:ext cx="3222171" cy="365125"/>
          </a:xfrm>
        </p:spPr>
        <p:txBody>
          <a:bodyPr/>
          <a:lstStyle>
            <a:lvl1pPr>
              <a:defRPr>
                <a:solidFill>
                  <a:schemeClr val="accent5"/>
                </a:solidFill>
              </a:defRPr>
            </a:lvl1pPr>
          </a:lstStyle>
          <a:p>
            <a:r>
              <a:rPr lang="en-US" dirty="0" smtClean="0">
                <a:solidFill>
                  <a:srgbClr val="474B78"/>
                </a:solidFill>
              </a:rPr>
              <a:t>NY3 Instructor Workshop  - November 2015</a:t>
            </a:r>
            <a:endParaRPr lang="en-US" dirty="0">
              <a:solidFill>
                <a:srgbClr val="474B78"/>
              </a:solidFill>
            </a:endParaRPr>
          </a:p>
        </p:txBody>
      </p:sp>
      <p:sp>
        <p:nvSpPr>
          <p:cNvPr id="5" name="Slide Number Placeholder 4"/>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39100353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10"/>
          </p:nvPr>
        </p:nvSpPr>
        <p:spPr/>
        <p:txBody>
          <a:bodyPr/>
          <a:lstStyle/>
          <a:p>
            <a:r>
              <a:rPr lang="en-US" dirty="0" smtClean="0">
                <a:solidFill>
                  <a:prstClr val="white">
                    <a:lumMod val="95000"/>
                  </a:prstClr>
                </a:solidFill>
              </a:rPr>
              <a:t>NY3 Instructor Workshop – November 2015</a:t>
            </a:r>
          </a:p>
        </p:txBody>
      </p:sp>
      <p:sp>
        <p:nvSpPr>
          <p:cNvPr id="5" name="Slide Number Placeholder 4"/>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20623115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p>
            <a:r>
              <a:rPr lang="en-US" dirty="0" smtClean="0">
                <a:solidFill>
                  <a:prstClr val="white">
                    <a:lumMod val="95000"/>
                  </a:prstClr>
                </a:solidFill>
              </a:rPr>
              <a:t>NY3 Instructor Workshop – November 2015</a:t>
            </a:r>
          </a:p>
        </p:txBody>
      </p:sp>
      <p:sp>
        <p:nvSpPr>
          <p:cNvPr id="6" name="Slide Number Placeholder 5"/>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1321048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vert="horz" lIns="91440" tIns="45720" rIns="91440" bIns="45720" rtlCol="0" anchor="ctr">
            <a:noAutofit/>
          </a:bodyPr>
          <a:lstStyle>
            <a:lvl1pPr>
              <a:defRPr lang="en-US" sz="2400" smtClean="0">
                <a:solidFill>
                  <a:schemeClr val="tx2"/>
                </a:soli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p>
            <a:r>
              <a:rPr lang="en-US" smtClean="0">
                <a:solidFill>
                  <a:prstClr val="white">
                    <a:lumMod val="95000"/>
                  </a:prstClr>
                </a:solidFill>
              </a:rPr>
              <a:t>Sep 2015 Regional Meetings</a:t>
            </a:r>
            <a:endParaRPr lang="en-US">
              <a:solidFill>
                <a:prstClr val="white">
                  <a:lumMod val="95000"/>
                </a:prstClr>
              </a:solidFill>
            </a:endParaRPr>
          </a:p>
        </p:txBody>
      </p:sp>
      <p:sp>
        <p:nvSpPr>
          <p:cNvPr id="8" name="Slide Number Placeholder 7"/>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26296976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2558143" y="6492875"/>
            <a:ext cx="4212771" cy="365125"/>
          </a:xfrm>
        </p:spPr>
        <p:txBody>
          <a:bodyPr/>
          <a:lstStyle/>
          <a:p>
            <a:r>
              <a:rPr lang="en-US" dirty="0" smtClean="0">
                <a:solidFill>
                  <a:prstClr val="white">
                    <a:lumMod val="95000"/>
                  </a:prstClr>
                </a:solidFill>
              </a:rPr>
              <a:t>NY3 Instructor Workshop – November 2015</a:t>
            </a:r>
          </a:p>
        </p:txBody>
      </p:sp>
      <p:sp>
        <p:nvSpPr>
          <p:cNvPr id="4" name="Slide Number Placeholder 3"/>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dirty="0">
              <a:solidFill>
                <a:srgbClr val="474B78"/>
              </a:solidFill>
            </a:endParaRPr>
          </a:p>
        </p:txBody>
      </p:sp>
    </p:spTree>
    <p:extLst>
      <p:ext uri="{BB962C8B-B14F-4D97-AF65-F5344CB8AC3E}">
        <p14:creationId xmlns:p14="http://schemas.microsoft.com/office/powerpoint/2010/main" val="15957618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solidFill>
                  <a:prstClr val="white">
                    <a:lumMod val="95000"/>
                  </a:prstClr>
                </a:solidFill>
              </a:rPr>
              <a:t>NY3 Instructor Workshop – November 2015</a:t>
            </a:r>
          </a:p>
        </p:txBody>
      </p:sp>
      <p:sp>
        <p:nvSpPr>
          <p:cNvPr id="3" name="Slide Number Placeholder 2"/>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20934115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a:lstStyle>
            <a:lvl1pPr marL="0" indent="0">
              <a:buNone/>
              <a:defRPr/>
            </a:lvl1pPr>
          </a:lstStyle>
          <a:p>
            <a:pPr lvl="0"/>
            <a:r>
              <a:rPr lang="en-US" noProof="0" dirty="0" smtClean="0"/>
              <a:t>Click icon to add picture</a:t>
            </a:r>
            <a:endParaRPr lang="en-US" noProof="0" dirty="0"/>
          </a:p>
        </p:txBody>
      </p:sp>
      <p:sp>
        <p:nvSpPr>
          <p:cNvPr id="3" name="Footer Placeholder 2"/>
          <p:cNvSpPr>
            <a:spLocks noGrp="1"/>
          </p:cNvSpPr>
          <p:nvPr>
            <p:ph type="ftr" sz="quarter" idx="13"/>
          </p:nvPr>
        </p:nvSpPr>
        <p:spPr/>
        <p:txBody>
          <a:bodyPr/>
          <a:lstStyle/>
          <a:p>
            <a:r>
              <a:rPr lang="en-US" dirty="0" smtClean="0">
                <a:solidFill>
                  <a:prstClr val="white">
                    <a:lumMod val="95000"/>
                  </a:prstClr>
                </a:solidFill>
              </a:rPr>
              <a:t>NY3 Instructor Workshop – November 2015</a:t>
            </a:r>
          </a:p>
        </p:txBody>
      </p:sp>
      <p:sp>
        <p:nvSpPr>
          <p:cNvPr id="4" name="Slide Number Placeholder 3"/>
          <p:cNvSpPr>
            <a:spLocks noGrp="1"/>
          </p:cNvSpPr>
          <p:nvPr>
            <p:ph type="sldNum" sz="quarter" idx="14"/>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1671539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dirty="0" smtClean="0"/>
              <a:t>Click to edit Master text styles</a:t>
            </a:r>
          </a:p>
          <a:p>
            <a:pPr lvl="1"/>
            <a:r>
              <a:rPr lang="en-US" dirty="0" smtClean="0"/>
              <a:t>Second level</a:t>
            </a:r>
          </a:p>
        </p:txBody>
      </p:sp>
      <p:sp>
        <p:nvSpPr>
          <p:cNvPr id="3" name="Footer Placeholder 2"/>
          <p:cNvSpPr>
            <a:spLocks noGrp="1"/>
          </p:cNvSpPr>
          <p:nvPr>
            <p:ph type="ftr" sz="quarter" idx="13"/>
          </p:nvPr>
        </p:nvSpPr>
        <p:spPr/>
        <p:txBody>
          <a:bodyPr/>
          <a:lstStyle/>
          <a:p>
            <a:r>
              <a:rPr lang="en-US" dirty="0" smtClean="0">
                <a:solidFill>
                  <a:prstClr val="white">
                    <a:lumMod val="95000"/>
                  </a:prstClr>
                </a:solidFill>
              </a:rPr>
              <a:t>NY3 Instructor Workshop – November 2015</a:t>
            </a:r>
          </a:p>
        </p:txBody>
      </p:sp>
      <p:sp>
        <p:nvSpPr>
          <p:cNvPr id="4" name="Slide Number Placeholder 3"/>
          <p:cNvSpPr>
            <a:spLocks noGrp="1"/>
          </p:cNvSpPr>
          <p:nvPr>
            <p:ph type="sldNum" sz="quarter" idx="14"/>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352235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NY3 Instructor Workshop – November 2015</a:t>
            </a:r>
          </a:p>
        </p:txBody>
      </p:sp>
      <p:sp>
        <p:nvSpPr>
          <p:cNvPr id="3" name="Slide Number Placeholder 2"/>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t>‹#›</a:t>
            </a:fld>
            <a:endParaRPr lang="en-US"/>
          </a:p>
        </p:txBody>
      </p:sp>
    </p:spTree>
    <p:extLst>
      <p:ext uri="{BB962C8B-B14F-4D97-AF65-F5344CB8AC3E}">
        <p14:creationId xmlns:p14="http://schemas.microsoft.com/office/powerpoint/2010/main" val="17754371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ti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D5B9DCC-BB6F-4AE7-92A5-644AC1701675}" type="slidenum">
              <a:rPr lang="en-US" smtClean="0">
                <a:solidFill>
                  <a:srgbClr val="39639D"/>
                </a:solidFill>
              </a:rPr>
              <a:pPr/>
              <a:t>‹#›</a:t>
            </a:fld>
            <a:endParaRPr lang="en-US">
              <a:solidFill>
                <a:srgbClr val="39639D"/>
              </a:solidFill>
            </a:endParaRPr>
          </a:p>
        </p:txBody>
      </p:sp>
      <p:sp>
        <p:nvSpPr>
          <p:cNvPr id="5" name="Footer Placeholder 4"/>
          <p:cNvSpPr>
            <a:spLocks noGrp="1"/>
          </p:cNvSpPr>
          <p:nvPr>
            <p:ph type="ftr" sz="quarter" idx="11"/>
          </p:nvPr>
        </p:nvSpPr>
        <p:spPr/>
        <p:txBody>
          <a:bodyPr/>
          <a:lstStyle/>
          <a:p>
            <a:r>
              <a:rPr lang="en-US" dirty="0" smtClean="0">
                <a:solidFill>
                  <a:prstClr val="white">
                    <a:lumMod val="95000"/>
                  </a:prstClr>
                </a:solidFill>
              </a:rPr>
              <a:t>NY3 Instructor Workshop – November 2015</a:t>
            </a:r>
          </a:p>
        </p:txBody>
      </p:sp>
    </p:spTree>
    <p:extLst>
      <p:ext uri="{BB962C8B-B14F-4D97-AF65-F5344CB8AC3E}">
        <p14:creationId xmlns:p14="http://schemas.microsoft.com/office/powerpoint/2010/main" val="336702470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914400" y="838200"/>
            <a:ext cx="7315200" cy="2593975"/>
          </a:xfrm>
        </p:spPr>
        <p:txBody>
          <a:bodyPr anchor="ctr" anchorCtr="0"/>
          <a:lstStyle>
            <a:lvl1pPr>
              <a:defRPr sz="6000" kern="0" spc="0" baseline="0">
                <a:ln>
                  <a:noFill/>
                </a:ln>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chor="t">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AARPlogo07 copy.png"/>
          <p:cNvPicPr>
            <a:picLocks noChangeAspect="1"/>
          </p:cNvPicPr>
          <p:nvPr/>
        </p:nvPicPr>
        <p:blipFill>
          <a:blip r:embed="rId2" cstate="print"/>
          <a:stretch>
            <a:fillRect/>
          </a:stretch>
        </p:blipFill>
        <p:spPr>
          <a:xfrm>
            <a:off x="69845" y="6090512"/>
            <a:ext cx="2271374" cy="691288"/>
          </a:xfrm>
          <a:prstGeom prst="rect">
            <a:avLst/>
          </a:prstGeom>
        </p:spPr>
      </p:pic>
      <p:sp>
        <p:nvSpPr>
          <p:cNvPr id="11" name="Text Box 9"/>
          <p:cNvSpPr txBox="1">
            <a:spLocks noChangeArrowheads="1"/>
          </p:cNvSpPr>
          <p:nvPr/>
        </p:nvSpPr>
        <p:spPr bwMode="white">
          <a:xfrm>
            <a:off x="2403475" y="6039342"/>
            <a:ext cx="644525" cy="228600"/>
          </a:xfrm>
          <a:prstGeom prst="rect">
            <a:avLst/>
          </a:prstGeom>
          <a:noFill/>
          <a:ln w="9525" algn="ctr">
            <a:noFill/>
            <a:miter lim="800000"/>
            <a:headEnd/>
            <a:tailEnd/>
          </a:ln>
          <a:effectLst/>
        </p:spPr>
        <p:txBody>
          <a:bodyPr lIns="0" rIns="0">
            <a:spAutoFit/>
          </a:bodyPr>
          <a:lstStyle/>
          <a:p>
            <a:pPr>
              <a:spcBef>
                <a:spcPct val="50000"/>
              </a:spcBef>
            </a:pPr>
            <a:r>
              <a:rPr lang="en-US" sz="900" b="1" i="1" dirty="0">
                <a:solidFill>
                  <a:srgbClr val="474B78"/>
                </a:solidFill>
                <a:latin typeface="Cambria" pitchFamily="18" charset="0"/>
              </a:rPr>
              <a:t>TAX-AIDE</a:t>
            </a:r>
          </a:p>
        </p:txBody>
      </p:sp>
      <p:sp>
        <p:nvSpPr>
          <p:cNvPr id="4" name="Footer Placeholder 3"/>
          <p:cNvSpPr>
            <a:spLocks noGrp="1"/>
          </p:cNvSpPr>
          <p:nvPr>
            <p:ph type="ftr" sz="quarter" idx="10"/>
          </p:nvPr>
        </p:nvSpPr>
        <p:spPr>
          <a:xfrm>
            <a:off x="3124199" y="6492875"/>
            <a:ext cx="3222171" cy="365125"/>
          </a:xfrm>
        </p:spPr>
        <p:txBody>
          <a:bodyPr/>
          <a:lstStyle>
            <a:lvl1pPr>
              <a:defRPr>
                <a:solidFill>
                  <a:schemeClr val="accent5"/>
                </a:solidFill>
              </a:defRPr>
            </a:lvl1pPr>
          </a:lstStyle>
          <a:p>
            <a:r>
              <a:rPr lang="en-US" dirty="0" smtClean="0">
                <a:solidFill>
                  <a:srgbClr val="474B78"/>
                </a:solidFill>
              </a:rPr>
              <a:t>NY3 Instructor Workshop  - November 2015</a:t>
            </a:r>
            <a:endParaRPr lang="en-US" dirty="0">
              <a:solidFill>
                <a:srgbClr val="474B78"/>
              </a:solidFill>
            </a:endParaRPr>
          </a:p>
        </p:txBody>
      </p:sp>
      <p:sp>
        <p:nvSpPr>
          <p:cNvPr id="5" name="Slide Number Placeholder 4"/>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15081888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10"/>
          </p:nvPr>
        </p:nvSpPr>
        <p:spPr/>
        <p:txBody>
          <a:bodyPr/>
          <a:lstStyle/>
          <a:p>
            <a:r>
              <a:rPr lang="en-US" dirty="0" smtClean="0">
                <a:solidFill>
                  <a:prstClr val="white">
                    <a:lumMod val="95000"/>
                  </a:prstClr>
                </a:solidFill>
              </a:rPr>
              <a:t>NY3 Instructor Workshop – November 2015</a:t>
            </a:r>
          </a:p>
        </p:txBody>
      </p:sp>
      <p:sp>
        <p:nvSpPr>
          <p:cNvPr id="5" name="Slide Number Placeholder 4"/>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292146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p>
            <a:r>
              <a:rPr lang="en-US" dirty="0" smtClean="0">
                <a:solidFill>
                  <a:prstClr val="white">
                    <a:lumMod val="95000"/>
                  </a:prstClr>
                </a:solidFill>
              </a:rPr>
              <a:t>NY3 Instructor Workshop – November 2015</a:t>
            </a:r>
          </a:p>
        </p:txBody>
      </p:sp>
      <p:sp>
        <p:nvSpPr>
          <p:cNvPr id="6" name="Slide Number Placeholder 5"/>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333231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vert="horz" lIns="91440" tIns="45720" rIns="91440" bIns="45720" rtlCol="0" anchor="ctr">
            <a:noAutofit/>
          </a:bodyPr>
          <a:lstStyle>
            <a:lvl1pPr>
              <a:defRPr lang="en-US" sz="2400" smtClean="0">
                <a:solidFill>
                  <a:schemeClr val="tx2"/>
                </a:soli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p>
            <a:r>
              <a:rPr lang="en-US" smtClean="0">
                <a:solidFill>
                  <a:prstClr val="white">
                    <a:lumMod val="95000"/>
                  </a:prstClr>
                </a:solidFill>
              </a:rPr>
              <a:t>Sep 2015 Regional Meetings</a:t>
            </a:r>
            <a:endParaRPr lang="en-US">
              <a:solidFill>
                <a:prstClr val="white">
                  <a:lumMod val="95000"/>
                </a:prstClr>
              </a:solidFill>
            </a:endParaRPr>
          </a:p>
        </p:txBody>
      </p:sp>
      <p:sp>
        <p:nvSpPr>
          <p:cNvPr id="8" name="Slide Number Placeholder 7"/>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803536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2558143" y="6492875"/>
            <a:ext cx="4212771" cy="365125"/>
          </a:xfrm>
        </p:spPr>
        <p:txBody>
          <a:bodyPr/>
          <a:lstStyle/>
          <a:p>
            <a:r>
              <a:rPr lang="en-US" dirty="0" smtClean="0">
                <a:solidFill>
                  <a:prstClr val="white">
                    <a:lumMod val="95000"/>
                  </a:prstClr>
                </a:solidFill>
              </a:rPr>
              <a:t>NY3 Instructor Workshop – November 2015</a:t>
            </a:r>
          </a:p>
        </p:txBody>
      </p:sp>
      <p:sp>
        <p:nvSpPr>
          <p:cNvPr id="4" name="Slide Number Placeholder 3"/>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dirty="0">
              <a:solidFill>
                <a:srgbClr val="474B78"/>
              </a:solidFill>
            </a:endParaRPr>
          </a:p>
        </p:txBody>
      </p:sp>
    </p:spTree>
    <p:extLst>
      <p:ext uri="{BB962C8B-B14F-4D97-AF65-F5344CB8AC3E}">
        <p14:creationId xmlns:p14="http://schemas.microsoft.com/office/powerpoint/2010/main" val="4906812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solidFill>
                  <a:prstClr val="white">
                    <a:lumMod val="95000"/>
                  </a:prstClr>
                </a:solidFill>
              </a:rPr>
              <a:t>NY3 Instructor Workshop – November 2015</a:t>
            </a:r>
          </a:p>
        </p:txBody>
      </p:sp>
      <p:sp>
        <p:nvSpPr>
          <p:cNvPr id="3" name="Slide Number Placeholder 2"/>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698441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a:lstStyle>
            <a:lvl1pPr marL="0" indent="0">
              <a:buNone/>
              <a:defRPr/>
            </a:lvl1pPr>
          </a:lstStyle>
          <a:p>
            <a:pPr lvl="0"/>
            <a:r>
              <a:rPr lang="en-US" noProof="0" dirty="0" smtClean="0"/>
              <a:t>Click icon to add picture</a:t>
            </a:r>
            <a:endParaRPr lang="en-US" noProof="0" dirty="0"/>
          </a:p>
        </p:txBody>
      </p:sp>
      <p:sp>
        <p:nvSpPr>
          <p:cNvPr id="3" name="Footer Placeholder 2"/>
          <p:cNvSpPr>
            <a:spLocks noGrp="1"/>
          </p:cNvSpPr>
          <p:nvPr>
            <p:ph type="ftr" sz="quarter" idx="13"/>
          </p:nvPr>
        </p:nvSpPr>
        <p:spPr/>
        <p:txBody>
          <a:bodyPr/>
          <a:lstStyle/>
          <a:p>
            <a:r>
              <a:rPr lang="en-US" dirty="0" smtClean="0">
                <a:solidFill>
                  <a:prstClr val="white">
                    <a:lumMod val="95000"/>
                  </a:prstClr>
                </a:solidFill>
              </a:rPr>
              <a:t>NY3 Instructor Workshop – November 2015</a:t>
            </a:r>
          </a:p>
        </p:txBody>
      </p:sp>
      <p:sp>
        <p:nvSpPr>
          <p:cNvPr id="4" name="Slide Number Placeholder 3"/>
          <p:cNvSpPr>
            <a:spLocks noGrp="1"/>
          </p:cNvSpPr>
          <p:nvPr>
            <p:ph type="sldNum" sz="quarter" idx="14"/>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217562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dirty="0" smtClean="0"/>
              <a:t>Click to edit Master text styles</a:t>
            </a:r>
          </a:p>
          <a:p>
            <a:pPr lvl="1"/>
            <a:r>
              <a:rPr lang="en-US" dirty="0" smtClean="0"/>
              <a:t>Second level</a:t>
            </a:r>
          </a:p>
        </p:txBody>
      </p:sp>
      <p:sp>
        <p:nvSpPr>
          <p:cNvPr id="3" name="Footer Placeholder 2"/>
          <p:cNvSpPr>
            <a:spLocks noGrp="1"/>
          </p:cNvSpPr>
          <p:nvPr>
            <p:ph type="ftr" sz="quarter" idx="13"/>
          </p:nvPr>
        </p:nvSpPr>
        <p:spPr/>
        <p:txBody>
          <a:bodyPr/>
          <a:lstStyle/>
          <a:p>
            <a:r>
              <a:rPr lang="en-US" dirty="0" smtClean="0">
                <a:solidFill>
                  <a:prstClr val="white">
                    <a:lumMod val="95000"/>
                  </a:prstClr>
                </a:solidFill>
              </a:rPr>
              <a:t>NY3 Instructor Workshop – November 2015</a:t>
            </a:r>
          </a:p>
        </p:txBody>
      </p:sp>
      <p:sp>
        <p:nvSpPr>
          <p:cNvPr id="4" name="Slide Number Placeholder 3"/>
          <p:cNvSpPr>
            <a:spLocks noGrp="1"/>
          </p:cNvSpPr>
          <p:nvPr>
            <p:ph type="sldNum" sz="quarter" idx="14"/>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24038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ti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D5B9DCC-BB6F-4AE7-92A5-644AC1701675}" type="slidenum">
              <a:rPr lang="en-US" smtClean="0">
                <a:solidFill>
                  <a:srgbClr val="39639D"/>
                </a:solidFill>
              </a:rPr>
              <a:pPr/>
              <a:t>‹#›</a:t>
            </a:fld>
            <a:endParaRPr lang="en-US">
              <a:solidFill>
                <a:srgbClr val="39639D"/>
              </a:solidFill>
            </a:endParaRPr>
          </a:p>
        </p:txBody>
      </p:sp>
      <p:sp>
        <p:nvSpPr>
          <p:cNvPr id="5" name="Footer Placeholder 4"/>
          <p:cNvSpPr>
            <a:spLocks noGrp="1"/>
          </p:cNvSpPr>
          <p:nvPr>
            <p:ph type="ftr" sz="quarter" idx="11"/>
          </p:nvPr>
        </p:nvSpPr>
        <p:spPr/>
        <p:txBody>
          <a:bodyPr/>
          <a:lstStyle/>
          <a:p>
            <a:r>
              <a:rPr lang="en-US" dirty="0" smtClean="0">
                <a:solidFill>
                  <a:prstClr val="white">
                    <a:lumMod val="95000"/>
                  </a:prstClr>
                </a:solidFill>
              </a:rPr>
              <a:t>NY3 Instructor Workshop – November 2015</a:t>
            </a:r>
          </a:p>
        </p:txBody>
      </p:sp>
    </p:spTree>
    <p:extLst>
      <p:ext uri="{BB962C8B-B14F-4D97-AF65-F5344CB8AC3E}">
        <p14:creationId xmlns:p14="http://schemas.microsoft.com/office/powerpoint/2010/main" val="26455735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a:lstStyle>
            <a:lvl1pPr marL="0" indent="0">
              <a:buNone/>
              <a:defRPr/>
            </a:lvl1pPr>
          </a:lstStyle>
          <a:p>
            <a:pPr lvl="0"/>
            <a:r>
              <a:rPr lang="en-US" noProof="0" dirty="0" smtClean="0"/>
              <a:t>Click icon to add picture</a:t>
            </a:r>
            <a:endParaRPr lang="en-US" noProof="0" dirty="0"/>
          </a:p>
        </p:txBody>
      </p:sp>
      <p:sp>
        <p:nvSpPr>
          <p:cNvPr id="3" name="Footer Placeholder 2"/>
          <p:cNvSpPr>
            <a:spLocks noGrp="1"/>
          </p:cNvSpPr>
          <p:nvPr>
            <p:ph type="ftr" sz="quarter" idx="13"/>
          </p:nvPr>
        </p:nvSpPr>
        <p:spPr/>
        <p:txBody>
          <a:bodyPr/>
          <a:lstStyle/>
          <a:p>
            <a:r>
              <a:rPr lang="en-US" dirty="0" smtClean="0"/>
              <a:t>NY3 Instructor Workshop – November 2015</a:t>
            </a:r>
          </a:p>
        </p:txBody>
      </p:sp>
      <p:sp>
        <p:nvSpPr>
          <p:cNvPr id="4" name="Slide Number Placeholder 3"/>
          <p:cNvSpPr>
            <a:spLocks noGrp="1"/>
          </p:cNvSpPr>
          <p:nvPr>
            <p:ph type="sldNum" sz="quarter" idx="14"/>
          </p:nvPr>
        </p:nvSpPr>
        <p:spPr/>
        <p:txBody>
          <a:bodyPr/>
          <a:lstStyle>
            <a:lvl1pPr>
              <a:defRPr>
                <a:solidFill>
                  <a:schemeClr val="accent5"/>
                </a:solidFill>
              </a:defRPr>
            </a:lvl1pPr>
          </a:lstStyle>
          <a:p>
            <a:fld id="{D45A7FE5-071C-4C36-8625-702660F4D60A}" type="slidenum">
              <a:rPr lang="en-US" smtClean="0"/>
              <a:t>‹#›</a:t>
            </a:fld>
            <a:endParaRPr lang="en-US"/>
          </a:p>
        </p:txBody>
      </p:sp>
    </p:spTree>
    <p:extLst>
      <p:ext uri="{BB962C8B-B14F-4D97-AF65-F5344CB8AC3E}">
        <p14:creationId xmlns:p14="http://schemas.microsoft.com/office/powerpoint/2010/main" val="115634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914400" y="838200"/>
            <a:ext cx="7315200" cy="2593975"/>
          </a:xfrm>
        </p:spPr>
        <p:txBody>
          <a:bodyPr anchor="ctr" anchorCtr="0"/>
          <a:lstStyle>
            <a:lvl1pPr>
              <a:defRPr sz="6000" kern="0" spc="0" baseline="0">
                <a:ln>
                  <a:noFill/>
                </a:ln>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chor="t">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AARPlogo07 copy.png"/>
          <p:cNvPicPr>
            <a:picLocks noChangeAspect="1"/>
          </p:cNvPicPr>
          <p:nvPr/>
        </p:nvPicPr>
        <p:blipFill>
          <a:blip r:embed="rId2" cstate="print"/>
          <a:stretch>
            <a:fillRect/>
          </a:stretch>
        </p:blipFill>
        <p:spPr>
          <a:xfrm>
            <a:off x="69845" y="6090512"/>
            <a:ext cx="2271374" cy="691288"/>
          </a:xfrm>
          <a:prstGeom prst="rect">
            <a:avLst/>
          </a:prstGeom>
        </p:spPr>
      </p:pic>
      <p:sp>
        <p:nvSpPr>
          <p:cNvPr id="11" name="Text Box 9"/>
          <p:cNvSpPr txBox="1">
            <a:spLocks noChangeArrowheads="1"/>
          </p:cNvSpPr>
          <p:nvPr/>
        </p:nvSpPr>
        <p:spPr bwMode="white">
          <a:xfrm>
            <a:off x="2403475" y="6039342"/>
            <a:ext cx="644525" cy="228600"/>
          </a:xfrm>
          <a:prstGeom prst="rect">
            <a:avLst/>
          </a:prstGeom>
          <a:noFill/>
          <a:ln w="9525" algn="ctr">
            <a:noFill/>
            <a:miter lim="800000"/>
            <a:headEnd/>
            <a:tailEnd/>
          </a:ln>
          <a:effectLst/>
        </p:spPr>
        <p:txBody>
          <a:bodyPr lIns="0" rIns="0">
            <a:spAutoFit/>
          </a:bodyPr>
          <a:lstStyle/>
          <a:p>
            <a:pPr>
              <a:spcBef>
                <a:spcPct val="50000"/>
              </a:spcBef>
            </a:pPr>
            <a:r>
              <a:rPr lang="en-US" sz="900" b="1" i="1" dirty="0">
                <a:solidFill>
                  <a:srgbClr val="474B78"/>
                </a:solidFill>
                <a:latin typeface="Cambria" pitchFamily="18" charset="0"/>
              </a:rPr>
              <a:t>TAX-AIDE</a:t>
            </a:r>
          </a:p>
        </p:txBody>
      </p:sp>
      <p:sp>
        <p:nvSpPr>
          <p:cNvPr id="4" name="Footer Placeholder 3"/>
          <p:cNvSpPr>
            <a:spLocks noGrp="1"/>
          </p:cNvSpPr>
          <p:nvPr>
            <p:ph type="ftr" sz="quarter" idx="10"/>
          </p:nvPr>
        </p:nvSpPr>
        <p:spPr>
          <a:xfrm>
            <a:off x="3124199" y="6492875"/>
            <a:ext cx="3222171" cy="365125"/>
          </a:xfrm>
        </p:spPr>
        <p:txBody>
          <a:bodyPr/>
          <a:lstStyle>
            <a:lvl1pPr>
              <a:defRPr>
                <a:solidFill>
                  <a:schemeClr val="accent5"/>
                </a:solidFill>
              </a:defRPr>
            </a:lvl1pPr>
          </a:lstStyle>
          <a:p>
            <a:r>
              <a:rPr lang="en-US" dirty="0" smtClean="0">
                <a:solidFill>
                  <a:srgbClr val="474B78"/>
                </a:solidFill>
              </a:rPr>
              <a:t>NY3 Instructor Workshop  - November 2015</a:t>
            </a:r>
            <a:endParaRPr lang="en-US" dirty="0">
              <a:solidFill>
                <a:srgbClr val="474B78"/>
              </a:solidFill>
            </a:endParaRPr>
          </a:p>
        </p:txBody>
      </p:sp>
      <p:sp>
        <p:nvSpPr>
          <p:cNvPr id="5" name="Slide Number Placeholder 4"/>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9115735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10"/>
          </p:nvPr>
        </p:nvSpPr>
        <p:spPr/>
        <p:txBody>
          <a:bodyPr/>
          <a:lstStyle/>
          <a:p>
            <a:r>
              <a:rPr lang="en-US" dirty="0" smtClean="0">
                <a:solidFill>
                  <a:prstClr val="white">
                    <a:lumMod val="95000"/>
                  </a:prstClr>
                </a:solidFill>
              </a:rPr>
              <a:t>NY3 Instructor Workshop – November 2015</a:t>
            </a:r>
          </a:p>
        </p:txBody>
      </p:sp>
      <p:sp>
        <p:nvSpPr>
          <p:cNvPr id="5" name="Slide Number Placeholder 4"/>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40635528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p>
            <a:r>
              <a:rPr lang="en-US" dirty="0" smtClean="0">
                <a:solidFill>
                  <a:prstClr val="white">
                    <a:lumMod val="95000"/>
                  </a:prstClr>
                </a:solidFill>
              </a:rPr>
              <a:t>NY3 Instructor Workshop – November 2015</a:t>
            </a:r>
          </a:p>
        </p:txBody>
      </p:sp>
      <p:sp>
        <p:nvSpPr>
          <p:cNvPr id="6" name="Slide Number Placeholder 5"/>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336045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vert="horz" lIns="91440" tIns="45720" rIns="91440" bIns="45720" rtlCol="0" anchor="ctr">
            <a:noAutofit/>
          </a:bodyPr>
          <a:lstStyle>
            <a:lvl1pPr>
              <a:defRPr lang="en-US" sz="2400" smtClean="0">
                <a:solidFill>
                  <a:schemeClr val="tx2"/>
                </a:soli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p>
            <a:r>
              <a:rPr lang="en-US" smtClean="0">
                <a:solidFill>
                  <a:prstClr val="white">
                    <a:lumMod val="95000"/>
                  </a:prstClr>
                </a:solidFill>
              </a:rPr>
              <a:t>Sep 2015 Regional Meetings</a:t>
            </a:r>
            <a:endParaRPr lang="en-US">
              <a:solidFill>
                <a:prstClr val="white">
                  <a:lumMod val="95000"/>
                </a:prstClr>
              </a:solidFill>
            </a:endParaRPr>
          </a:p>
        </p:txBody>
      </p:sp>
      <p:sp>
        <p:nvSpPr>
          <p:cNvPr id="8" name="Slide Number Placeholder 7"/>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4178782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2558143" y="6492875"/>
            <a:ext cx="4212771" cy="365125"/>
          </a:xfrm>
        </p:spPr>
        <p:txBody>
          <a:bodyPr/>
          <a:lstStyle/>
          <a:p>
            <a:r>
              <a:rPr lang="en-US" dirty="0" smtClean="0">
                <a:solidFill>
                  <a:prstClr val="white">
                    <a:lumMod val="95000"/>
                  </a:prstClr>
                </a:solidFill>
              </a:rPr>
              <a:t>NY3 Instructor Workshop – November 2015</a:t>
            </a:r>
          </a:p>
        </p:txBody>
      </p:sp>
      <p:sp>
        <p:nvSpPr>
          <p:cNvPr id="4" name="Slide Number Placeholder 3"/>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dirty="0">
              <a:solidFill>
                <a:srgbClr val="474B78"/>
              </a:solidFill>
            </a:endParaRPr>
          </a:p>
        </p:txBody>
      </p:sp>
    </p:spTree>
    <p:extLst>
      <p:ext uri="{BB962C8B-B14F-4D97-AF65-F5344CB8AC3E}">
        <p14:creationId xmlns:p14="http://schemas.microsoft.com/office/powerpoint/2010/main" val="25400446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solidFill>
                  <a:prstClr val="white">
                    <a:lumMod val="95000"/>
                  </a:prstClr>
                </a:solidFill>
              </a:rPr>
              <a:t>NY3 Instructor Workshop – November 2015</a:t>
            </a:r>
          </a:p>
        </p:txBody>
      </p:sp>
      <p:sp>
        <p:nvSpPr>
          <p:cNvPr id="3" name="Slide Number Placeholder 2"/>
          <p:cNvSpPr>
            <a:spLocks noGrp="1"/>
          </p:cNvSpPr>
          <p:nvPr>
            <p:ph type="sldNum" sz="quarter" idx="11"/>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29818966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a:lstStyle>
            <a:lvl1pPr marL="0" indent="0">
              <a:buNone/>
              <a:defRPr/>
            </a:lvl1pPr>
          </a:lstStyle>
          <a:p>
            <a:pPr lvl="0"/>
            <a:r>
              <a:rPr lang="en-US" noProof="0" dirty="0" smtClean="0"/>
              <a:t>Click icon to add picture</a:t>
            </a:r>
            <a:endParaRPr lang="en-US" noProof="0" dirty="0"/>
          </a:p>
        </p:txBody>
      </p:sp>
      <p:sp>
        <p:nvSpPr>
          <p:cNvPr id="3" name="Footer Placeholder 2"/>
          <p:cNvSpPr>
            <a:spLocks noGrp="1"/>
          </p:cNvSpPr>
          <p:nvPr>
            <p:ph type="ftr" sz="quarter" idx="13"/>
          </p:nvPr>
        </p:nvSpPr>
        <p:spPr/>
        <p:txBody>
          <a:bodyPr/>
          <a:lstStyle/>
          <a:p>
            <a:r>
              <a:rPr lang="en-US" dirty="0" smtClean="0">
                <a:solidFill>
                  <a:prstClr val="white">
                    <a:lumMod val="95000"/>
                  </a:prstClr>
                </a:solidFill>
              </a:rPr>
              <a:t>NY3 Instructor Workshop – November 2015</a:t>
            </a:r>
          </a:p>
        </p:txBody>
      </p:sp>
      <p:sp>
        <p:nvSpPr>
          <p:cNvPr id="4" name="Slide Number Placeholder 3"/>
          <p:cNvSpPr>
            <a:spLocks noGrp="1"/>
          </p:cNvSpPr>
          <p:nvPr>
            <p:ph type="sldNum" sz="quarter" idx="14"/>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148855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dirty="0" smtClean="0"/>
              <a:t>Click to edit Master text styles</a:t>
            </a:r>
          </a:p>
          <a:p>
            <a:pPr lvl="1"/>
            <a:r>
              <a:rPr lang="en-US" dirty="0" smtClean="0"/>
              <a:t>Second level</a:t>
            </a:r>
          </a:p>
        </p:txBody>
      </p:sp>
      <p:sp>
        <p:nvSpPr>
          <p:cNvPr id="3" name="Footer Placeholder 2"/>
          <p:cNvSpPr>
            <a:spLocks noGrp="1"/>
          </p:cNvSpPr>
          <p:nvPr>
            <p:ph type="ftr" sz="quarter" idx="13"/>
          </p:nvPr>
        </p:nvSpPr>
        <p:spPr/>
        <p:txBody>
          <a:bodyPr/>
          <a:lstStyle/>
          <a:p>
            <a:r>
              <a:rPr lang="en-US" dirty="0" smtClean="0">
                <a:solidFill>
                  <a:prstClr val="white">
                    <a:lumMod val="95000"/>
                  </a:prstClr>
                </a:solidFill>
              </a:rPr>
              <a:t>NY3 Instructor Workshop – November 2015</a:t>
            </a:r>
          </a:p>
        </p:txBody>
      </p:sp>
      <p:sp>
        <p:nvSpPr>
          <p:cNvPr id="4" name="Slide Number Placeholder 3"/>
          <p:cNvSpPr>
            <a:spLocks noGrp="1"/>
          </p:cNvSpPr>
          <p:nvPr>
            <p:ph type="sldNum" sz="quarter" idx="14"/>
          </p:nvPr>
        </p:nvSpPr>
        <p:spPr/>
        <p:txBody>
          <a:bodyPr/>
          <a:lstStyle>
            <a:lvl1pPr>
              <a:defRPr>
                <a:solidFill>
                  <a:schemeClr val="accent5"/>
                </a:solidFill>
              </a:defRPr>
            </a:lvl1pPr>
          </a:lstStyle>
          <a:p>
            <a:fld id="{D45A7FE5-071C-4C36-8625-702660F4D60A}" type="slidenum">
              <a:rPr lang="en-US" smtClean="0">
                <a:solidFill>
                  <a:srgbClr val="474B78"/>
                </a:solidFill>
              </a:rPr>
              <a:pPr/>
              <a:t>‹#›</a:t>
            </a:fld>
            <a:endParaRPr lang="en-US">
              <a:solidFill>
                <a:srgbClr val="474B78"/>
              </a:solidFill>
            </a:endParaRPr>
          </a:p>
        </p:txBody>
      </p:sp>
    </p:spTree>
    <p:extLst>
      <p:ext uri="{BB962C8B-B14F-4D97-AF65-F5344CB8AC3E}">
        <p14:creationId xmlns:p14="http://schemas.microsoft.com/office/powerpoint/2010/main" val="1753994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Tti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D5B9DCC-BB6F-4AE7-92A5-644AC1701675}" type="slidenum">
              <a:rPr lang="en-US" smtClean="0">
                <a:solidFill>
                  <a:srgbClr val="39639D"/>
                </a:solidFill>
              </a:rPr>
              <a:pPr/>
              <a:t>‹#›</a:t>
            </a:fld>
            <a:endParaRPr lang="en-US">
              <a:solidFill>
                <a:srgbClr val="39639D"/>
              </a:solidFill>
            </a:endParaRPr>
          </a:p>
        </p:txBody>
      </p:sp>
      <p:sp>
        <p:nvSpPr>
          <p:cNvPr id="5" name="Footer Placeholder 4"/>
          <p:cNvSpPr>
            <a:spLocks noGrp="1"/>
          </p:cNvSpPr>
          <p:nvPr>
            <p:ph type="ftr" sz="quarter" idx="11"/>
          </p:nvPr>
        </p:nvSpPr>
        <p:spPr/>
        <p:txBody>
          <a:bodyPr/>
          <a:lstStyle/>
          <a:p>
            <a:r>
              <a:rPr lang="en-US" dirty="0" smtClean="0">
                <a:solidFill>
                  <a:prstClr val="white">
                    <a:lumMod val="95000"/>
                  </a:prstClr>
                </a:solidFill>
              </a:rPr>
              <a:t>NY3 Instructor Workshop – November 2015</a:t>
            </a:r>
          </a:p>
        </p:txBody>
      </p:sp>
    </p:spTree>
    <p:extLst>
      <p:ext uri="{BB962C8B-B14F-4D97-AF65-F5344CB8AC3E}">
        <p14:creationId xmlns:p14="http://schemas.microsoft.com/office/powerpoint/2010/main" val="301802196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mtClean="0">
              <a:solidFill>
                <a:srgbClr val="FFFFFF"/>
              </a:solidFill>
            </a:endParaRPr>
          </a:p>
        </p:txBody>
      </p:sp>
      <p:pic>
        <p:nvPicPr>
          <p:cNvPr id="5" name="Picture 11" descr="AARPlogo07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6091238"/>
            <a:ext cx="22717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white">
          <a:xfrm>
            <a:off x="2403475" y="603885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50000"/>
              </a:spcBef>
              <a:spcAft>
                <a:spcPct val="0"/>
              </a:spcAft>
              <a:defRPr/>
            </a:pPr>
            <a:r>
              <a:rPr lang="en-US" altLang="en-US" sz="900" b="1" i="1" dirty="0" smtClean="0">
                <a:solidFill>
                  <a:srgbClr val="474B78"/>
                </a:solidFill>
                <a:latin typeface="Cambria" pitchFamily="18" charset="0"/>
              </a:rPr>
              <a:t>TAX-AIDE</a:t>
            </a:r>
          </a:p>
        </p:txBody>
      </p:sp>
      <p:sp>
        <p:nvSpPr>
          <p:cNvPr id="2" name="Title 1"/>
          <p:cNvSpPr>
            <a:spLocks noGrp="1"/>
          </p:cNvSpPr>
          <p:nvPr>
            <p:ph type="ctrTitle"/>
          </p:nvPr>
        </p:nvSpPr>
        <p:spPr>
          <a:xfrm>
            <a:off x="914400" y="838200"/>
            <a:ext cx="7315200" cy="2593975"/>
          </a:xfrm>
        </p:spPr>
        <p:txBody>
          <a:bodyPr anchorCtr="0"/>
          <a:lstStyle>
            <a:lvl1pPr>
              <a:defRPr sz="6000" kern="0" spc="0" baseline="0">
                <a:ln>
                  <a:noFill/>
                </a:ln>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0"/>
          </p:nvPr>
        </p:nvSpPr>
        <p:spPr/>
        <p:txBody>
          <a:bodyPr/>
          <a:lstStyle>
            <a:lvl1pPr>
              <a:defRPr>
                <a:solidFill>
                  <a:schemeClr val="accent5"/>
                </a:solidFill>
              </a:defRPr>
            </a:lvl1pPr>
          </a:lstStyle>
          <a:p>
            <a:pPr>
              <a:defRPr/>
            </a:pPr>
            <a:r>
              <a:rPr lang="en-US">
                <a:solidFill>
                  <a:srgbClr val="474B78"/>
                </a:solidFill>
              </a:rPr>
              <a:t>NTTC Training – 2015</a:t>
            </a:r>
          </a:p>
        </p:txBody>
      </p:sp>
      <p:sp>
        <p:nvSpPr>
          <p:cNvPr id="8" name="Slide Number Placeholder 4"/>
          <p:cNvSpPr>
            <a:spLocks noGrp="1"/>
          </p:cNvSpPr>
          <p:nvPr>
            <p:ph type="sldNum" sz="quarter" idx="11"/>
          </p:nvPr>
        </p:nvSpPr>
        <p:spPr/>
        <p:txBody>
          <a:bodyPr/>
          <a:lstStyle>
            <a:lvl1pPr>
              <a:defRPr>
                <a:solidFill>
                  <a:srgbClr val="474B78"/>
                </a:solidFill>
              </a:defRPr>
            </a:lvl1pPr>
          </a:lstStyle>
          <a:p>
            <a:fld id="{85375296-8B4E-4B13-992F-C26C3C972584}" type="slidenum">
              <a:rPr lang="en-US" altLang="en-US"/>
              <a:pPr/>
              <a:t>‹#›</a:t>
            </a:fld>
            <a:endParaRPr lang="en-US" altLang="en-US"/>
          </a:p>
        </p:txBody>
      </p:sp>
    </p:spTree>
    <p:extLst>
      <p:ext uri="{BB962C8B-B14F-4D97-AF65-F5344CB8AC3E}">
        <p14:creationId xmlns:p14="http://schemas.microsoft.com/office/powerpoint/2010/main" val="100908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dirty="0" smtClean="0"/>
              <a:t>Click to edit Master text styles</a:t>
            </a:r>
          </a:p>
          <a:p>
            <a:pPr lvl="1"/>
            <a:r>
              <a:rPr lang="en-US" dirty="0" smtClean="0"/>
              <a:t>Second level</a:t>
            </a:r>
          </a:p>
        </p:txBody>
      </p:sp>
      <p:sp>
        <p:nvSpPr>
          <p:cNvPr id="3" name="Footer Placeholder 2"/>
          <p:cNvSpPr>
            <a:spLocks noGrp="1"/>
          </p:cNvSpPr>
          <p:nvPr>
            <p:ph type="ftr" sz="quarter" idx="13"/>
          </p:nvPr>
        </p:nvSpPr>
        <p:spPr/>
        <p:txBody>
          <a:bodyPr/>
          <a:lstStyle/>
          <a:p>
            <a:r>
              <a:rPr lang="en-US" dirty="0" smtClean="0"/>
              <a:t>NY3 Instructor Workshop – November 2015</a:t>
            </a:r>
          </a:p>
        </p:txBody>
      </p:sp>
      <p:sp>
        <p:nvSpPr>
          <p:cNvPr id="4" name="Slide Number Placeholder 3"/>
          <p:cNvSpPr>
            <a:spLocks noGrp="1"/>
          </p:cNvSpPr>
          <p:nvPr>
            <p:ph type="sldNum" sz="quarter" idx="14"/>
          </p:nvPr>
        </p:nvSpPr>
        <p:spPr/>
        <p:txBody>
          <a:bodyPr/>
          <a:lstStyle>
            <a:lvl1pPr>
              <a:defRPr>
                <a:solidFill>
                  <a:schemeClr val="accent5"/>
                </a:solidFill>
              </a:defRPr>
            </a:lvl1pPr>
          </a:lstStyle>
          <a:p>
            <a:fld id="{D45A7FE5-071C-4C36-8625-702660F4D60A}" type="slidenum">
              <a:rPr lang="en-US" smtClean="0"/>
              <a:t>‹#›</a:t>
            </a:fld>
            <a:endParaRPr lang="en-US"/>
          </a:p>
        </p:txBody>
      </p:sp>
    </p:spTree>
    <p:extLst>
      <p:ext uri="{BB962C8B-B14F-4D97-AF65-F5344CB8AC3E}">
        <p14:creationId xmlns:p14="http://schemas.microsoft.com/office/powerpoint/2010/main" val="357940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5" name="Slide Number Placeholder 4"/>
          <p:cNvSpPr>
            <a:spLocks noGrp="1"/>
          </p:cNvSpPr>
          <p:nvPr>
            <p:ph type="sldNum" sz="quarter" idx="11"/>
          </p:nvPr>
        </p:nvSpPr>
        <p:spPr/>
        <p:txBody>
          <a:bodyPr/>
          <a:lstStyle>
            <a:lvl1pPr>
              <a:defRPr>
                <a:solidFill>
                  <a:srgbClr val="474B78"/>
                </a:solidFill>
              </a:defRPr>
            </a:lvl1pPr>
          </a:lstStyle>
          <a:p>
            <a:fld id="{AA54D7B5-A83D-44EB-BC08-6C3DA66D8CE2}" type="slidenum">
              <a:rPr lang="en-US" altLang="en-US"/>
              <a:pPr/>
              <a:t>‹#›</a:t>
            </a:fld>
            <a:endParaRPr lang="en-US" altLang="en-US"/>
          </a:p>
        </p:txBody>
      </p:sp>
    </p:spTree>
    <p:extLst>
      <p:ext uri="{BB962C8B-B14F-4D97-AF65-F5344CB8AC3E}">
        <p14:creationId xmlns:p14="http://schemas.microsoft.com/office/powerpoint/2010/main" val="16955828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6" name="Slide Number Placeholder 5"/>
          <p:cNvSpPr>
            <a:spLocks noGrp="1"/>
          </p:cNvSpPr>
          <p:nvPr>
            <p:ph type="sldNum" sz="quarter" idx="11"/>
          </p:nvPr>
        </p:nvSpPr>
        <p:spPr/>
        <p:txBody>
          <a:bodyPr/>
          <a:lstStyle>
            <a:lvl1pPr>
              <a:defRPr>
                <a:solidFill>
                  <a:srgbClr val="474B78"/>
                </a:solidFill>
              </a:defRPr>
            </a:lvl1pPr>
          </a:lstStyle>
          <a:p>
            <a:fld id="{5F7E23A7-5679-4E45-A0B7-75E075200301}" type="slidenum">
              <a:rPr lang="en-US" altLang="en-US"/>
              <a:pPr/>
              <a:t>‹#›</a:t>
            </a:fld>
            <a:endParaRPr lang="en-US" altLang="en-US"/>
          </a:p>
        </p:txBody>
      </p:sp>
    </p:spTree>
    <p:extLst>
      <p:ext uri="{BB962C8B-B14F-4D97-AF65-F5344CB8AC3E}">
        <p14:creationId xmlns:p14="http://schemas.microsoft.com/office/powerpoint/2010/main" val="41591938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rtlCol="0" anchor="ctr">
            <a:noAutofit/>
          </a:bodyPr>
          <a:lstStyle>
            <a:lvl1pPr>
              <a:defRPr lang="en-US" sz="2400" smtClean="0">
                <a:solidFill>
                  <a:schemeClr val="tx2"/>
                </a:solidFill>
              </a:defRPr>
            </a:lvl1pPr>
          </a:lstStyle>
          <a:p>
            <a:pPr lvl="0"/>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8" name="Slide Number Placeholder 7"/>
          <p:cNvSpPr>
            <a:spLocks noGrp="1"/>
          </p:cNvSpPr>
          <p:nvPr>
            <p:ph type="sldNum" sz="quarter" idx="11"/>
          </p:nvPr>
        </p:nvSpPr>
        <p:spPr/>
        <p:txBody>
          <a:bodyPr/>
          <a:lstStyle>
            <a:lvl1pPr>
              <a:defRPr>
                <a:solidFill>
                  <a:srgbClr val="474B78"/>
                </a:solidFill>
              </a:defRPr>
            </a:lvl1pPr>
          </a:lstStyle>
          <a:p>
            <a:fld id="{0DA08241-F692-425B-9DFB-3C93BC255863}" type="slidenum">
              <a:rPr lang="en-US" altLang="en-US"/>
              <a:pPr/>
              <a:t>‹#›</a:t>
            </a:fld>
            <a:endParaRPr lang="en-US" altLang="en-US"/>
          </a:p>
        </p:txBody>
      </p:sp>
    </p:spTree>
    <p:extLst>
      <p:ext uri="{BB962C8B-B14F-4D97-AF65-F5344CB8AC3E}">
        <p14:creationId xmlns:p14="http://schemas.microsoft.com/office/powerpoint/2010/main" val="732622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4" name="Slide Number Placeholder 3"/>
          <p:cNvSpPr>
            <a:spLocks noGrp="1"/>
          </p:cNvSpPr>
          <p:nvPr>
            <p:ph type="sldNum" sz="quarter" idx="11"/>
          </p:nvPr>
        </p:nvSpPr>
        <p:spPr/>
        <p:txBody>
          <a:bodyPr/>
          <a:lstStyle>
            <a:lvl1pPr>
              <a:defRPr>
                <a:solidFill>
                  <a:srgbClr val="474B78"/>
                </a:solidFill>
              </a:defRPr>
            </a:lvl1pPr>
          </a:lstStyle>
          <a:p>
            <a:fld id="{20596BEE-B916-46C5-B7EB-AFCC64C10238}" type="slidenum">
              <a:rPr lang="en-US" altLang="en-US"/>
              <a:pPr/>
              <a:t>‹#›</a:t>
            </a:fld>
            <a:endParaRPr lang="en-US" altLang="en-US"/>
          </a:p>
        </p:txBody>
      </p:sp>
    </p:spTree>
    <p:extLst>
      <p:ext uri="{BB962C8B-B14F-4D97-AF65-F5344CB8AC3E}">
        <p14:creationId xmlns:p14="http://schemas.microsoft.com/office/powerpoint/2010/main" val="17653397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3" name="Slide Number Placeholder 2"/>
          <p:cNvSpPr>
            <a:spLocks noGrp="1"/>
          </p:cNvSpPr>
          <p:nvPr>
            <p:ph type="sldNum" sz="quarter" idx="11"/>
          </p:nvPr>
        </p:nvSpPr>
        <p:spPr/>
        <p:txBody>
          <a:bodyPr/>
          <a:lstStyle>
            <a:lvl1pPr>
              <a:defRPr>
                <a:solidFill>
                  <a:srgbClr val="474B78"/>
                </a:solidFill>
              </a:defRPr>
            </a:lvl1pPr>
          </a:lstStyle>
          <a:p>
            <a:fld id="{FFFCA14D-0360-450F-8260-9A262AE5A650}" type="slidenum">
              <a:rPr lang="en-US" altLang="en-US"/>
              <a:pPr/>
              <a:t>‹#›</a:t>
            </a:fld>
            <a:endParaRPr lang="en-US" altLang="en-US"/>
          </a:p>
        </p:txBody>
      </p:sp>
    </p:spTree>
    <p:extLst>
      <p:ext uri="{BB962C8B-B14F-4D97-AF65-F5344CB8AC3E}">
        <p14:creationId xmlns:p14="http://schemas.microsoft.com/office/powerpoint/2010/main" val="39924371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5" name="Footer Placeholder 2"/>
          <p:cNvSpPr>
            <a:spLocks noGrp="1"/>
          </p:cNvSpPr>
          <p:nvPr>
            <p:ph type="ftr" sz="quarter" idx="13"/>
          </p:nvPr>
        </p:nvSpPr>
        <p:spPr/>
        <p:txBody>
          <a:bodyPr/>
          <a:lstStyle>
            <a:lvl1pPr>
              <a:defRPr/>
            </a:lvl1pPr>
          </a:lstStyle>
          <a:p>
            <a:pPr>
              <a:defRPr/>
            </a:pPr>
            <a:r>
              <a:rPr lang="en-US">
                <a:solidFill>
                  <a:prstClr val="white">
                    <a:lumMod val="95000"/>
                  </a:prstClr>
                </a:solidFill>
              </a:rPr>
              <a:t>NTTC Training – 2015</a:t>
            </a:r>
          </a:p>
        </p:txBody>
      </p:sp>
      <p:sp>
        <p:nvSpPr>
          <p:cNvPr id="6" name="Slide Number Placeholder 3"/>
          <p:cNvSpPr>
            <a:spLocks noGrp="1"/>
          </p:cNvSpPr>
          <p:nvPr>
            <p:ph type="sldNum" sz="quarter" idx="14"/>
          </p:nvPr>
        </p:nvSpPr>
        <p:spPr/>
        <p:txBody>
          <a:bodyPr/>
          <a:lstStyle>
            <a:lvl1pPr>
              <a:defRPr>
                <a:solidFill>
                  <a:srgbClr val="474B78"/>
                </a:solidFill>
              </a:defRPr>
            </a:lvl1pPr>
          </a:lstStyle>
          <a:p>
            <a:fld id="{B0155957-5156-4E82-8050-1CE7E48F8B20}" type="slidenum">
              <a:rPr lang="en-US" altLang="en-US"/>
              <a:pPr/>
              <a:t>‹#›</a:t>
            </a:fld>
            <a:endParaRPr lang="en-US" altLang="en-US"/>
          </a:p>
        </p:txBody>
      </p:sp>
    </p:spTree>
    <p:extLst>
      <p:ext uri="{BB962C8B-B14F-4D97-AF65-F5344CB8AC3E}">
        <p14:creationId xmlns:p14="http://schemas.microsoft.com/office/powerpoint/2010/main" val="1507840740"/>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smtClean="0"/>
              <a:t>Click to edit Master text styles</a:t>
            </a:r>
          </a:p>
          <a:p>
            <a:pPr lvl="1"/>
            <a:r>
              <a:rPr lang="en-US" smtClean="0"/>
              <a:t>Second level</a:t>
            </a:r>
          </a:p>
        </p:txBody>
      </p:sp>
      <p:sp>
        <p:nvSpPr>
          <p:cNvPr id="4" name="Footer Placeholder 2"/>
          <p:cNvSpPr>
            <a:spLocks noGrp="1"/>
          </p:cNvSpPr>
          <p:nvPr>
            <p:ph type="ftr" sz="quarter" idx="12"/>
          </p:nvPr>
        </p:nvSpPr>
        <p:spPr/>
        <p:txBody>
          <a:bodyPr/>
          <a:lstStyle>
            <a:lvl1pPr>
              <a:defRPr/>
            </a:lvl1pPr>
          </a:lstStyle>
          <a:p>
            <a:pPr>
              <a:defRPr/>
            </a:pPr>
            <a:r>
              <a:rPr lang="en-US">
                <a:solidFill>
                  <a:prstClr val="white">
                    <a:lumMod val="95000"/>
                  </a:prstClr>
                </a:solidFill>
              </a:rPr>
              <a:t>NTTC Training – 2015</a:t>
            </a:r>
          </a:p>
        </p:txBody>
      </p:sp>
      <p:sp>
        <p:nvSpPr>
          <p:cNvPr id="5" name="Slide Number Placeholder 3"/>
          <p:cNvSpPr>
            <a:spLocks noGrp="1"/>
          </p:cNvSpPr>
          <p:nvPr>
            <p:ph type="sldNum" sz="quarter" idx="13"/>
          </p:nvPr>
        </p:nvSpPr>
        <p:spPr/>
        <p:txBody>
          <a:bodyPr/>
          <a:lstStyle>
            <a:lvl1pPr>
              <a:defRPr>
                <a:solidFill>
                  <a:srgbClr val="474B78"/>
                </a:solidFill>
              </a:defRPr>
            </a:lvl1pPr>
          </a:lstStyle>
          <a:p>
            <a:fld id="{A40EC66A-63F1-4A32-8E9D-A864E2357A3E}" type="slidenum">
              <a:rPr lang="en-US" altLang="en-US"/>
              <a:pPr/>
              <a:t>‹#›</a:t>
            </a:fld>
            <a:endParaRPr lang="en-US" altLang="en-US"/>
          </a:p>
        </p:txBody>
      </p:sp>
    </p:spTree>
    <p:extLst>
      <p:ext uri="{BB962C8B-B14F-4D97-AF65-F5344CB8AC3E}">
        <p14:creationId xmlns:p14="http://schemas.microsoft.com/office/powerpoint/2010/main" val="1537458305"/>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mtClean="0">
              <a:solidFill>
                <a:srgbClr val="FFFFFF"/>
              </a:solidFill>
            </a:endParaRPr>
          </a:p>
        </p:txBody>
      </p:sp>
      <p:pic>
        <p:nvPicPr>
          <p:cNvPr id="5" name="Picture 11" descr="AARPlogo07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6091238"/>
            <a:ext cx="22717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white">
          <a:xfrm>
            <a:off x="2403475" y="603885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50000"/>
              </a:spcBef>
              <a:spcAft>
                <a:spcPct val="0"/>
              </a:spcAft>
              <a:defRPr/>
            </a:pPr>
            <a:r>
              <a:rPr lang="en-US" altLang="en-US" sz="900" b="1" i="1" dirty="0" smtClean="0">
                <a:solidFill>
                  <a:srgbClr val="474B78"/>
                </a:solidFill>
                <a:latin typeface="Cambria" pitchFamily="18" charset="0"/>
              </a:rPr>
              <a:t>TAX-AIDE</a:t>
            </a:r>
          </a:p>
        </p:txBody>
      </p:sp>
      <p:sp>
        <p:nvSpPr>
          <p:cNvPr id="2" name="Title 1"/>
          <p:cNvSpPr>
            <a:spLocks noGrp="1"/>
          </p:cNvSpPr>
          <p:nvPr>
            <p:ph type="ctrTitle"/>
          </p:nvPr>
        </p:nvSpPr>
        <p:spPr>
          <a:xfrm>
            <a:off x="914400" y="838200"/>
            <a:ext cx="7315200" cy="2593975"/>
          </a:xfrm>
        </p:spPr>
        <p:txBody>
          <a:bodyPr anchorCtr="0"/>
          <a:lstStyle>
            <a:lvl1pPr>
              <a:defRPr sz="6000" kern="0" spc="0" baseline="0">
                <a:ln>
                  <a:noFill/>
                </a:ln>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0"/>
          </p:nvPr>
        </p:nvSpPr>
        <p:spPr/>
        <p:txBody>
          <a:bodyPr/>
          <a:lstStyle>
            <a:lvl1pPr>
              <a:defRPr>
                <a:solidFill>
                  <a:schemeClr val="accent5"/>
                </a:solidFill>
              </a:defRPr>
            </a:lvl1pPr>
          </a:lstStyle>
          <a:p>
            <a:pPr>
              <a:defRPr/>
            </a:pPr>
            <a:r>
              <a:rPr lang="en-US">
                <a:solidFill>
                  <a:srgbClr val="474B78"/>
                </a:solidFill>
              </a:rPr>
              <a:t>NTTC Training – 2015</a:t>
            </a:r>
          </a:p>
        </p:txBody>
      </p:sp>
      <p:sp>
        <p:nvSpPr>
          <p:cNvPr id="8" name="Slide Number Placeholder 4"/>
          <p:cNvSpPr>
            <a:spLocks noGrp="1"/>
          </p:cNvSpPr>
          <p:nvPr>
            <p:ph type="sldNum" sz="quarter" idx="11"/>
          </p:nvPr>
        </p:nvSpPr>
        <p:spPr/>
        <p:txBody>
          <a:bodyPr/>
          <a:lstStyle>
            <a:lvl1pPr>
              <a:defRPr>
                <a:solidFill>
                  <a:srgbClr val="474B78"/>
                </a:solidFill>
              </a:defRPr>
            </a:lvl1pPr>
          </a:lstStyle>
          <a:p>
            <a:fld id="{85375296-8B4E-4B13-992F-C26C3C972584}" type="slidenum">
              <a:rPr lang="en-US" altLang="en-US"/>
              <a:pPr/>
              <a:t>‹#›</a:t>
            </a:fld>
            <a:endParaRPr lang="en-US" altLang="en-US"/>
          </a:p>
        </p:txBody>
      </p:sp>
    </p:spTree>
    <p:extLst>
      <p:ext uri="{BB962C8B-B14F-4D97-AF65-F5344CB8AC3E}">
        <p14:creationId xmlns:p14="http://schemas.microsoft.com/office/powerpoint/2010/main" val="35850475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5" name="Slide Number Placeholder 4"/>
          <p:cNvSpPr>
            <a:spLocks noGrp="1"/>
          </p:cNvSpPr>
          <p:nvPr>
            <p:ph type="sldNum" sz="quarter" idx="11"/>
          </p:nvPr>
        </p:nvSpPr>
        <p:spPr/>
        <p:txBody>
          <a:bodyPr/>
          <a:lstStyle>
            <a:lvl1pPr>
              <a:defRPr>
                <a:solidFill>
                  <a:srgbClr val="474B78"/>
                </a:solidFill>
              </a:defRPr>
            </a:lvl1pPr>
          </a:lstStyle>
          <a:p>
            <a:fld id="{AA54D7B5-A83D-44EB-BC08-6C3DA66D8CE2}" type="slidenum">
              <a:rPr lang="en-US" altLang="en-US"/>
              <a:pPr/>
              <a:t>‹#›</a:t>
            </a:fld>
            <a:endParaRPr lang="en-US" altLang="en-US"/>
          </a:p>
        </p:txBody>
      </p:sp>
    </p:spTree>
    <p:extLst>
      <p:ext uri="{BB962C8B-B14F-4D97-AF65-F5344CB8AC3E}">
        <p14:creationId xmlns:p14="http://schemas.microsoft.com/office/powerpoint/2010/main" val="19788037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6" name="Slide Number Placeholder 5"/>
          <p:cNvSpPr>
            <a:spLocks noGrp="1"/>
          </p:cNvSpPr>
          <p:nvPr>
            <p:ph type="sldNum" sz="quarter" idx="11"/>
          </p:nvPr>
        </p:nvSpPr>
        <p:spPr/>
        <p:txBody>
          <a:bodyPr/>
          <a:lstStyle>
            <a:lvl1pPr>
              <a:defRPr>
                <a:solidFill>
                  <a:srgbClr val="474B78"/>
                </a:solidFill>
              </a:defRPr>
            </a:lvl1pPr>
          </a:lstStyle>
          <a:p>
            <a:fld id="{5F7E23A7-5679-4E45-A0B7-75E075200301}" type="slidenum">
              <a:rPr lang="en-US" altLang="en-US"/>
              <a:pPr/>
              <a:t>‹#›</a:t>
            </a:fld>
            <a:endParaRPr lang="en-US" altLang="en-US"/>
          </a:p>
        </p:txBody>
      </p:sp>
    </p:spTree>
    <p:extLst>
      <p:ext uri="{BB962C8B-B14F-4D97-AF65-F5344CB8AC3E}">
        <p14:creationId xmlns:p14="http://schemas.microsoft.com/office/powerpoint/2010/main" val="242635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11" descr="AARPlogo07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6091238"/>
            <a:ext cx="22717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white">
          <a:xfrm>
            <a:off x="2403475" y="603885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50000"/>
              </a:spcBef>
              <a:spcAft>
                <a:spcPct val="0"/>
              </a:spcAft>
              <a:defRPr/>
            </a:pPr>
            <a:r>
              <a:rPr lang="en-US" altLang="en-US" sz="900" b="1" i="1" smtClean="0">
                <a:solidFill>
                  <a:srgbClr val="474B78"/>
                </a:solidFill>
                <a:latin typeface="Cambria" pitchFamily="18" charset="0"/>
              </a:rPr>
              <a:t>TAX-AIDE</a:t>
            </a:r>
          </a:p>
        </p:txBody>
      </p:sp>
      <p:sp>
        <p:nvSpPr>
          <p:cNvPr id="2" name="Title 1"/>
          <p:cNvSpPr>
            <a:spLocks noGrp="1"/>
          </p:cNvSpPr>
          <p:nvPr>
            <p:ph type="ctrTitle"/>
          </p:nvPr>
        </p:nvSpPr>
        <p:spPr>
          <a:xfrm>
            <a:off x="914400" y="838200"/>
            <a:ext cx="7315200" cy="2593975"/>
          </a:xfrm>
        </p:spPr>
        <p:txBody>
          <a:bodyPr anchorCtr="0"/>
          <a:lstStyle>
            <a:lvl1pPr>
              <a:defRPr sz="6000" kern="0" spc="0" baseline="0">
                <a:ln>
                  <a:noFill/>
                </a:ln>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0"/>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r>
              <a:rPr lang="en-US"/>
              <a:t>NTTC – Dallas 2015</a:t>
            </a:r>
          </a:p>
        </p:txBody>
      </p:sp>
      <p:sp>
        <p:nvSpPr>
          <p:cNvPr id="8" name="Slide Number Placeholder 4"/>
          <p:cNvSpPr>
            <a:spLocks noGrp="1"/>
          </p:cNvSpPr>
          <p:nvPr>
            <p:ph type="sldNum" sz="quarter" idx="11"/>
          </p:nvPr>
        </p:nvSpPr>
        <p:spPr/>
        <p:txBody>
          <a:bodyPr/>
          <a:lstStyle>
            <a:lvl1pPr fontAlgn="base">
              <a:spcBef>
                <a:spcPct val="0"/>
              </a:spcBef>
              <a:spcAft>
                <a:spcPct val="0"/>
              </a:spcAft>
              <a:defRPr>
                <a:solidFill>
                  <a:srgbClr val="474B78"/>
                </a:solidFill>
                <a:latin typeface="Verdana" pitchFamily="34" charset="0"/>
                <a:cs typeface="Arial" charset="0"/>
              </a:defRPr>
            </a:lvl1pPr>
          </a:lstStyle>
          <a:p>
            <a:pPr>
              <a:defRPr/>
            </a:pPr>
            <a:fld id="{1327FA6F-5688-48C0-9A94-E72598DF22E3}" type="slidenum">
              <a:rPr lang="en-US"/>
              <a:pPr>
                <a:defRPr/>
              </a:pPr>
              <a:t>‹#›</a:t>
            </a:fld>
            <a:endParaRPr lang="en-US"/>
          </a:p>
        </p:txBody>
      </p:sp>
    </p:spTree>
    <p:extLst>
      <p:ext uri="{BB962C8B-B14F-4D97-AF65-F5344CB8AC3E}">
        <p14:creationId xmlns:p14="http://schemas.microsoft.com/office/powerpoint/2010/main" val="10550258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rtlCol="0" anchor="ctr">
            <a:noAutofit/>
          </a:bodyPr>
          <a:lstStyle>
            <a:lvl1pPr>
              <a:defRPr lang="en-US" sz="2400" smtClean="0">
                <a:solidFill>
                  <a:schemeClr val="tx2"/>
                </a:solidFill>
              </a:defRPr>
            </a:lvl1pPr>
          </a:lstStyle>
          <a:p>
            <a:pPr lvl="0"/>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8" name="Slide Number Placeholder 7"/>
          <p:cNvSpPr>
            <a:spLocks noGrp="1"/>
          </p:cNvSpPr>
          <p:nvPr>
            <p:ph type="sldNum" sz="quarter" idx="11"/>
          </p:nvPr>
        </p:nvSpPr>
        <p:spPr/>
        <p:txBody>
          <a:bodyPr/>
          <a:lstStyle>
            <a:lvl1pPr>
              <a:defRPr>
                <a:solidFill>
                  <a:srgbClr val="474B78"/>
                </a:solidFill>
              </a:defRPr>
            </a:lvl1pPr>
          </a:lstStyle>
          <a:p>
            <a:fld id="{0DA08241-F692-425B-9DFB-3C93BC255863}" type="slidenum">
              <a:rPr lang="en-US" altLang="en-US"/>
              <a:pPr/>
              <a:t>‹#›</a:t>
            </a:fld>
            <a:endParaRPr lang="en-US" altLang="en-US"/>
          </a:p>
        </p:txBody>
      </p:sp>
    </p:spTree>
    <p:extLst>
      <p:ext uri="{BB962C8B-B14F-4D97-AF65-F5344CB8AC3E}">
        <p14:creationId xmlns:p14="http://schemas.microsoft.com/office/powerpoint/2010/main" val="705962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4" name="Slide Number Placeholder 3"/>
          <p:cNvSpPr>
            <a:spLocks noGrp="1"/>
          </p:cNvSpPr>
          <p:nvPr>
            <p:ph type="sldNum" sz="quarter" idx="11"/>
          </p:nvPr>
        </p:nvSpPr>
        <p:spPr/>
        <p:txBody>
          <a:bodyPr/>
          <a:lstStyle>
            <a:lvl1pPr>
              <a:defRPr>
                <a:solidFill>
                  <a:srgbClr val="474B78"/>
                </a:solidFill>
              </a:defRPr>
            </a:lvl1pPr>
          </a:lstStyle>
          <a:p>
            <a:fld id="{20596BEE-B916-46C5-B7EB-AFCC64C10238}" type="slidenum">
              <a:rPr lang="en-US" altLang="en-US"/>
              <a:pPr/>
              <a:t>‹#›</a:t>
            </a:fld>
            <a:endParaRPr lang="en-US" altLang="en-US"/>
          </a:p>
        </p:txBody>
      </p:sp>
    </p:spTree>
    <p:extLst>
      <p:ext uri="{BB962C8B-B14F-4D97-AF65-F5344CB8AC3E}">
        <p14:creationId xmlns:p14="http://schemas.microsoft.com/office/powerpoint/2010/main" val="7819247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3" name="Slide Number Placeholder 2"/>
          <p:cNvSpPr>
            <a:spLocks noGrp="1"/>
          </p:cNvSpPr>
          <p:nvPr>
            <p:ph type="sldNum" sz="quarter" idx="11"/>
          </p:nvPr>
        </p:nvSpPr>
        <p:spPr/>
        <p:txBody>
          <a:bodyPr/>
          <a:lstStyle>
            <a:lvl1pPr>
              <a:defRPr>
                <a:solidFill>
                  <a:srgbClr val="474B78"/>
                </a:solidFill>
              </a:defRPr>
            </a:lvl1pPr>
          </a:lstStyle>
          <a:p>
            <a:fld id="{FFFCA14D-0360-450F-8260-9A262AE5A650}" type="slidenum">
              <a:rPr lang="en-US" altLang="en-US"/>
              <a:pPr/>
              <a:t>‹#›</a:t>
            </a:fld>
            <a:endParaRPr lang="en-US" altLang="en-US"/>
          </a:p>
        </p:txBody>
      </p:sp>
    </p:spTree>
    <p:extLst>
      <p:ext uri="{BB962C8B-B14F-4D97-AF65-F5344CB8AC3E}">
        <p14:creationId xmlns:p14="http://schemas.microsoft.com/office/powerpoint/2010/main" val="13546047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5" name="Footer Placeholder 2"/>
          <p:cNvSpPr>
            <a:spLocks noGrp="1"/>
          </p:cNvSpPr>
          <p:nvPr>
            <p:ph type="ftr" sz="quarter" idx="13"/>
          </p:nvPr>
        </p:nvSpPr>
        <p:spPr/>
        <p:txBody>
          <a:bodyPr/>
          <a:lstStyle>
            <a:lvl1pPr>
              <a:defRPr/>
            </a:lvl1pPr>
          </a:lstStyle>
          <a:p>
            <a:pPr>
              <a:defRPr/>
            </a:pPr>
            <a:r>
              <a:rPr lang="en-US">
                <a:solidFill>
                  <a:prstClr val="white">
                    <a:lumMod val="95000"/>
                  </a:prstClr>
                </a:solidFill>
              </a:rPr>
              <a:t>NTTC Training – 2015</a:t>
            </a:r>
          </a:p>
        </p:txBody>
      </p:sp>
      <p:sp>
        <p:nvSpPr>
          <p:cNvPr id="6" name="Slide Number Placeholder 3"/>
          <p:cNvSpPr>
            <a:spLocks noGrp="1"/>
          </p:cNvSpPr>
          <p:nvPr>
            <p:ph type="sldNum" sz="quarter" idx="14"/>
          </p:nvPr>
        </p:nvSpPr>
        <p:spPr/>
        <p:txBody>
          <a:bodyPr/>
          <a:lstStyle>
            <a:lvl1pPr>
              <a:defRPr>
                <a:solidFill>
                  <a:srgbClr val="474B78"/>
                </a:solidFill>
              </a:defRPr>
            </a:lvl1pPr>
          </a:lstStyle>
          <a:p>
            <a:fld id="{B0155957-5156-4E82-8050-1CE7E48F8B20}" type="slidenum">
              <a:rPr lang="en-US" altLang="en-US"/>
              <a:pPr/>
              <a:t>‹#›</a:t>
            </a:fld>
            <a:endParaRPr lang="en-US" altLang="en-US"/>
          </a:p>
        </p:txBody>
      </p:sp>
    </p:spTree>
    <p:extLst>
      <p:ext uri="{BB962C8B-B14F-4D97-AF65-F5344CB8AC3E}">
        <p14:creationId xmlns:p14="http://schemas.microsoft.com/office/powerpoint/2010/main" val="3804613717"/>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3962400"/>
            <a:ext cx="7620000" cy="1981200"/>
          </a:xfrm>
        </p:spPr>
        <p:txBody>
          <a:bodyPr/>
          <a:lstStyle/>
          <a:p>
            <a:pPr lvl="0"/>
            <a:r>
              <a:rPr lang="en-US" smtClean="0"/>
              <a:t>Click to edit Master text styles</a:t>
            </a:r>
          </a:p>
          <a:p>
            <a:pPr lvl="1"/>
            <a:r>
              <a:rPr lang="en-US" smtClean="0"/>
              <a:t>Second level</a:t>
            </a:r>
          </a:p>
        </p:txBody>
      </p:sp>
      <p:sp>
        <p:nvSpPr>
          <p:cNvPr id="4" name="Footer Placeholder 2"/>
          <p:cNvSpPr>
            <a:spLocks noGrp="1"/>
          </p:cNvSpPr>
          <p:nvPr>
            <p:ph type="ftr" sz="quarter" idx="12"/>
          </p:nvPr>
        </p:nvSpPr>
        <p:spPr/>
        <p:txBody>
          <a:bodyPr/>
          <a:lstStyle>
            <a:lvl1pPr>
              <a:defRPr/>
            </a:lvl1pPr>
          </a:lstStyle>
          <a:p>
            <a:pPr>
              <a:defRPr/>
            </a:pPr>
            <a:r>
              <a:rPr lang="en-US">
                <a:solidFill>
                  <a:prstClr val="white">
                    <a:lumMod val="95000"/>
                  </a:prstClr>
                </a:solidFill>
              </a:rPr>
              <a:t>NTTC Training – 2015</a:t>
            </a:r>
          </a:p>
        </p:txBody>
      </p:sp>
      <p:sp>
        <p:nvSpPr>
          <p:cNvPr id="5" name="Slide Number Placeholder 3"/>
          <p:cNvSpPr>
            <a:spLocks noGrp="1"/>
          </p:cNvSpPr>
          <p:nvPr>
            <p:ph type="sldNum" sz="quarter" idx="13"/>
          </p:nvPr>
        </p:nvSpPr>
        <p:spPr/>
        <p:txBody>
          <a:bodyPr/>
          <a:lstStyle>
            <a:lvl1pPr>
              <a:defRPr>
                <a:solidFill>
                  <a:srgbClr val="474B78"/>
                </a:solidFill>
              </a:defRPr>
            </a:lvl1pPr>
          </a:lstStyle>
          <a:p>
            <a:fld id="{A40EC66A-63F1-4A32-8E9D-A864E2357A3E}" type="slidenum">
              <a:rPr lang="en-US" altLang="en-US"/>
              <a:pPr/>
              <a:t>‹#›</a:t>
            </a:fld>
            <a:endParaRPr lang="en-US" altLang="en-US"/>
          </a:p>
        </p:txBody>
      </p:sp>
    </p:spTree>
    <p:extLst>
      <p:ext uri="{BB962C8B-B14F-4D97-AF65-F5344CB8AC3E}">
        <p14:creationId xmlns:p14="http://schemas.microsoft.com/office/powerpoint/2010/main" val="245663325"/>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mtClean="0">
              <a:solidFill>
                <a:srgbClr val="FFFFFF"/>
              </a:solidFill>
            </a:endParaRPr>
          </a:p>
        </p:txBody>
      </p:sp>
      <p:pic>
        <p:nvPicPr>
          <p:cNvPr id="5" name="Picture 11" descr="AARPlogo07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6091238"/>
            <a:ext cx="22717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white">
          <a:xfrm>
            <a:off x="2403475" y="603885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50000"/>
              </a:spcBef>
              <a:spcAft>
                <a:spcPct val="0"/>
              </a:spcAft>
              <a:defRPr/>
            </a:pPr>
            <a:r>
              <a:rPr lang="en-US" altLang="en-US" sz="900" b="1" i="1" dirty="0" smtClean="0">
                <a:solidFill>
                  <a:srgbClr val="474B78"/>
                </a:solidFill>
                <a:latin typeface="Cambria" pitchFamily="18" charset="0"/>
              </a:rPr>
              <a:t>TAX-AIDE</a:t>
            </a:r>
          </a:p>
        </p:txBody>
      </p:sp>
      <p:sp>
        <p:nvSpPr>
          <p:cNvPr id="2" name="Title 1"/>
          <p:cNvSpPr>
            <a:spLocks noGrp="1"/>
          </p:cNvSpPr>
          <p:nvPr>
            <p:ph type="ctrTitle"/>
          </p:nvPr>
        </p:nvSpPr>
        <p:spPr>
          <a:xfrm>
            <a:off x="914400" y="838200"/>
            <a:ext cx="7315200" cy="2593975"/>
          </a:xfrm>
        </p:spPr>
        <p:txBody>
          <a:bodyPr anchorCtr="0"/>
          <a:lstStyle>
            <a:lvl1pPr>
              <a:defRPr sz="6000" kern="0" spc="0" baseline="0">
                <a:ln>
                  <a:noFill/>
                </a:ln>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oAutofit/>
          </a:bodyPr>
          <a:lstStyle>
            <a:lvl1pPr marL="0" indent="0" algn="l">
              <a:buNone/>
              <a:defRPr sz="4400" spc="0" baseline="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0"/>
          </p:nvPr>
        </p:nvSpPr>
        <p:spPr/>
        <p:txBody>
          <a:bodyPr/>
          <a:lstStyle>
            <a:lvl1pPr>
              <a:defRPr>
                <a:solidFill>
                  <a:schemeClr val="accent5"/>
                </a:solidFill>
              </a:defRPr>
            </a:lvl1pPr>
          </a:lstStyle>
          <a:p>
            <a:pPr>
              <a:defRPr/>
            </a:pPr>
            <a:r>
              <a:rPr lang="en-US">
                <a:solidFill>
                  <a:srgbClr val="474B78"/>
                </a:solidFill>
              </a:rPr>
              <a:t>NTTC Training – 2015</a:t>
            </a:r>
          </a:p>
        </p:txBody>
      </p:sp>
      <p:sp>
        <p:nvSpPr>
          <p:cNvPr id="8" name="Slide Number Placeholder 4"/>
          <p:cNvSpPr>
            <a:spLocks noGrp="1"/>
          </p:cNvSpPr>
          <p:nvPr>
            <p:ph type="sldNum" sz="quarter" idx="11"/>
          </p:nvPr>
        </p:nvSpPr>
        <p:spPr/>
        <p:txBody>
          <a:bodyPr/>
          <a:lstStyle>
            <a:lvl1pPr>
              <a:defRPr>
                <a:solidFill>
                  <a:srgbClr val="474B78"/>
                </a:solidFill>
              </a:defRPr>
            </a:lvl1pPr>
          </a:lstStyle>
          <a:p>
            <a:fld id="{85375296-8B4E-4B13-992F-C26C3C972584}" type="slidenum">
              <a:rPr lang="en-US" altLang="en-US"/>
              <a:pPr/>
              <a:t>‹#›</a:t>
            </a:fld>
            <a:endParaRPr lang="en-US" altLang="en-US"/>
          </a:p>
        </p:txBody>
      </p:sp>
    </p:spTree>
    <p:extLst>
      <p:ext uri="{BB962C8B-B14F-4D97-AF65-F5344CB8AC3E}">
        <p14:creationId xmlns:p14="http://schemas.microsoft.com/office/powerpoint/2010/main" val="651146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5" name="Slide Number Placeholder 4"/>
          <p:cNvSpPr>
            <a:spLocks noGrp="1"/>
          </p:cNvSpPr>
          <p:nvPr>
            <p:ph type="sldNum" sz="quarter" idx="11"/>
          </p:nvPr>
        </p:nvSpPr>
        <p:spPr/>
        <p:txBody>
          <a:bodyPr/>
          <a:lstStyle>
            <a:lvl1pPr>
              <a:defRPr>
                <a:solidFill>
                  <a:srgbClr val="474B78"/>
                </a:solidFill>
              </a:defRPr>
            </a:lvl1pPr>
          </a:lstStyle>
          <a:p>
            <a:fld id="{AA54D7B5-A83D-44EB-BC08-6C3DA66D8CE2}" type="slidenum">
              <a:rPr lang="en-US" altLang="en-US"/>
              <a:pPr/>
              <a:t>‹#›</a:t>
            </a:fld>
            <a:endParaRPr lang="en-US" altLang="en-US"/>
          </a:p>
        </p:txBody>
      </p:sp>
    </p:spTree>
    <p:extLst>
      <p:ext uri="{BB962C8B-B14F-4D97-AF65-F5344CB8AC3E}">
        <p14:creationId xmlns:p14="http://schemas.microsoft.com/office/powerpoint/2010/main" val="20971855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6" name="Slide Number Placeholder 5"/>
          <p:cNvSpPr>
            <a:spLocks noGrp="1"/>
          </p:cNvSpPr>
          <p:nvPr>
            <p:ph type="sldNum" sz="quarter" idx="11"/>
          </p:nvPr>
        </p:nvSpPr>
        <p:spPr/>
        <p:txBody>
          <a:bodyPr/>
          <a:lstStyle>
            <a:lvl1pPr>
              <a:defRPr>
                <a:solidFill>
                  <a:srgbClr val="474B78"/>
                </a:solidFill>
              </a:defRPr>
            </a:lvl1pPr>
          </a:lstStyle>
          <a:p>
            <a:fld id="{5F7E23A7-5679-4E45-A0B7-75E075200301}" type="slidenum">
              <a:rPr lang="en-US" altLang="en-US"/>
              <a:pPr/>
              <a:t>‹#›</a:t>
            </a:fld>
            <a:endParaRPr lang="en-US" altLang="en-US"/>
          </a:p>
        </p:txBody>
      </p:sp>
    </p:spTree>
    <p:extLst>
      <p:ext uri="{BB962C8B-B14F-4D97-AF65-F5344CB8AC3E}">
        <p14:creationId xmlns:p14="http://schemas.microsoft.com/office/powerpoint/2010/main" val="23661303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rtlCol="0" anchor="ctr">
            <a:noAutofit/>
          </a:bodyPr>
          <a:lstStyle>
            <a:lvl1pPr>
              <a:defRPr lang="en-US" sz="2400" smtClean="0">
                <a:solidFill>
                  <a:schemeClr val="tx2"/>
                </a:solidFill>
              </a:defRPr>
            </a:lvl1pPr>
          </a:lstStyle>
          <a:p>
            <a:pPr lvl="0"/>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8" name="Slide Number Placeholder 7"/>
          <p:cNvSpPr>
            <a:spLocks noGrp="1"/>
          </p:cNvSpPr>
          <p:nvPr>
            <p:ph type="sldNum" sz="quarter" idx="11"/>
          </p:nvPr>
        </p:nvSpPr>
        <p:spPr/>
        <p:txBody>
          <a:bodyPr/>
          <a:lstStyle>
            <a:lvl1pPr>
              <a:defRPr>
                <a:solidFill>
                  <a:srgbClr val="474B78"/>
                </a:solidFill>
              </a:defRPr>
            </a:lvl1pPr>
          </a:lstStyle>
          <a:p>
            <a:fld id="{0DA08241-F692-425B-9DFB-3C93BC255863}" type="slidenum">
              <a:rPr lang="en-US" altLang="en-US"/>
              <a:pPr/>
              <a:t>‹#›</a:t>
            </a:fld>
            <a:endParaRPr lang="en-US" altLang="en-US"/>
          </a:p>
        </p:txBody>
      </p:sp>
    </p:spTree>
    <p:extLst>
      <p:ext uri="{BB962C8B-B14F-4D97-AF65-F5344CB8AC3E}">
        <p14:creationId xmlns:p14="http://schemas.microsoft.com/office/powerpoint/2010/main" val="10549013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solidFill>
                  <a:prstClr val="white">
                    <a:lumMod val="95000"/>
                  </a:prstClr>
                </a:solidFill>
              </a:rPr>
              <a:t>NTTC Training – 2015</a:t>
            </a:r>
          </a:p>
        </p:txBody>
      </p:sp>
      <p:sp>
        <p:nvSpPr>
          <p:cNvPr id="4" name="Slide Number Placeholder 3"/>
          <p:cNvSpPr>
            <a:spLocks noGrp="1"/>
          </p:cNvSpPr>
          <p:nvPr>
            <p:ph type="sldNum" sz="quarter" idx="11"/>
          </p:nvPr>
        </p:nvSpPr>
        <p:spPr/>
        <p:txBody>
          <a:bodyPr/>
          <a:lstStyle>
            <a:lvl1pPr>
              <a:defRPr>
                <a:solidFill>
                  <a:srgbClr val="474B78"/>
                </a:solidFill>
              </a:defRPr>
            </a:lvl1pPr>
          </a:lstStyle>
          <a:p>
            <a:fld id="{20596BEE-B916-46C5-B7EB-AFCC64C10238}" type="slidenum">
              <a:rPr lang="en-US" altLang="en-US"/>
              <a:pPr/>
              <a:t>‹#›</a:t>
            </a:fld>
            <a:endParaRPr lang="en-US" altLang="en-US"/>
          </a:p>
        </p:txBody>
      </p:sp>
    </p:spTree>
    <p:extLst>
      <p:ext uri="{BB962C8B-B14F-4D97-AF65-F5344CB8AC3E}">
        <p14:creationId xmlns:p14="http://schemas.microsoft.com/office/powerpoint/2010/main" val="416662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10" Type="http://schemas.openxmlformats.org/officeDocument/2006/relationships/image" Target="../media/image2.png"/><Relationship Id="rId4" Type="http://schemas.openxmlformats.org/officeDocument/2006/relationships/slideLayout" Target="../slideLayouts/slideLayout82.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10" Type="http://schemas.openxmlformats.org/officeDocument/2006/relationships/image" Target="../media/image2.png"/><Relationship Id="rId4" Type="http://schemas.openxmlformats.org/officeDocument/2006/relationships/slideLayout" Target="../slideLayouts/slideLayout90.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10" Type="http://schemas.openxmlformats.org/officeDocument/2006/relationships/image" Target="../media/image2.png"/><Relationship Id="rId4" Type="http://schemas.openxmlformats.org/officeDocument/2006/relationships/slideLayout" Target="../slideLayouts/slideLayout98.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10" Type="http://schemas.openxmlformats.org/officeDocument/2006/relationships/image" Target="../media/image2.png"/><Relationship Id="rId4" Type="http://schemas.openxmlformats.org/officeDocument/2006/relationships/slideLayout" Target="../slideLayouts/slideLayout106.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10" Type="http://schemas.openxmlformats.org/officeDocument/2006/relationships/image" Target="../media/image2.png"/><Relationship Id="rId4" Type="http://schemas.openxmlformats.org/officeDocument/2006/relationships/slideLayout" Target="../slideLayouts/slideLayout114.xml"/><Relationship Id="rId9"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png"/><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2.png"/><Relationship Id="rId5" Type="http://schemas.openxmlformats.org/officeDocument/2006/relationships/slideLayout" Target="../slideLayouts/slideLayout38.xml"/><Relationship Id="rId10"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2.png"/><Relationship Id="rId5" Type="http://schemas.openxmlformats.org/officeDocument/2006/relationships/slideLayout" Target="../slideLayouts/slideLayout47.xml"/><Relationship Id="rId10" Type="http://schemas.openxmlformats.org/officeDocument/2006/relationships/theme" Target="../theme/theme6.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2.png"/><Relationship Id="rId5" Type="http://schemas.openxmlformats.org/officeDocument/2006/relationships/slideLayout" Target="../slideLayouts/slideLayout56.xml"/><Relationship Id="rId10" Type="http://schemas.openxmlformats.org/officeDocument/2006/relationships/theme" Target="../theme/theme7.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2.png"/><Relationship Id="rId5" Type="http://schemas.openxmlformats.org/officeDocument/2006/relationships/slideLayout" Target="../slideLayouts/slideLayout65.xml"/><Relationship Id="rId10" Type="http://schemas.openxmlformats.org/officeDocument/2006/relationships/theme" Target="../theme/theme8.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2.png"/><Relationship Id="rId5" Type="http://schemas.openxmlformats.org/officeDocument/2006/relationships/slideLayout" Target="../slideLayouts/slideLayout74.xml"/><Relationship Id="rId10" Type="http://schemas.openxmlformats.org/officeDocument/2006/relationships/theme" Target="../theme/theme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79"/>
            <a:ext cx="7391400" cy="107442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12898"/>
            <a:ext cx="7391400" cy="449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p:nvSpPr>
        <p:spPr>
          <a:xfrm rot="5400000">
            <a:off x="4480559" y="-3337560"/>
            <a:ext cx="182881"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Rectangle 3"/>
          <p:cNvSpPr>
            <a:spLocks noChangeArrowheads="1"/>
          </p:cNvSpPr>
          <p:nvPr/>
        </p:nvSpPr>
        <p:spPr bwMode="ltGray">
          <a:xfrm>
            <a:off x="0" y="6478103"/>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solidFill>
                <a:schemeClr val="lt1"/>
              </a:solidFill>
            </a:endParaRPr>
          </a:p>
        </p:txBody>
      </p:sp>
      <p:sp>
        <p:nvSpPr>
          <p:cNvPr id="11" name="Text Box 9"/>
          <p:cNvSpPr txBox="1">
            <a:spLocks noChangeArrowheads="1"/>
          </p:cNvSpPr>
          <p:nvPr/>
        </p:nvSpPr>
        <p:spPr bwMode="white">
          <a:xfrm>
            <a:off x="1176338" y="6464300"/>
            <a:ext cx="644525" cy="228600"/>
          </a:xfrm>
          <a:prstGeom prst="rect">
            <a:avLst/>
          </a:prstGeom>
          <a:noFill/>
          <a:ln w="9525" algn="ctr">
            <a:noFill/>
            <a:miter lim="800000"/>
            <a:headEnd/>
            <a:tailEnd/>
          </a:ln>
          <a:effectLst/>
        </p:spPr>
        <p:txBody>
          <a:bodyPr lIns="0" rIns="0">
            <a:spAutoFit/>
          </a:bodyPr>
          <a:lstStyle/>
          <a:p>
            <a:pPr>
              <a:spcBef>
                <a:spcPct val="50000"/>
              </a:spcBef>
            </a:pPr>
            <a:r>
              <a:rPr lang="en-US" sz="900" b="1" i="1" dirty="0">
                <a:solidFill>
                  <a:schemeClr val="bg1">
                    <a:lumMod val="85000"/>
                  </a:schemeClr>
                </a:solidFill>
                <a:latin typeface="Cambria" pitchFamily="18" charset="0"/>
              </a:rPr>
              <a:t>TAX-AIDE</a:t>
            </a:r>
          </a:p>
        </p:txBody>
      </p:sp>
      <p:pic>
        <p:nvPicPr>
          <p:cNvPr id="13" name="Picture 12" descr="AARPlogo07 copy.png"/>
          <p:cNvPicPr>
            <a:picLocks noChangeAspect="1"/>
          </p:cNvPicPr>
          <p:nvPr/>
        </p:nvPicPr>
        <p:blipFill>
          <a:blip r:embed="rId10" cstate="print"/>
          <a:stretch>
            <a:fillRect/>
          </a:stretch>
        </p:blipFill>
        <p:spPr>
          <a:xfrm>
            <a:off x="16666" y="6496050"/>
            <a:ext cx="1135687" cy="345644"/>
          </a:xfrm>
          <a:prstGeom prst="rect">
            <a:avLst/>
          </a:prstGeom>
        </p:spPr>
      </p:pic>
      <p:sp>
        <p:nvSpPr>
          <p:cNvPr id="5" name="Footer Placeholder 4"/>
          <p:cNvSpPr>
            <a:spLocks noGrp="1"/>
          </p:cNvSpPr>
          <p:nvPr>
            <p:ph type="ftr" sz="quarter" idx="3"/>
          </p:nvPr>
        </p:nvSpPr>
        <p:spPr>
          <a:xfrm>
            <a:off x="3124199" y="6492875"/>
            <a:ext cx="3309257" cy="365125"/>
          </a:xfrm>
          <a:prstGeom prst="rect">
            <a:avLst/>
          </a:prstGeom>
        </p:spPr>
        <p:txBody>
          <a:bodyPr vert="horz" lIns="91440" tIns="45720" rIns="91440" bIns="45720" rtlCol="0" anchor="ctr"/>
          <a:lstStyle>
            <a:lvl1pPr algn="ctr">
              <a:defRPr sz="1200" b="1">
                <a:solidFill>
                  <a:schemeClr val="bg1">
                    <a:lumMod val="95000"/>
                  </a:schemeClr>
                </a:solidFill>
              </a:defRPr>
            </a:lvl1pPr>
          </a:lstStyle>
          <a:p>
            <a:r>
              <a:rPr lang="en-US" dirty="0" smtClean="0"/>
              <a:t>NY3 Instructor Workshop – November 2015</a:t>
            </a: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400">
                <a:solidFill>
                  <a:schemeClr val="accent4"/>
                </a:solidFill>
              </a:defRPr>
            </a:lvl1pPr>
          </a:lstStyle>
          <a:p>
            <a:fld id="{D45A7FE5-071C-4C36-8625-702660F4D60A}" type="slidenum">
              <a:rPr lang="en-US" smtClean="0"/>
              <a:t>‹#›</a:t>
            </a:fld>
            <a:endParaRPr lang="en-US"/>
          </a:p>
        </p:txBody>
      </p:sp>
    </p:spTree>
    <p:extLst>
      <p:ext uri="{BB962C8B-B14F-4D97-AF65-F5344CB8AC3E}">
        <p14:creationId xmlns:p14="http://schemas.microsoft.com/office/powerpoint/2010/main" val="1137157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defTabSz="914400" rtl="0" eaLnBrk="1" latinLnBrk="0" hangingPunct="1">
        <a:spcBef>
          <a:spcPct val="0"/>
        </a:spcBef>
        <a:buNone/>
        <a:defRPr sz="4000" b="1" kern="0" cap="none" spc="-100" baseline="0">
          <a:ln>
            <a:noFill/>
          </a:ln>
          <a:solidFill>
            <a:schemeClr val="accent5">
              <a:lumMod val="50000"/>
            </a:schemeClr>
          </a:solidFill>
          <a:effectLst/>
          <a:latin typeface="+mj-lt"/>
          <a:ea typeface="+mj-ea"/>
          <a:cs typeface="+mj-cs"/>
        </a:defRPr>
      </a:lvl1pPr>
    </p:titleStyle>
    <p:bodyStyle>
      <a:lvl1pPr marL="288925" indent="-288925" algn="l" defTabSz="914400" rtl="0" eaLnBrk="1" latinLnBrk="0" hangingPunct="1">
        <a:spcBef>
          <a:spcPts val="1800"/>
        </a:spcBef>
        <a:buClr>
          <a:schemeClr val="accent3">
            <a:lumMod val="75000"/>
          </a:schemeClr>
        </a:buClr>
        <a:buSzPct val="94000"/>
        <a:buFont typeface="Calibri" pitchFamily="34" charset="0"/>
        <a:buChar char="●"/>
        <a:defRPr sz="3200" b="1" kern="0" baseline="0">
          <a:solidFill>
            <a:schemeClr val="tx1"/>
          </a:solidFill>
          <a:latin typeface="+mn-lt"/>
          <a:ea typeface="+mn-ea"/>
          <a:cs typeface="+mn-cs"/>
        </a:defRPr>
      </a:lvl1pPr>
      <a:lvl2pPr marL="639763" indent="-293688" algn="l" defTabSz="914400" rtl="0" eaLnBrk="1" latinLnBrk="0" hangingPunct="1">
        <a:spcBef>
          <a:spcPts val="1200"/>
        </a:spcBef>
        <a:buClr>
          <a:schemeClr val="bg2">
            <a:lumMod val="25000"/>
          </a:schemeClr>
        </a:buClr>
        <a:buSzPct val="63000"/>
        <a:buFont typeface="Wingdings" pitchFamily="2" charset="2"/>
        <a:buChar char=""/>
        <a:defRPr sz="3000" b="1" kern="0" baseline="0">
          <a:solidFill>
            <a:schemeClr val="tx1"/>
          </a:solidFill>
          <a:latin typeface="+mn-lt"/>
          <a:ea typeface="+mn-ea"/>
          <a:cs typeface="+mn-cs"/>
        </a:defRPr>
      </a:lvl2pPr>
      <a:lvl3pPr marL="1004888" indent="-258763" algn="l" defTabSz="914400" rtl="0" eaLnBrk="1" latinLnBrk="0" hangingPunct="1">
        <a:spcBef>
          <a:spcPct val="20000"/>
        </a:spcBef>
        <a:buClr>
          <a:schemeClr val="accent6">
            <a:lumMod val="50000"/>
          </a:schemeClr>
        </a:buClr>
        <a:buSzPct val="70000"/>
        <a:buFont typeface="Wingdings" pitchFamily="2" charset="2"/>
        <a:buChar char=""/>
        <a:defRPr sz="2800" b="1" kern="0" baseline="0">
          <a:solidFill>
            <a:schemeClr val="tx1"/>
          </a:solidFill>
          <a:latin typeface="+mn-lt"/>
          <a:ea typeface="+mn-ea"/>
          <a:cs typeface="+mn-cs"/>
        </a:defRPr>
      </a:lvl3pPr>
      <a:lvl4pPr marL="1279525" indent="-249238" algn="l" defTabSz="914400" rtl="0" eaLnBrk="1" latinLnBrk="0" hangingPunct="1">
        <a:spcBef>
          <a:spcPct val="20000"/>
        </a:spcBef>
        <a:buClr>
          <a:schemeClr val="accent4"/>
        </a:buClr>
        <a:buSzPct val="90000"/>
        <a:buFont typeface="Calibri" pitchFamily="34" charset="0"/>
        <a:buChar char="●"/>
        <a:defRPr sz="2400" b="1"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200" b="1"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263"/>
            <a:ext cx="7391400" cy="1074737"/>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914400" y="1812925"/>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 name="Rectangle 6"/>
          <p:cNvSpPr/>
          <p:nvPr/>
        </p:nvSpPr>
        <p:spPr>
          <a:xfrm rot="5400000">
            <a:off x="4480718" y="-3337718"/>
            <a:ext cx="182563"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mtClean="0">
              <a:solidFill>
                <a:srgbClr val="FFFFFF"/>
              </a:solidFill>
            </a:endParaRPr>
          </a:p>
        </p:txBody>
      </p:sp>
      <p:sp>
        <p:nvSpPr>
          <p:cNvPr id="9" name="Rectangle 3"/>
          <p:cNvSpPr>
            <a:spLocks noChangeArrowheads="1"/>
          </p:cNvSpPr>
          <p:nvPr/>
        </p:nvSpPr>
        <p:spPr bwMode="ltGray">
          <a:xfrm>
            <a:off x="0" y="6478588"/>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200" smtClean="0">
              <a:solidFill>
                <a:srgbClr val="FFFFFF"/>
              </a:solidFill>
            </a:endParaRPr>
          </a:p>
        </p:txBody>
      </p:sp>
      <p:sp>
        <p:nvSpPr>
          <p:cNvPr id="1030" name="Text Box 9"/>
          <p:cNvSpPr txBox="1">
            <a:spLocks noChangeArrowheads="1"/>
          </p:cNvSpPr>
          <p:nvPr/>
        </p:nvSpPr>
        <p:spPr bwMode="white">
          <a:xfrm>
            <a:off x="1176338" y="646430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50000"/>
              </a:spcBef>
              <a:spcAft>
                <a:spcPct val="0"/>
              </a:spcAft>
              <a:defRPr/>
            </a:pPr>
            <a:r>
              <a:rPr lang="en-US" altLang="en-US" sz="900" b="1" i="1" dirty="0" smtClean="0">
                <a:solidFill>
                  <a:srgbClr val="D9D9D9"/>
                </a:solidFill>
                <a:latin typeface="Cambria" pitchFamily="18" charset="0"/>
              </a:rPr>
              <a:t>TAX-AIDE</a:t>
            </a:r>
          </a:p>
        </p:txBody>
      </p:sp>
      <p:pic>
        <p:nvPicPr>
          <p:cNvPr id="1031" name="Picture 12" descr="AARPlogo07 copy.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75" y="6496050"/>
            <a:ext cx="11366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eaLnBrk="1" hangingPunct="1">
              <a:defRPr sz="1200" b="1">
                <a:solidFill>
                  <a:schemeClr val="bg1">
                    <a:lumMod val="95000"/>
                  </a:schemeClr>
                </a:solidFill>
                <a:cs typeface="Arial" pitchFamily="34" charset="0"/>
              </a:defRPr>
            </a:lvl1pPr>
          </a:lstStyle>
          <a:p>
            <a:pPr fontAlgn="base">
              <a:spcBef>
                <a:spcPct val="0"/>
              </a:spcBef>
              <a:spcAft>
                <a:spcPct val="0"/>
              </a:spcAft>
              <a:defRPr/>
            </a:pPr>
            <a:r>
              <a:rPr lang="en-US">
                <a:solidFill>
                  <a:prstClr val="white">
                    <a:lumMod val="95000"/>
                  </a:prstClr>
                </a:solidFill>
              </a:rPr>
              <a:t>NTTC Training – 2015</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39639D"/>
                </a:solidFill>
              </a:defRPr>
            </a:lvl1pPr>
          </a:lstStyle>
          <a:p>
            <a:pPr fontAlgn="base">
              <a:spcBef>
                <a:spcPct val="0"/>
              </a:spcBef>
              <a:spcAft>
                <a:spcPct val="0"/>
              </a:spcAft>
            </a:pPr>
            <a:fld id="{4A3E9C2D-871C-4988-AFE6-C47D3300C0CA}" type="slidenum">
              <a:rPr lang="en-US" altLang="en-US" smtClean="0">
                <a:cs typeface="Arial" charset="0"/>
              </a:rPr>
              <a:pPr fontAlgn="base">
                <a:spcBef>
                  <a:spcPct val="0"/>
                </a:spcBef>
                <a:spcAft>
                  <a:spcPct val="0"/>
                </a:spcAft>
              </a:pPr>
              <a:t>‹#›</a:t>
            </a:fld>
            <a:endParaRPr lang="en-US" altLang="en-US" smtClean="0">
              <a:cs typeface="Arial" charset="0"/>
            </a:endParaRPr>
          </a:p>
        </p:txBody>
      </p:sp>
    </p:spTree>
    <p:extLst>
      <p:ext uri="{BB962C8B-B14F-4D97-AF65-F5344CB8AC3E}">
        <p14:creationId xmlns:p14="http://schemas.microsoft.com/office/powerpoint/2010/main" val="254066286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Lst>
  <p:hf hdr="0" dt="0"/>
  <p:txStyles>
    <p:titleStyle>
      <a:lvl1pPr algn="l" rtl="0" eaLnBrk="0" fontAlgn="base" hangingPunct="0">
        <a:spcBef>
          <a:spcPct val="0"/>
        </a:spcBef>
        <a:spcAft>
          <a:spcPct val="0"/>
        </a:spcAft>
        <a:defRPr sz="4000" b="1" spc="-100">
          <a:solidFill>
            <a:srgbClr val="23263C"/>
          </a:solidFill>
          <a:latin typeface="+mj-lt"/>
          <a:ea typeface="+mj-ea"/>
          <a:cs typeface="+mj-cs"/>
        </a:defRPr>
      </a:lvl1pPr>
      <a:lvl2pPr algn="l" rtl="0" eaLnBrk="0" fontAlgn="base" hangingPunct="0">
        <a:spcBef>
          <a:spcPct val="0"/>
        </a:spcBef>
        <a:spcAft>
          <a:spcPct val="0"/>
        </a:spcAft>
        <a:defRPr sz="4000" b="1">
          <a:solidFill>
            <a:srgbClr val="23263C"/>
          </a:solidFill>
          <a:latin typeface="Cambria" pitchFamily="18" charset="0"/>
        </a:defRPr>
      </a:lvl2pPr>
      <a:lvl3pPr algn="l" rtl="0" eaLnBrk="0" fontAlgn="base" hangingPunct="0">
        <a:spcBef>
          <a:spcPct val="0"/>
        </a:spcBef>
        <a:spcAft>
          <a:spcPct val="0"/>
        </a:spcAft>
        <a:defRPr sz="4000" b="1">
          <a:solidFill>
            <a:srgbClr val="23263C"/>
          </a:solidFill>
          <a:latin typeface="Cambria" pitchFamily="18" charset="0"/>
        </a:defRPr>
      </a:lvl3pPr>
      <a:lvl4pPr algn="l" rtl="0" eaLnBrk="0" fontAlgn="base" hangingPunct="0">
        <a:spcBef>
          <a:spcPct val="0"/>
        </a:spcBef>
        <a:spcAft>
          <a:spcPct val="0"/>
        </a:spcAft>
        <a:defRPr sz="4000" b="1">
          <a:solidFill>
            <a:srgbClr val="23263C"/>
          </a:solidFill>
          <a:latin typeface="Cambria" pitchFamily="18" charset="0"/>
        </a:defRPr>
      </a:lvl4pPr>
      <a:lvl5pPr algn="l" rtl="0" eaLnBrk="0" fontAlgn="base" hangingPunct="0">
        <a:spcBef>
          <a:spcPct val="0"/>
        </a:spcBef>
        <a:spcAft>
          <a:spcPct val="0"/>
        </a:spcAft>
        <a:defRPr sz="4000" b="1">
          <a:solidFill>
            <a:srgbClr val="23263C"/>
          </a:solidFill>
          <a:latin typeface="Cambria" pitchFamily="18" charset="0"/>
        </a:defRPr>
      </a:lvl5pPr>
      <a:lvl6pPr marL="457200" algn="l" rtl="0" fontAlgn="base">
        <a:spcBef>
          <a:spcPct val="0"/>
        </a:spcBef>
        <a:spcAft>
          <a:spcPct val="0"/>
        </a:spcAft>
        <a:defRPr sz="4000" b="1">
          <a:solidFill>
            <a:srgbClr val="23263C"/>
          </a:solidFill>
          <a:latin typeface="Cambria" pitchFamily="18" charset="0"/>
        </a:defRPr>
      </a:lvl6pPr>
      <a:lvl7pPr marL="914400" algn="l" rtl="0" fontAlgn="base">
        <a:spcBef>
          <a:spcPct val="0"/>
        </a:spcBef>
        <a:spcAft>
          <a:spcPct val="0"/>
        </a:spcAft>
        <a:defRPr sz="4000" b="1">
          <a:solidFill>
            <a:srgbClr val="23263C"/>
          </a:solidFill>
          <a:latin typeface="Cambria" pitchFamily="18" charset="0"/>
        </a:defRPr>
      </a:lvl7pPr>
      <a:lvl8pPr marL="1371600" algn="l" rtl="0" fontAlgn="base">
        <a:spcBef>
          <a:spcPct val="0"/>
        </a:spcBef>
        <a:spcAft>
          <a:spcPct val="0"/>
        </a:spcAft>
        <a:defRPr sz="4000" b="1">
          <a:solidFill>
            <a:srgbClr val="23263C"/>
          </a:solidFill>
          <a:latin typeface="Cambria" pitchFamily="18" charset="0"/>
        </a:defRPr>
      </a:lvl8pPr>
      <a:lvl9pPr marL="1828800" algn="l" rtl="0" fontAlgn="base">
        <a:spcBef>
          <a:spcPct val="0"/>
        </a:spcBef>
        <a:spcAft>
          <a:spcPct val="0"/>
        </a:spcAft>
        <a:defRPr sz="4000" b="1">
          <a:solidFill>
            <a:srgbClr val="23263C"/>
          </a:solidFill>
          <a:latin typeface="Cambria" pitchFamily="18" charset="0"/>
        </a:defRPr>
      </a:lvl9pPr>
    </p:titleStyle>
    <p:bodyStyle>
      <a:lvl1pPr marL="288925" indent="-288925" algn="l" rtl="0" eaLnBrk="0" fontAlgn="base" hangingPunct="0">
        <a:spcBef>
          <a:spcPts val="1800"/>
        </a:spcBef>
        <a:spcAft>
          <a:spcPct val="0"/>
        </a:spcAft>
        <a:buClr>
          <a:srgbClr val="B54A10"/>
        </a:buClr>
        <a:buSzPct val="94000"/>
        <a:buFont typeface="Calibri" pitchFamily="34" charset="0"/>
        <a:buChar char="●"/>
        <a:defRPr sz="3200" b="1">
          <a:solidFill>
            <a:schemeClr val="tx1"/>
          </a:solidFill>
          <a:latin typeface="+mn-lt"/>
          <a:ea typeface="+mn-ea"/>
          <a:cs typeface="+mn-cs"/>
        </a:defRPr>
      </a:lvl1pPr>
      <a:lvl2pPr marL="639763" indent="-293688" algn="l" rtl="0" eaLnBrk="0" fontAlgn="base" hangingPunct="0">
        <a:spcBef>
          <a:spcPts val="1200"/>
        </a:spcBef>
        <a:spcAft>
          <a:spcPct val="0"/>
        </a:spcAft>
        <a:buClr>
          <a:srgbClr val="105766"/>
        </a:buClr>
        <a:buSzPct val="63000"/>
        <a:buFont typeface="Wingdings" pitchFamily="2" charset="2"/>
        <a:buChar char=""/>
        <a:defRPr sz="3000" b="1">
          <a:solidFill>
            <a:schemeClr val="tx1"/>
          </a:solidFill>
          <a:latin typeface="+mn-lt"/>
          <a:ea typeface="+mn-ea"/>
          <a:cs typeface="+mn-cs"/>
        </a:defRPr>
      </a:lvl2pPr>
      <a:lvl3pPr marL="1004888" indent="-258763" algn="l" rtl="0" eaLnBrk="0" fontAlgn="base" hangingPunct="0">
        <a:spcBef>
          <a:spcPct val="20000"/>
        </a:spcBef>
        <a:spcAft>
          <a:spcPct val="0"/>
        </a:spcAft>
        <a:buClr>
          <a:srgbClr val="3F1E25"/>
        </a:buClr>
        <a:buSzPct val="70000"/>
        <a:buFont typeface="Wingdings" pitchFamily="2" charset="2"/>
        <a:buChar char=""/>
        <a:defRPr sz="2800" b="1">
          <a:solidFill>
            <a:schemeClr val="tx1"/>
          </a:solidFill>
          <a:latin typeface="+mn-lt"/>
          <a:ea typeface="+mn-ea"/>
          <a:cs typeface="+mn-cs"/>
        </a:defRPr>
      </a:lvl3pPr>
      <a:lvl4pPr marL="1279525" indent="-249238" algn="l" rtl="0" eaLnBrk="0" fontAlgn="base" hangingPunct="0">
        <a:spcBef>
          <a:spcPct val="20000"/>
        </a:spcBef>
        <a:spcAft>
          <a:spcPct val="0"/>
        </a:spcAft>
        <a:buClr>
          <a:srgbClr val="39639D"/>
        </a:buClr>
        <a:buSzPct val="90000"/>
        <a:buFont typeface="Calibri" pitchFamily="34" charset="0"/>
        <a:buChar char="●"/>
        <a:defRPr sz="2400" b="1"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74B78"/>
        </a:buClr>
        <a:buFont typeface="Arial" charset="0"/>
        <a:buChar char="•"/>
        <a:defRPr sz="2200" b="1"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263"/>
            <a:ext cx="7391400" cy="1074737"/>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914400" y="1812925"/>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 name="Rectangle 6"/>
          <p:cNvSpPr/>
          <p:nvPr/>
        </p:nvSpPr>
        <p:spPr>
          <a:xfrm rot="5400000">
            <a:off x="4480718" y="-3337718"/>
            <a:ext cx="182563"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mtClean="0">
              <a:solidFill>
                <a:srgbClr val="FFFFFF"/>
              </a:solidFill>
            </a:endParaRPr>
          </a:p>
        </p:txBody>
      </p:sp>
      <p:sp>
        <p:nvSpPr>
          <p:cNvPr id="9" name="Rectangle 3"/>
          <p:cNvSpPr>
            <a:spLocks noChangeArrowheads="1"/>
          </p:cNvSpPr>
          <p:nvPr/>
        </p:nvSpPr>
        <p:spPr bwMode="ltGray">
          <a:xfrm>
            <a:off x="0" y="6478588"/>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200" smtClean="0">
              <a:solidFill>
                <a:srgbClr val="FFFFFF"/>
              </a:solidFill>
            </a:endParaRPr>
          </a:p>
        </p:txBody>
      </p:sp>
      <p:sp>
        <p:nvSpPr>
          <p:cNvPr id="1030" name="Text Box 9"/>
          <p:cNvSpPr txBox="1">
            <a:spLocks noChangeArrowheads="1"/>
          </p:cNvSpPr>
          <p:nvPr/>
        </p:nvSpPr>
        <p:spPr bwMode="white">
          <a:xfrm>
            <a:off x="1176338" y="646430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50000"/>
              </a:spcBef>
              <a:spcAft>
                <a:spcPct val="0"/>
              </a:spcAft>
              <a:defRPr/>
            </a:pPr>
            <a:r>
              <a:rPr lang="en-US" altLang="en-US" sz="900" b="1" i="1" dirty="0" smtClean="0">
                <a:solidFill>
                  <a:srgbClr val="D9D9D9"/>
                </a:solidFill>
                <a:latin typeface="Cambria" pitchFamily="18" charset="0"/>
              </a:rPr>
              <a:t>TAX-AIDE</a:t>
            </a:r>
          </a:p>
        </p:txBody>
      </p:sp>
      <p:pic>
        <p:nvPicPr>
          <p:cNvPr id="1031" name="Picture 12" descr="AARPlogo07 copy.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75" y="6496050"/>
            <a:ext cx="11366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eaLnBrk="1" hangingPunct="1">
              <a:defRPr sz="1200" b="1">
                <a:solidFill>
                  <a:schemeClr val="bg1">
                    <a:lumMod val="95000"/>
                  </a:schemeClr>
                </a:solidFill>
                <a:cs typeface="Arial" pitchFamily="34" charset="0"/>
              </a:defRPr>
            </a:lvl1pPr>
          </a:lstStyle>
          <a:p>
            <a:pPr fontAlgn="base">
              <a:spcBef>
                <a:spcPct val="0"/>
              </a:spcBef>
              <a:spcAft>
                <a:spcPct val="0"/>
              </a:spcAft>
              <a:defRPr/>
            </a:pPr>
            <a:r>
              <a:rPr lang="en-US">
                <a:solidFill>
                  <a:prstClr val="white">
                    <a:lumMod val="95000"/>
                  </a:prstClr>
                </a:solidFill>
              </a:rPr>
              <a:t>NTTC Training – 2015</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39639D"/>
                </a:solidFill>
              </a:defRPr>
            </a:lvl1pPr>
          </a:lstStyle>
          <a:p>
            <a:pPr fontAlgn="base">
              <a:spcBef>
                <a:spcPct val="0"/>
              </a:spcBef>
              <a:spcAft>
                <a:spcPct val="0"/>
              </a:spcAft>
            </a:pPr>
            <a:fld id="{4A3E9C2D-871C-4988-AFE6-C47D3300C0CA}" type="slidenum">
              <a:rPr lang="en-US" altLang="en-US" smtClean="0">
                <a:cs typeface="Arial" charset="0"/>
              </a:rPr>
              <a:pPr fontAlgn="base">
                <a:spcBef>
                  <a:spcPct val="0"/>
                </a:spcBef>
                <a:spcAft>
                  <a:spcPct val="0"/>
                </a:spcAft>
              </a:pPr>
              <a:t>‹#›</a:t>
            </a:fld>
            <a:endParaRPr lang="en-US" altLang="en-US" smtClean="0">
              <a:cs typeface="Arial" charset="0"/>
            </a:endParaRPr>
          </a:p>
        </p:txBody>
      </p:sp>
    </p:spTree>
    <p:extLst>
      <p:ext uri="{BB962C8B-B14F-4D97-AF65-F5344CB8AC3E}">
        <p14:creationId xmlns:p14="http://schemas.microsoft.com/office/powerpoint/2010/main" val="44387875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Lst>
  <p:hf hdr="0" dt="0"/>
  <p:txStyles>
    <p:titleStyle>
      <a:lvl1pPr algn="l" rtl="0" eaLnBrk="0" fontAlgn="base" hangingPunct="0">
        <a:spcBef>
          <a:spcPct val="0"/>
        </a:spcBef>
        <a:spcAft>
          <a:spcPct val="0"/>
        </a:spcAft>
        <a:defRPr sz="4000" b="1" spc="-100">
          <a:solidFill>
            <a:srgbClr val="23263C"/>
          </a:solidFill>
          <a:latin typeface="+mj-lt"/>
          <a:ea typeface="+mj-ea"/>
          <a:cs typeface="+mj-cs"/>
        </a:defRPr>
      </a:lvl1pPr>
      <a:lvl2pPr algn="l" rtl="0" eaLnBrk="0" fontAlgn="base" hangingPunct="0">
        <a:spcBef>
          <a:spcPct val="0"/>
        </a:spcBef>
        <a:spcAft>
          <a:spcPct val="0"/>
        </a:spcAft>
        <a:defRPr sz="4000" b="1">
          <a:solidFill>
            <a:srgbClr val="23263C"/>
          </a:solidFill>
          <a:latin typeface="Cambria" pitchFamily="18" charset="0"/>
        </a:defRPr>
      </a:lvl2pPr>
      <a:lvl3pPr algn="l" rtl="0" eaLnBrk="0" fontAlgn="base" hangingPunct="0">
        <a:spcBef>
          <a:spcPct val="0"/>
        </a:spcBef>
        <a:spcAft>
          <a:spcPct val="0"/>
        </a:spcAft>
        <a:defRPr sz="4000" b="1">
          <a:solidFill>
            <a:srgbClr val="23263C"/>
          </a:solidFill>
          <a:latin typeface="Cambria" pitchFamily="18" charset="0"/>
        </a:defRPr>
      </a:lvl3pPr>
      <a:lvl4pPr algn="l" rtl="0" eaLnBrk="0" fontAlgn="base" hangingPunct="0">
        <a:spcBef>
          <a:spcPct val="0"/>
        </a:spcBef>
        <a:spcAft>
          <a:spcPct val="0"/>
        </a:spcAft>
        <a:defRPr sz="4000" b="1">
          <a:solidFill>
            <a:srgbClr val="23263C"/>
          </a:solidFill>
          <a:latin typeface="Cambria" pitchFamily="18" charset="0"/>
        </a:defRPr>
      </a:lvl4pPr>
      <a:lvl5pPr algn="l" rtl="0" eaLnBrk="0" fontAlgn="base" hangingPunct="0">
        <a:spcBef>
          <a:spcPct val="0"/>
        </a:spcBef>
        <a:spcAft>
          <a:spcPct val="0"/>
        </a:spcAft>
        <a:defRPr sz="4000" b="1">
          <a:solidFill>
            <a:srgbClr val="23263C"/>
          </a:solidFill>
          <a:latin typeface="Cambria" pitchFamily="18" charset="0"/>
        </a:defRPr>
      </a:lvl5pPr>
      <a:lvl6pPr marL="457200" algn="l" rtl="0" fontAlgn="base">
        <a:spcBef>
          <a:spcPct val="0"/>
        </a:spcBef>
        <a:spcAft>
          <a:spcPct val="0"/>
        </a:spcAft>
        <a:defRPr sz="4000" b="1">
          <a:solidFill>
            <a:srgbClr val="23263C"/>
          </a:solidFill>
          <a:latin typeface="Cambria" pitchFamily="18" charset="0"/>
        </a:defRPr>
      </a:lvl6pPr>
      <a:lvl7pPr marL="914400" algn="l" rtl="0" fontAlgn="base">
        <a:spcBef>
          <a:spcPct val="0"/>
        </a:spcBef>
        <a:spcAft>
          <a:spcPct val="0"/>
        </a:spcAft>
        <a:defRPr sz="4000" b="1">
          <a:solidFill>
            <a:srgbClr val="23263C"/>
          </a:solidFill>
          <a:latin typeface="Cambria" pitchFamily="18" charset="0"/>
        </a:defRPr>
      </a:lvl7pPr>
      <a:lvl8pPr marL="1371600" algn="l" rtl="0" fontAlgn="base">
        <a:spcBef>
          <a:spcPct val="0"/>
        </a:spcBef>
        <a:spcAft>
          <a:spcPct val="0"/>
        </a:spcAft>
        <a:defRPr sz="4000" b="1">
          <a:solidFill>
            <a:srgbClr val="23263C"/>
          </a:solidFill>
          <a:latin typeface="Cambria" pitchFamily="18" charset="0"/>
        </a:defRPr>
      </a:lvl8pPr>
      <a:lvl9pPr marL="1828800" algn="l" rtl="0" fontAlgn="base">
        <a:spcBef>
          <a:spcPct val="0"/>
        </a:spcBef>
        <a:spcAft>
          <a:spcPct val="0"/>
        </a:spcAft>
        <a:defRPr sz="4000" b="1">
          <a:solidFill>
            <a:srgbClr val="23263C"/>
          </a:solidFill>
          <a:latin typeface="Cambria" pitchFamily="18" charset="0"/>
        </a:defRPr>
      </a:lvl9pPr>
    </p:titleStyle>
    <p:bodyStyle>
      <a:lvl1pPr marL="288925" indent="-288925" algn="l" rtl="0" eaLnBrk="0" fontAlgn="base" hangingPunct="0">
        <a:spcBef>
          <a:spcPts val="1800"/>
        </a:spcBef>
        <a:spcAft>
          <a:spcPct val="0"/>
        </a:spcAft>
        <a:buClr>
          <a:srgbClr val="B54A10"/>
        </a:buClr>
        <a:buSzPct val="94000"/>
        <a:buFont typeface="Calibri" pitchFamily="34" charset="0"/>
        <a:buChar char="●"/>
        <a:defRPr sz="3200" b="1">
          <a:solidFill>
            <a:schemeClr val="tx1"/>
          </a:solidFill>
          <a:latin typeface="+mn-lt"/>
          <a:ea typeface="+mn-ea"/>
          <a:cs typeface="+mn-cs"/>
        </a:defRPr>
      </a:lvl1pPr>
      <a:lvl2pPr marL="639763" indent="-293688" algn="l" rtl="0" eaLnBrk="0" fontAlgn="base" hangingPunct="0">
        <a:spcBef>
          <a:spcPts val="1200"/>
        </a:spcBef>
        <a:spcAft>
          <a:spcPct val="0"/>
        </a:spcAft>
        <a:buClr>
          <a:srgbClr val="105766"/>
        </a:buClr>
        <a:buSzPct val="63000"/>
        <a:buFont typeface="Wingdings" pitchFamily="2" charset="2"/>
        <a:buChar char=""/>
        <a:defRPr sz="3000" b="1">
          <a:solidFill>
            <a:schemeClr val="tx1"/>
          </a:solidFill>
          <a:latin typeface="+mn-lt"/>
          <a:ea typeface="+mn-ea"/>
          <a:cs typeface="+mn-cs"/>
        </a:defRPr>
      </a:lvl2pPr>
      <a:lvl3pPr marL="1004888" indent="-258763" algn="l" rtl="0" eaLnBrk="0" fontAlgn="base" hangingPunct="0">
        <a:spcBef>
          <a:spcPct val="20000"/>
        </a:spcBef>
        <a:spcAft>
          <a:spcPct val="0"/>
        </a:spcAft>
        <a:buClr>
          <a:srgbClr val="3F1E25"/>
        </a:buClr>
        <a:buSzPct val="70000"/>
        <a:buFont typeface="Wingdings" pitchFamily="2" charset="2"/>
        <a:buChar char=""/>
        <a:defRPr sz="2800" b="1">
          <a:solidFill>
            <a:schemeClr val="tx1"/>
          </a:solidFill>
          <a:latin typeface="+mn-lt"/>
          <a:ea typeface="+mn-ea"/>
          <a:cs typeface="+mn-cs"/>
        </a:defRPr>
      </a:lvl3pPr>
      <a:lvl4pPr marL="1279525" indent="-249238" algn="l" rtl="0" eaLnBrk="0" fontAlgn="base" hangingPunct="0">
        <a:spcBef>
          <a:spcPct val="20000"/>
        </a:spcBef>
        <a:spcAft>
          <a:spcPct val="0"/>
        </a:spcAft>
        <a:buClr>
          <a:srgbClr val="39639D"/>
        </a:buClr>
        <a:buSzPct val="90000"/>
        <a:buFont typeface="Calibri" pitchFamily="34" charset="0"/>
        <a:buChar char="●"/>
        <a:defRPr sz="2400" b="1"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74B78"/>
        </a:buClr>
        <a:buFont typeface="Arial" charset="0"/>
        <a:buChar char="•"/>
        <a:defRPr sz="2200" b="1"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263"/>
            <a:ext cx="7391400" cy="1074737"/>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914400" y="1812925"/>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 name="Rectangle 6"/>
          <p:cNvSpPr/>
          <p:nvPr/>
        </p:nvSpPr>
        <p:spPr>
          <a:xfrm rot="5400000">
            <a:off x="4480718" y="-3337718"/>
            <a:ext cx="182563"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mtClean="0">
              <a:solidFill>
                <a:srgbClr val="FFFFFF"/>
              </a:solidFill>
            </a:endParaRPr>
          </a:p>
        </p:txBody>
      </p:sp>
      <p:sp>
        <p:nvSpPr>
          <p:cNvPr id="9" name="Rectangle 3"/>
          <p:cNvSpPr>
            <a:spLocks noChangeArrowheads="1"/>
          </p:cNvSpPr>
          <p:nvPr/>
        </p:nvSpPr>
        <p:spPr bwMode="ltGray">
          <a:xfrm>
            <a:off x="0" y="6478588"/>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200" smtClean="0">
              <a:solidFill>
                <a:srgbClr val="FFFFFF"/>
              </a:solidFill>
            </a:endParaRPr>
          </a:p>
        </p:txBody>
      </p:sp>
      <p:sp>
        <p:nvSpPr>
          <p:cNvPr id="1030" name="Text Box 9"/>
          <p:cNvSpPr txBox="1">
            <a:spLocks noChangeArrowheads="1"/>
          </p:cNvSpPr>
          <p:nvPr/>
        </p:nvSpPr>
        <p:spPr bwMode="white">
          <a:xfrm>
            <a:off x="1176338" y="646430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50000"/>
              </a:spcBef>
              <a:spcAft>
                <a:spcPct val="0"/>
              </a:spcAft>
              <a:defRPr/>
            </a:pPr>
            <a:r>
              <a:rPr lang="en-US" altLang="en-US" sz="900" b="1" i="1" dirty="0" smtClean="0">
                <a:solidFill>
                  <a:srgbClr val="D9D9D9"/>
                </a:solidFill>
                <a:latin typeface="Cambria" pitchFamily="18" charset="0"/>
              </a:rPr>
              <a:t>TAX-AIDE</a:t>
            </a:r>
          </a:p>
        </p:txBody>
      </p:sp>
      <p:pic>
        <p:nvPicPr>
          <p:cNvPr id="1031" name="Picture 12" descr="AARPlogo07 copy.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75" y="6496050"/>
            <a:ext cx="11366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eaLnBrk="1" hangingPunct="1">
              <a:defRPr sz="1200" b="1">
                <a:solidFill>
                  <a:schemeClr val="bg1">
                    <a:lumMod val="95000"/>
                  </a:schemeClr>
                </a:solidFill>
                <a:cs typeface="Arial" pitchFamily="34" charset="0"/>
              </a:defRPr>
            </a:lvl1pPr>
          </a:lstStyle>
          <a:p>
            <a:pPr fontAlgn="base">
              <a:spcBef>
                <a:spcPct val="0"/>
              </a:spcBef>
              <a:spcAft>
                <a:spcPct val="0"/>
              </a:spcAft>
              <a:defRPr/>
            </a:pPr>
            <a:r>
              <a:rPr lang="en-US">
                <a:solidFill>
                  <a:prstClr val="white">
                    <a:lumMod val="95000"/>
                  </a:prstClr>
                </a:solidFill>
              </a:rPr>
              <a:t>NTTC Training – 2015</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39639D"/>
                </a:solidFill>
              </a:defRPr>
            </a:lvl1pPr>
          </a:lstStyle>
          <a:p>
            <a:pPr fontAlgn="base">
              <a:spcBef>
                <a:spcPct val="0"/>
              </a:spcBef>
              <a:spcAft>
                <a:spcPct val="0"/>
              </a:spcAft>
            </a:pPr>
            <a:fld id="{4A3E9C2D-871C-4988-AFE6-C47D3300C0CA}" type="slidenum">
              <a:rPr lang="en-US" altLang="en-US" smtClean="0">
                <a:cs typeface="Arial" charset="0"/>
              </a:rPr>
              <a:pPr fontAlgn="base">
                <a:spcBef>
                  <a:spcPct val="0"/>
                </a:spcBef>
                <a:spcAft>
                  <a:spcPct val="0"/>
                </a:spcAft>
              </a:pPr>
              <a:t>‹#›</a:t>
            </a:fld>
            <a:endParaRPr lang="en-US" altLang="en-US" smtClean="0">
              <a:cs typeface="Arial" charset="0"/>
            </a:endParaRPr>
          </a:p>
        </p:txBody>
      </p:sp>
    </p:spTree>
    <p:extLst>
      <p:ext uri="{BB962C8B-B14F-4D97-AF65-F5344CB8AC3E}">
        <p14:creationId xmlns:p14="http://schemas.microsoft.com/office/powerpoint/2010/main" val="78467813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hf hdr="0" dt="0"/>
  <p:txStyles>
    <p:titleStyle>
      <a:lvl1pPr algn="l" rtl="0" eaLnBrk="0" fontAlgn="base" hangingPunct="0">
        <a:spcBef>
          <a:spcPct val="0"/>
        </a:spcBef>
        <a:spcAft>
          <a:spcPct val="0"/>
        </a:spcAft>
        <a:defRPr sz="4000" b="1" spc="-100">
          <a:solidFill>
            <a:srgbClr val="23263C"/>
          </a:solidFill>
          <a:latin typeface="+mj-lt"/>
          <a:ea typeface="+mj-ea"/>
          <a:cs typeface="+mj-cs"/>
        </a:defRPr>
      </a:lvl1pPr>
      <a:lvl2pPr algn="l" rtl="0" eaLnBrk="0" fontAlgn="base" hangingPunct="0">
        <a:spcBef>
          <a:spcPct val="0"/>
        </a:spcBef>
        <a:spcAft>
          <a:spcPct val="0"/>
        </a:spcAft>
        <a:defRPr sz="4000" b="1">
          <a:solidFill>
            <a:srgbClr val="23263C"/>
          </a:solidFill>
          <a:latin typeface="Cambria" pitchFamily="18" charset="0"/>
        </a:defRPr>
      </a:lvl2pPr>
      <a:lvl3pPr algn="l" rtl="0" eaLnBrk="0" fontAlgn="base" hangingPunct="0">
        <a:spcBef>
          <a:spcPct val="0"/>
        </a:spcBef>
        <a:spcAft>
          <a:spcPct val="0"/>
        </a:spcAft>
        <a:defRPr sz="4000" b="1">
          <a:solidFill>
            <a:srgbClr val="23263C"/>
          </a:solidFill>
          <a:latin typeface="Cambria" pitchFamily="18" charset="0"/>
        </a:defRPr>
      </a:lvl3pPr>
      <a:lvl4pPr algn="l" rtl="0" eaLnBrk="0" fontAlgn="base" hangingPunct="0">
        <a:spcBef>
          <a:spcPct val="0"/>
        </a:spcBef>
        <a:spcAft>
          <a:spcPct val="0"/>
        </a:spcAft>
        <a:defRPr sz="4000" b="1">
          <a:solidFill>
            <a:srgbClr val="23263C"/>
          </a:solidFill>
          <a:latin typeface="Cambria" pitchFamily="18" charset="0"/>
        </a:defRPr>
      </a:lvl4pPr>
      <a:lvl5pPr algn="l" rtl="0" eaLnBrk="0" fontAlgn="base" hangingPunct="0">
        <a:spcBef>
          <a:spcPct val="0"/>
        </a:spcBef>
        <a:spcAft>
          <a:spcPct val="0"/>
        </a:spcAft>
        <a:defRPr sz="4000" b="1">
          <a:solidFill>
            <a:srgbClr val="23263C"/>
          </a:solidFill>
          <a:latin typeface="Cambria" pitchFamily="18" charset="0"/>
        </a:defRPr>
      </a:lvl5pPr>
      <a:lvl6pPr marL="457200" algn="l" rtl="0" fontAlgn="base">
        <a:spcBef>
          <a:spcPct val="0"/>
        </a:spcBef>
        <a:spcAft>
          <a:spcPct val="0"/>
        </a:spcAft>
        <a:defRPr sz="4000" b="1">
          <a:solidFill>
            <a:srgbClr val="23263C"/>
          </a:solidFill>
          <a:latin typeface="Cambria" pitchFamily="18" charset="0"/>
        </a:defRPr>
      </a:lvl6pPr>
      <a:lvl7pPr marL="914400" algn="l" rtl="0" fontAlgn="base">
        <a:spcBef>
          <a:spcPct val="0"/>
        </a:spcBef>
        <a:spcAft>
          <a:spcPct val="0"/>
        </a:spcAft>
        <a:defRPr sz="4000" b="1">
          <a:solidFill>
            <a:srgbClr val="23263C"/>
          </a:solidFill>
          <a:latin typeface="Cambria" pitchFamily="18" charset="0"/>
        </a:defRPr>
      </a:lvl7pPr>
      <a:lvl8pPr marL="1371600" algn="l" rtl="0" fontAlgn="base">
        <a:spcBef>
          <a:spcPct val="0"/>
        </a:spcBef>
        <a:spcAft>
          <a:spcPct val="0"/>
        </a:spcAft>
        <a:defRPr sz="4000" b="1">
          <a:solidFill>
            <a:srgbClr val="23263C"/>
          </a:solidFill>
          <a:latin typeface="Cambria" pitchFamily="18" charset="0"/>
        </a:defRPr>
      </a:lvl8pPr>
      <a:lvl9pPr marL="1828800" algn="l" rtl="0" fontAlgn="base">
        <a:spcBef>
          <a:spcPct val="0"/>
        </a:spcBef>
        <a:spcAft>
          <a:spcPct val="0"/>
        </a:spcAft>
        <a:defRPr sz="4000" b="1">
          <a:solidFill>
            <a:srgbClr val="23263C"/>
          </a:solidFill>
          <a:latin typeface="Cambria" pitchFamily="18" charset="0"/>
        </a:defRPr>
      </a:lvl9pPr>
    </p:titleStyle>
    <p:bodyStyle>
      <a:lvl1pPr marL="288925" indent="-288925" algn="l" rtl="0" eaLnBrk="0" fontAlgn="base" hangingPunct="0">
        <a:spcBef>
          <a:spcPts val="1800"/>
        </a:spcBef>
        <a:spcAft>
          <a:spcPct val="0"/>
        </a:spcAft>
        <a:buClr>
          <a:srgbClr val="B54A10"/>
        </a:buClr>
        <a:buSzPct val="94000"/>
        <a:buFont typeface="Calibri" pitchFamily="34" charset="0"/>
        <a:buChar char="●"/>
        <a:defRPr sz="3200" b="1">
          <a:solidFill>
            <a:schemeClr val="tx1"/>
          </a:solidFill>
          <a:latin typeface="+mn-lt"/>
          <a:ea typeface="+mn-ea"/>
          <a:cs typeface="+mn-cs"/>
        </a:defRPr>
      </a:lvl1pPr>
      <a:lvl2pPr marL="639763" indent="-293688" algn="l" rtl="0" eaLnBrk="0" fontAlgn="base" hangingPunct="0">
        <a:spcBef>
          <a:spcPts val="1200"/>
        </a:spcBef>
        <a:spcAft>
          <a:spcPct val="0"/>
        </a:spcAft>
        <a:buClr>
          <a:srgbClr val="105766"/>
        </a:buClr>
        <a:buSzPct val="63000"/>
        <a:buFont typeface="Wingdings" pitchFamily="2" charset="2"/>
        <a:buChar char=""/>
        <a:defRPr sz="3000" b="1">
          <a:solidFill>
            <a:schemeClr val="tx1"/>
          </a:solidFill>
          <a:latin typeface="+mn-lt"/>
          <a:ea typeface="+mn-ea"/>
          <a:cs typeface="+mn-cs"/>
        </a:defRPr>
      </a:lvl2pPr>
      <a:lvl3pPr marL="1004888" indent="-258763" algn="l" rtl="0" eaLnBrk="0" fontAlgn="base" hangingPunct="0">
        <a:spcBef>
          <a:spcPct val="20000"/>
        </a:spcBef>
        <a:spcAft>
          <a:spcPct val="0"/>
        </a:spcAft>
        <a:buClr>
          <a:srgbClr val="3F1E25"/>
        </a:buClr>
        <a:buSzPct val="70000"/>
        <a:buFont typeface="Wingdings" pitchFamily="2" charset="2"/>
        <a:buChar char=""/>
        <a:defRPr sz="2800" b="1">
          <a:solidFill>
            <a:schemeClr val="tx1"/>
          </a:solidFill>
          <a:latin typeface="+mn-lt"/>
          <a:ea typeface="+mn-ea"/>
          <a:cs typeface="+mn-cs"/>
        </a:defRPr>
      </a:lvl3pPr>
      <a:lvl4pPr marL="1279525" indent="-249238" algn="l" rtl="0" eaLnBrk="0" fontAlgn="base" hangingPunct="0">
        <a:spcBef>
          <a:spcPct val="20000"/>
        </a:spcBef>
        <a:spcAft>
          <a:spcPct val="0"/>
        </a:spcAft>
        <a:buClr>
          <a:srgbClr val="39639D"/>
        </a:buClr>
        <a:buSzPct val="90000"/>
        <a:buFont typeface="Calibri" pitchFamily="34" charset="0"/>
        <a:buChar char="●"/>
        <a:defRPr sz="2400" b="1"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74B78"/>
        </a:buClr>
        <a:buFont typeface="Arial" charset="0"/>
        <a:buChar char="•"/>
        <a:defRPr sz="2200" b="1"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263"/>
            <a:ext cx="7391400" cy="1074737"/>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914400" y="1812925"/>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 name="Rectangle 6"/>
          <p:cNvSpPr/>
          <p:nvPr/>
        </p:nvSpPr>
        <p:spPr>
          <a:xfrm rot="5400000">
            <a:off x="4480718" y="-3337718"/>
            <a:ext cx="182563"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mtClean="0">
              <a:solidFill>
                <a:srgbClr val="FFFFFF"/>
              </a:solidFill>
            </a:endParaRPr>
          </a:p>
        </p:txBody>
      </p:sp>
      <p:sp>
        <p:nvSpPr>
          <p:cNvPr id="9" name="Rectangle 3"/>
          <p:cNvSpPr>
            <a:spLocks noChangeArrowheads="1"/>
          </p:cNvSpPr>
          <p:nvPr/>
        </p:nvSpPr>
        <p:spPr bwMode="ltGray">
          <a:xfrm>
            <a:off x="0" y="6478588"/>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200" smtClean="0">
              <a:solidFill>
                <a:srgbClr val="FFFFFF"/>
              </a:solidFill>
            </a:endParaRPr>
          </a:p>
        </p:txBody>
      </p:sp>
      <p:sp>
        <p:nvSpPr>
          <p:cNvPr id="1030" name="Text Box 9"/>
          <p:cNvSpPr txBox="1">
            <a:spLocks noChangeArrowheads="1"/>
          </p:cNvSpPr>
          <p:nvPr/>
        </p:nvSpPr>
        <p:spPr bwMode="white">
          <a:xfrm>
            <a:off x="1176338" y="646430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50000"/>
              </a:spcBef>
              <a:spcAft>
                <a:spcPct val="0"/>
              </a:spcAft>
              <a:defRPr/>
            </a:pPr>
            <a:r>
              <a:rPr lang="en-US" altLang="en-US" sz="900" b="1" i="1" dirty="0" smtClean="0">
                <a:solidFill>
                  <a:srgbClr val="D9D9D9"/>
                </a:solidFill>
                <a:latin typeface="Cambria" pitchFamily="18" charset="0"/>
              </a:rPr>
              <a:t>TAX-AIDE</a:t>
            </a:r>
          </a:p>
        </p:txBody>
      </p:sp>
      <p:pic>
        <p:nvPicPr>
          <p:cNvPr id="1031" name="Picture 12" descr="AARPlogo07 copy.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75" y="6496050"/>
            <a:ext cx="11366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eaLnBrk="1" hangingPunct="1">
              <a:defRPr sz="1200" b="1">
                <a:solidFill>
                  <a:schemeClr val="bg1">
                    <a:lumMod val="95000"/>
                  </a:schemeClr>
                </a:solidFill>
                <a:cs typeface="Arial" pitchFamily="34" charset="0"/>
              </a:defRPr>
            </a:lvl1pPr>
          </a:lstStyle>
          <a:p>
            <a:pPr fontAlgn="base">
              <a:spcBef>
                <a:spcPct val="0"/>
              </a:spcBef>
              <a:spcAft>
                <a:spcPct val="0"/>
              </a:spcAft>
              <a:defRPr/>
            </a:pPr>
            <a:r>
              <a:rPr lang="en-US">
                <a:solidFill>
                  <a:prstClr val="white">
                    <a:lumMod val="95000"/>
                  </a:prstClr>
                </a:solidFill>
              </a:rPr>
              <a:t>NTTC Training – 2015</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39639D"/>
                </a:solidFill>
              </a:defRPr>
            </a:lvl1pPr>
          </a:lstStyle>
          <a:p>
            <a:pPr fontAlgn="base">
              <a:spcBef>
                <a:spcPct val="0"/>
              </a:spcBef>
              <a:spcAft>
                <a:spcPct val="0"/>
              </a:spcAft>
            </a:pPr>
            <a:fld id="{4D08E225-72AB-486E-B53D-0B963804E5EC}" type="slidenum">
              <a:rPr lang="en-US" altLang="en-US" smtClean="0">
                <a:cs typeface="Arial" charset="0"/>
              </a:rPr>
              <a:pPr fontAlgn="base">
                <a:spcBef>
                  <a:spcPct val="0"/>
                </a:spcBef>
                <a:spcAft>
                  <a:spcPct val="0"/>
                </a:spcAft>
              </a:pPr>
              <a:t>‹#›</a:t>
            </a:fld>
            <a:endParaRPr lang="en-US" altLang="en-US" smtClean="0">
              <a:cs typeface="Arial" charset="0"/>
            </a:endParaRPr>
          </a:p>
        </p:txBody>
      </p:sp>
    </p:spTree>
    <p:extLst>
      <p:ext uri="{BB962C8B-B14F-4D97-AF65-F5344CB8AC3E}">
        <p14:creationId xmlns:p14="http://schemas.microsoft.com/office/powerpoint/2010/main" val="115742549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Lst>
  <p:hf hdr="0" dt="0"/>
  <p:txStyles>
    <p:titleStyle>
      <a:lvl1pPr algn="l" rtl="0" eaLnBrk="0" fontAlgn="base" hangingPunct="0">
        <a:spcBef>
          <a:spcPct val="0"/>
        </a:spcBef>
        <a:spcAft>
          <a:spcPct val="0"/>
        </a:spcAft>
        <a:defRPr sz="4000" b="1" spc="-100">
          <a:solidFill>
            <a:srgbClr val="23263C"/>
          </a:solidFill>
          <a:latin typeface="+mj-lt"/>
          <a:ea typeface="+mj-ea"/>
          <a:cs typeface="+mj-cs"/>
        </a:defRPr>
      </a:lvl1pPr>
      <a:lvl2pPr algn="l" rtl="0" eaLnBrk="0" fontAlgn="base" hangingPunct="0">
        <a:spcBef>
          <a:spcPct val="0"/>
        </a:spcBef>
        <a:spcAft>
          <a:spcPct val="0"/>
        </a:spcAft>
        <a:defRPr sz="4000" b="1">
          <a:solidFill>
            <a:srgbClr val="23263C"/>
          </a:solidFill>
          <a:latin typeface="Cambria" pitchFamily="18" charset="0"/>
        </a:defRPr>
      </a:lvl2pPr>
      <a:lvl3pPr algn="l" rtl="0" eaLnBrk="0" fontAlgn="base" hangingPunct="0">
        <a:spcBef>
          <a:spcPct val="0"/>
        </a:spcBef>
        <a:spcAft>
          <a:spcPct val="0"/>
        </a:spcAft>
        <a:defRPr sz="4000" b="1">
          <a:solidFill>
            <a:srgbClr val="23263C"/>
          </a:solidFill>
          <a:latin typeface="Cambria" pitchFamily="18" charset="0"/>
        </a:defRPr>
      </a:lvl3pPr>
      <a:lvl4pPr algn="l" rtl="0" eaLnBrk="0" fontAlgn="base" hangingPunct="0">
        <a:spcBef>
          <a:spcPct val="0"/>
        </a:spcBef>
        <a:spcAft>
          <a:spcPct val="0"/>
        </a:spcAft>
        <a:defRPr sz="4000" b="1">
          <a:solidFill>
            <a:srgbClr val="23263C"/>
          </a:solidFill>
          <a:latin typeface="Cambria" pitchFamily="18" charset="0"/>
        </a:defRPr>
      </a:lvl4pPr>
      <a:lvl5pPr algn="l" rtl="0" eaLnBrk="0" fontAlgn="base" hangingPunct="0">
        <a:spcBef>
          <a:spcPct val="0"/>
        </a:spcBef>
        <a:spcAft>
          <a:spcPct val="0"/>
        </a:spcAft>
        <a:defRPr sz="4000" b="1">
          <a:solidFill>
            <a:srgbClr val="23263C"/>
          </a:solidFill>
          <a:latin typeface="Cambria" pitchFamily="18" charset="0"/>
        </a:defRPr>
      </a:lvl5pPr>
      <a:lvl6pPr marL="457200" algn="l" rtl="0" fontAlgn="base">
        <a:spcBef>
          <a:spcPct val="0"/>
        </a:spcBef>
        <a:spcAft>
          <a:spcPct val="0"/>
        </a:spcAft>
        <a:defRPr sz="4000" b="1">
          <a:solidFill>
            <a:srgbClr val="23263C"/>
          </a:solidFill>
          <a:latin typeface="Cambria" pitchFamily="18" charset="0"/>
        </a:defRPr>
      </a:lvl6pPr>
      <a:lvl7pPr marL="914400" algn="l" rtl="0" fontAlgn="base">
        <a:spcBef>
          <a:spcPct val="0"/>
        </a:spcBef>
        <a:spcAft>
          <a:spcPct val="0"/>
        </a:spcAft>
        <a:defRPr sz="4000" b="1">
          <a:solidFill>
            <a:srgbClr val="23263C"/>
          </a:solidFill>
          <a:latin typeface="Cambria" pitchFamily="18" charset="0"/>
        </a:defRPr>
      </a:lvl7pPr>
      <a:lvl8pPr marL="1371600" algn="l" rtl="0" fontAlgn="base">
        <a:spcBef>
          <a:spcPct val="0"/>
        </a:spcBef>
        <a:spcAft>
          <a:spcPct val="0"/>
        </a:spcAft>
        <a:defRPr sz="4000" b="1">
          <a:solidFill>
            <a:srgbClr val="23263C"/>
          </a:solidFill>
          <a:latin typeface="Cambria" pitchFamily="18" charset="0"/>
        </a:defRPr>
      </a:lvl8pPr>
      <a:lvl9pPr marL="1828800" algn="l" rtl="0" fontAlgn="base">
        <a:spcBef>
          <a:spcPct val="0"/>
        </a:spcBef>
        <a:spcAft>
          <a:spcPct val="0"/>
        </a:spcAft>
        <a:defRPr sz="4000" b="1">
          <a:solidFill>
            <a:srgbClr val="23263C"/>
          </a:solidFill>
          <a:latin typeface="Cambria" pitchFamily="18" charset="0"/>
        </a:defRPr>
      </a:lvl9pPr>
    </p:titleStyle>
    <p:bodyStyle>
      <a:lvl1pPr marL="288925" indent="-288925" algn="l" rtl="0" eaLnBrk="0" fontAlgn="base" hangingPunct="0">
        <a:spcBef>
          <a:spcPts val="1800"/>
        </a:spcBef>
        <a:spcAft>
          <a:spcPct val="0"/>
        </a:spcAft>
        <a:buClr>
          <a:srgbClr val="B54A10"/>
        </a:buClr>
        <a:buSzPct val="94000"/>
        <a:buFont typeface="Calibri" pitchFamily="34" charset="0"/>
        <a:buChar char="●"/>
        <a:defRPr sz="3200" b="1">
          <a:solidFill>
            <a:schemeClr val="tx1"/>
          </a:solidFill>
          <a:latin typeface="+mn-lt"/>
          <a:ea typeface="+mn-ea"/>
          <a:cs typeface="+mn-cs"/>
        </a:defRPr>
      </a:lvl1pPr>
      <a:lvl2pPr marL="639763" indent="-293688" algn="l" rtl="0" eaLnBrk="0" fontAlgn="base" hangingPunct="0">
        <a:spcBef>
          <a:spcPts val="1200"/>
        </a:spcBef>
        <a:spcAft>
          <a:spcPct val="0"/>
        </a:spcAft>
        <a:buClr>
          <a:srgbClr val="105766"/>
        </a:buClr>
        <a:buSzPct val="63000"/>
        <a:buFont typeface="Wingdings" pitchFamily="2" charset="2"/>
        <a:buChar char=""/>
        <a:defRPr sz="3000" b="1">
          <a:solidFill>
            <a:schemeClr val="tx1"/>
          </a:solidFill>
          <a:latin typeface="+mn-lt"/>
          <a:ea typeface="+mn-ea"/>
          <a:cs typeface="+mn-cs"/>
        </a:defRPr>
      </a:lvl2pPr>
      <a:lvl3pPr marL="1004888" indent="-258763" algn="l" rtl="0" eaLnBrk="0" fontAlgn="base" hangingPunct="0">
        <a:spcBef>
          <a:spcPct val="20000"/>
        </a:spcBef>
        <a:spcAft>
          <a:spcPct val="0"/>
        </a:spcAft>
        <a:buClr>
          <a:srgbClr val="3F1E25"/>
        </a:buClr>
        <a:buSzPct val="70000"/>
        <a:buFont typeface="Wingdings" pitchFamily="2" charset="2"/>
        <a:buChar char=""/>
        <a:defRPr sz="2800" b="1">
          <a:solidFill>
            <a:schemeClr val="tx1"/>
          </a:solidFill>
          <a:latin typeface="+mn-lt"/>
          <a:ea typeface="+mn-ea"/>
          <a:cs typeface="+mn-cs"/>
        </a:defRPr>
      </a:lvl3pPr>
      <a:lvl4pPr marL="1279525" indent="-249238" algn="l" rtl="0" eaLnBrk="0" fontAlgn="base" hangingPunct="0">
        <a:spcBef>
          <a:spcPct val="20000"/>
        </a:spcBef>
        <a:spcAft>
          <a:spcPct val="0"/>
        </a:spcAft>
        <a:buClr>
          <a:srgbClr val="39639D"/>
        </a:buClr>
        <a:buSzPct val="90000"/>
        <a:buFont typeface="Calibri" pitchFamily="34" charset="0"/>
        <a:buChar char="●"/>
        <a:defRPr sz="2400" b="1"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74B78"/>
        </a:buClr>
        <a:buFont typeface="Arial" charset="0"/>
        <a:buChar char="•"/>
        <a:defRPr sz="2200" b="1"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263"/>
            <a:ext cx="7391400" cy="1074737"/>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914400" y="1812925"/>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 name="Rectangle 6"/>
          <p:cNvSpPr/>
          <p:nvPr/>
        </p:nvSpPr>
        <p:spPr>
          <a:xfrm rot="5400000">
            <a:off x="4480718" y="-3337718"/>
            <a:ext cx="182563"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mtClean="0">
              <a:solidFill>
                <a:srgbClr val="FFFFFF"/>
              </a:solidFill>
            </a:endParaRPr>
          </a:p>
        </p:txBody>
      </p:sp>
      <p:sp>
        <p:nvSpPr>
          <p:cNvPr id="9" name="Rectangle 3"/>
          <p:cNvSpPr>
            <a:spLocks noChangeArrowheads="1"/>
          </p:cNvSpPr>
          <p:nvPr/>
        </p:nvSpPr>
        <p:spPr bwMode="ltGray">
          <a:xfrm>
            <a:off x="0" y="6478588"/>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defRPr/>
            </a:pPr>
            <a:endParaRPr lang="en-US" altLang="en-US" sz="1200" smtClean="0">
              <a:solidFill>
                <a:srgbClr val="FFFFFF"/>
              </a:solidFill>
            </a:endParaRPr>
          </a:p>
        </p:txBody>
      </p:sp>
      <p:sp>
        <p:nvSpPr>
          <p:cNvPr id="1030" name="Text Box 9"/>
          <p:cNvSpPr txBox="1">
            <a:spLocks noChangeArrowheads="1"/>
          </p:cNvSpPr>
          <p:nvPr/>
        </p:nvSpPr>
        <p:spPr bwMode="white">
          <a:xfrm>
            <a:off x="1176338" y="646430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50000"/>
              </a:spcBef>
              <a:spcAft>
                <a:spcPct val="0"/>
              </a:spcAft>
              <a:defRPr/>
            </a:pPr>
            <a:r>
              <a:rPr lang="en-US" altLang="en-US" sz="900" b="1" i="1" dirty="0" smtClean="0">
                <a:solidFill>
                  <a:srgbClr val="D9D9D9"/>
                </a:solidFill>
                <a:latin typeface="Cambria" pitchFamily="18" charset="0"/>
              </a:rPr>
              <a:t>TAX-AIDE</a:t>
            </a:r>
          </a:p>
        </p:txBody>
      </p:sp>
      <p:pic>
        <p:nvPicPr>
          <p:cNvPr id="1031" name="Picture 12" descr="AARPlogo07 copy.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75" y="6496050"/>
            <a:ext cx="11366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eaLnBrk="1" hangingPunct="1">
              <a:defRPr sz="1200" b="1">
                <a:solidFill>
                  <a:schemeClr val="bg1">
                    <a:lumMod val="95000"/>
                  </a:schemeClr>
                </a:solidFill>
                <a:cs typeface="Arial" pitchFamily="34" charset="0"/>
              </a:defRPr>
            </a:lvl1pPr>
          </a:lstStyle>
          <a:p>
            <a:pPr fontAlgn="base">
              <a:spcBef>
                <a:spcPct val="0"/>
              </a:spcBef>
              <a:spcAft>
                <a:spcPct val="0"/>
              </a:spcAft>
              <a:defRPr/>
            </a:pPr>
            <a:r>
              <a:rPr lang="en-US">
                <a:solidFill>
                  <a:prstClr val="white">
                    <a:lumMod val="95000"/>
                  </a:prstClr>
                </a:solidFill>
              </a:rPr>
              <a:t>NTTC Training – 2015</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39639D"/>
                </a:solidFill>
              </a:defRPr>
            </a:lvl1pPr>
          </a:lstStyle>
          <a:p>
            <a:pPr fontAlgn="base">
              <a:spcBef>
                <a:spcPct val="0"/>
              </a:spcBef>
              <a:spcAft>
                <a:spcPct val="0"/>
              </a:spcAft>
            </a:pPr>
            <a:fld id="{4D08E225-72AB-486E-B53D-0B963804E5EC}" type="slidenum">
              <a:rPr lang="en-US" altLang="en-US" smtClean="0">
                <a:cs typeface="Arial" charset="0"/>
              </a:rPr>
              <a:pPr fontAlgn="base">
                <a:spcBef>
                  <a:spcPct val="0"/>
                </a:spcBef>
                <a:spcAft>
                  <a:spcPct val="0"/>
                </a:spcAft>
              </a:pPr>
              <a:t>‹#›</a:t>
            </a:fld>
            <a:endParaRPr lang="en-US" altLang="en-US" smtClean="0">
              <a:cs typeface="Arial" charset="0"/>
            </a:endParaRPr>
          </a:p>
        </p:txBody>
      </p:sp>
    </p:spTree>
    <p:extLst>
      <p:ext uri="{BB962C8B-B14F-4D97-AF65-F5344CB8AC3E}">
        <p14:creationId xmlns:p14="http://schemas.microsoft.com/office/powerpoint/2010/main" val="27038721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Lst>
  <p:hf hdr="0" dt="0"/>
  <p:txStyles>
    <p:titleStyle>
      <a:lvl1pPr algn="l" rtl="0" eaLnBrk="0" fontAlgn="base" hangingPunct="0">
        <a:spcBef>
          <a:spcPct val="0"/>
        </a:spcBef>
        <a:spcAft>
          <a:spcPct val="0"/>
        </a:spcAft>
        <a:defRPr sz="4000" b="1" spc="-100">
          <a:solidFill>
            <a:srgbClr val="23263C"/>
          </a:solidFill>
          <a:latin typeface="+mj-lt"/>
          <a:ea typeface="+mj-ea"/>
          <a:cs typeface="+mj-cs"/>
        </a:defRPr>
      </a:lvl1pPr>
      <a:lvl2pPr algn="l" rtl="0" eaLnBrk="0" fontAlgn="base" hangingPunct="0">
        <a:spcBef>
          <a:spcPct val="0"/>
        </a:spcBef>
        <a:spcAft>
          <a:spcPct val="0"/>
        </a:spcAft>
        <a:defRPr sz="4000" b="1">
          <a:solidFill>
            <a:srgbClr val="23263C"/>
          </a:solidFill>
          <a:latin typeface="Cambria" pitchFamily="18" charset="0"/>
        </a:defRPr>
      </a:lvl2pPr>
      <a:lvl3pPr algn="l" rtl="0" eaLnBrk="0" fontAlgn="base" hangingPunct="0">
        <a:spcBef>
          <a:spcPct val="0"/>
        </a:spcBef>
        <a:spcAft>
          <a:spcPct val="0"/>
        </a:spcAft>
        <a:defRPr sz="4000" b="1">
          <a:solidFill>
            <a:srgbClr val="23263C"/>
          </a:solidFill>
          <a:latin typeface="Cambria" pitchFamily="18" charset="0"/>
        </a:defRPr>
      </a:lvl3pPr>
      <a:lvl4pPr algn="l" rtl="0" eaLnBrk="0" fontAlgn="base" hangingPunct="0">
        <a:spcBef>
          <a:spcPct val="0"/>
        </a:spcBef>
        <a:spcAft>
          <a:spcPct val="0"/>
        </a:spcAft>
        <a:defRPr sz="4000" b="1">
          <a:solidFill>
            <a:srgbClr val="23263C"/>
          </a:solidFill>
          <a:latin typeface="Cambria" pitchFamily="18" charset="0"/>
        </a:defRPr>
      </a:lvl4pPr>
      <a:lvl5pPr algn="l" rtl="0" eaLnBrk="0" fontAlgn="base" hangingPunct="0">
        <a:spcBef>
          <a:spcPct val="0"/>
        </a:spcBef>
        <a:spcAft>
          <a:spcPct val="0"/>
        </a:spcAft>
        <a:defRPr sz="4000" b="1">
          <a:solidFill>
            <a:srgbClr val="23263C"/>
          </a:solidFill>
          <a:latin typeface="Cambria" pitchFamily="18" charset="0"/>
        </a:defRPr>
      </a:lvl5pPr>
      <a:lvl6pPr marL="457200" algn="l" rtl="0" fontAlgn="base">
        <a:spcBef>
          <a:spcPct val="0"/>
        </a:spcBef>
        <a:spcAft>
          <a:spcPct val="0"/>
        </a:spcAft>
        <a:defRPr sz="4000" b="1">
          <a:solidFill>
            <a:srgbClr val="23263C"/>
          </a:solidFill>
          <a:latin typeface="Cambria" pitchFamily="18" charset="0"/>
        </a:defRPr>
      </a:lvl6pPr>
      <a:lvl7pPr marL="914400" algn="l" rtl="0" fontAlgn="base">
        <a:spcBef>
          <a:spcPct val="0"/>
        </a:spcBef>
        <a:spcAft>
          <a:spcPct val="0"/>
        </a:spcAft>
        <a:defRPr sz="4000" b="1">
          <a:solidFill>
            <a:srgbClr val="23263C"/>
          </a:solidFill>
          <a:latin typeface="Cambria" pitchFamily="18" charset="0"/>
        </a:defRPr>
      </a:lvl7pPr>
      <a:lvl8pPr marL="1371600" algn="l" rtl="0" fontAlgn="base">
        <a:spcBef>
          <a:spcPct val="0"/>
        </a:spcBef>
        <a:spcAft>
          <a:spcPct val="0"/>
        </a:spcAft>
        <a:defRPr sz="4000" b="1">
          <a:solidFill>
            <a:srgbClr val="23263C"/>
          </a:solidFill>
          <a:latin typeface="Cambria" pitchFamily="18" charset="0"/>
        </a:defRPr>
      </a:lvl8pPr>
      <a:lvl9pPr marL="1828800" algn="l" rtl="0" fontAlgn="base">
        <a:spcBef>
          <a:spcPct val="0"/>
        </a:spcBef>
        <a:spcAft>
          <a:spcPct val="0"/>
        </a:spcAft>
        <a:defRPr sz="4000" b="1">
          <a:solidFill>
            <a:srgbClr val="23263C"/>
          </a:solidFill>
          <a:latin typeface="Cambria" pitchFamily="18" charset="0"/>
        </a:defRPr>
      </a:lvl9pPr>
    </p:titleStyle>
    <p:bodyStyle>
      <a:lvl1pPr marL="288925" indent="-288925" algn="l" rtl="0" eaLnBrk="0" fontAlgn="base" hangingPunct="0">
        <a:spcBef>
          <a:spcPts val="1800"/>
        </a:spcBef>
        <a:spcAft>
          <a:spcPct val="0"/>
        </a:spcAft>
        <a:buClr>
          <a:srgbClr val="B54A10"/>
        </a:buClr>
        <a:buSzPct val="94000"/>
        <a:buFont typeface="Calibri" pitchFamily="34" charset="0"/>
        <a:buChar char="●"/>
        <a:defRPr sz="3200" b="1">
          <a:solidFill>
            <a:schemeClr val="tx1"/>
          </a:solidFill>
          <a:latin typeface="+mn-lt"/>
          <a:ea typeface="+mn-ea"/>
          <a:cs typeface="+mn-cs"/>
        </a:defRPr>
      </a:lvl1pPr>
      <a:lvl2pPr marL="639763" indent="-293688" algn="l" rtl="0" eaLnBrk="0" fontAlgn="base" hangingPunct="0">
        <a:spcBef>
          <a:spcPts val="1200"/>
        </a:spcBef>
        <a:spcAft>
          <a:spcPct val="0"/>
        </a:spcAft>
        <a:buClr>
          <a:srgbClr val="105766"/>
        </a:buClr>
        <a:buSzPct val="63000"/>
        <a:buFont typeface="Wingdings" pitchFamily="2" charset="2"/>
        <a:buChar char=""/>
        <a:defRPr sz="3000" b="1">
          <a:solidFill>
            <a:schemeClr val="tx1"/>
          </a:solidFill>
          <a:latin typeface="+mn-lt"/>
          <a:ea typeface="+mn-ea"/>
          <a:cs typeface="+mn-cs"/>
        </a:defRPr>
      </a:lvl2pPr>
      <a:lvl3pPr marL="1004888" indent="-258763" algn="l" rtl="0" eaLnBrk="0" fontAlgn="base" hangingPunct="0">
        <a:spcBef>
          <a:spcPct val="20000"/>
        </a:spcBef>
        <a:spcAft>
          <a:spcPct val="0"/>
        </a:spcAft>
        <a:buClr>
          <a:srgbClr val="3F1E25"/>
        </a:buClr>
        <a:buSzPct val="70000"/>
        <a:buFont typeface="Wingdings" pitchFamily="2" charset="2"/>
        <a:buChar char=""/>
        <a:defRPr sz="2800" b="1">
          <a:solidFill>
            <a:schemeClr val="tx1"/>
          </a:solidFill>
          <a:latin typeface="+mn-lt"/>
          <a:ea typeface="+mn-ea"/>
          <a:cs typeface="+mn-cs"/>
        </a:defRPr>
      </a:lvl3pPr>
      <a:lvl4pPr marL="1279525" indent="-249238" algn="l" rtl="0" eaLnBrk="0" fontAlgn="base" hangingPunct="0">
        <a:spcBef>
          <a:spcPct val="20000"/>
        </a:spcBef>
        <a:spcAft>
          <a:spcPct val="0"/>
        </a:spcAft>
        <a:buClr>
          <a:srgbClr val="39639D"/>
        </a:buClr>
        <a:buSzPct val="90000"/>
        <a:buFont typeface="Calibri" pitchFamily="34" charset="0"/>
        <a:buChar char="●"/>
        <a:defRPr sz="2400" b="1"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74B78"/>
        </a:buClr>
        <a:buFont typeface="Arial" charset="0"/>
        <a:buChar char="•"/>
        <a:defRPr sz="2200" b="1"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263"/>
            <a:ext cx="7391400" cy="1074737"/>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7171" name="Text Placeholder 2"/>
          <p:cNvSpPr>
            <a:spLocks noGrp="1"/>
          </p:cNvSpPr>
          <p:nvPr>
            <p:ph type="body" idx="1"/>
          </p:nvPr>
        </p:nvSpPr>
        <p:spPr bwMode="auto">
          <a:xfrm>
            <a:off x="914400" y="1812925"/>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 name="Rectangle 6"/>
          <p:cNvSpPr/>
          <p:nvPr/>
        </p:nvSpPr>
        <p:spPr>
          <a:xfrm rot="5400000">
            <a:off x="4480718" y="-3337718"/>
            <a:ext cx="182563"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3"/>
          <p:cNvSpPr>
            <a:spLocks noChangeArrowheads="1"/>
          </p:cNvSpPr>
          <p:nvPr/>
        </p:nvSpPr>
        <p:spPr bwMode="ltGray">
          <a:xfrm>
            <a:off x="0" y="6478588"/>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174" name="Text Box 9"/>
          <p:cNvSpPr txBox="1">
            <a:spLocks noChangeArrowheads="1"/>
          </p:cNvSpPr>
          <p:nvPr/>
        </p:nvSpPr>
        <p:spPr bwMode="white">
          <a:xfrm>
            <a:off x="1176338" y="646430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50000"/>
              </a:spcBef>
              <a:spcAft>
                <a:spcPct val="0"/>
              </a:spcAft>
              <a:defRPr/>
            </a:pPr>
            <a:r>
              <a:rPr lang="en-US" altLang="en-US" sz="900" b="1" i="1" smtClean="0">
                <a:solidFill>
                  <a:srgbClr val="D9D9D9"/>
                </a:solidFill>
                <a:latin typeface="Cambria" pitchFamily="18" charset="0"/>
              </a:rPr>
              <a:t>TAX-AIDE</a:t>
            </a:r>
          </a:p>
        </p:txBody>
      </p:sp>
      <p:pic>
        <p:nvPicPr>
          <p:cNvPr id="7175" name="Picture 12" descr="AARPlogo07 copy.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75" y="6496050"/>
            <a:ext cx="11366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b="1">
                <a:solidFill>
                  <a:prstClr val="white">
                    <a:lumMod val="95000"/>
                  </a:prstClr>
                </a:solidFill>
                <a:latin typeface="Calibri"/>
                <a:cs typeface="+mn-cs"/>
              </a:defRPr>
            </a:lvl1pPr>
          </a:lstStyle>
          <a:p>
            <a:pPr>
              <a:defRPr/>
            </a:pPr>
            <a:r>
              <a:rPr lang="en-US"/>
              <a:t>NTTC – Dallas 2015</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rgbClr val="39639D"/>
                </a:solidFill>
                <a:latin typeface="Calibri"/>
                <a:cs typeface="+mn-cs"/>
              </a:defRPr>
            </a:lvl1pPr>
          </a:lstStyle>
          <a:p>
            <a:pPr>
              <a:defRPr/>
            </a:pPr>
            <a:fld id="{521EEA1F-3415-4E2F-8D0E-C11C7612BC5F}" type="slidenum">
              <a:rPr lang="en-US"/>
              <a:pPr>
                <a:defRPr/>
              </a:pPr>
              <a:t>‹#›</a:t>
            </a:fld>
            <a:endParaRPr lang="en-US"/>
          </a:p>
        </p:txBody>
      </p:sp>
    </p:spTree>
    <p:extLst>
      <p:ext uri="{BB962C8B-B14F-4D97-AF65-F5344CB8AC3E}">
        <p14:creationId xmlns:p14="http://schemas.microsoft.com/office/powerpoint/2010/main" val="277473637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dt="0"/>
  <p:txStyles>
    <p:titleStyle>
      <a:lvl1pPr algn="l" rtl="0" eaLnBrk="0" fontAlgn="base" hangingPunct="0">
        <a:spcBef>
          <a:spcPct val="0"/>
        </a:spcBef>
        <a:spcAft>
          <a:spcPct val="0"/>
        </a:spcAft>
        <a:defRPr sz="4000" b="1" spc="-100">
          <a:solidFill>
            <a:srgbClr val="23263C"/>
          </a:solidFill>
          <a:latin typeface="+mj-lt"/>
          <a:ea typeface="+mj-ea"/>
          <a:cs typeface="+mj-cs"/>
        </a:defRPr>
      </a:lvl1pPr>
      <a:lvl2pPr algn="l" rtl="0" eaLnBrk="0" fontAlgn="base" hangingPunct="0">
        <a:spcBef>
          <a:spcPct val="0"/>
        </a:spcBef>
        <a:spcAft>
          <a:spcPct val="0"/>
        </a:spcAft>
        <a:defRPr sz="4000" b="1">
          <a:solidFill>
            <a:srgbClr val="23263C"/>
          </a:solidFill>
          <a:latin typeface="Cambria" pitchFamily="18" charset="0"/>
        </a:defRPr>
      </a:lvl2pPr>
      <a:lvl3pPr algn="l" rtl="0" eaLnBrk="0" fontAlgn="base" hangingPunct="0">
        <a:spcBef>
          <a:spcPct val="0"/>
        </a:spcBef>
        <a:spcAft>
          <a:spcPct val="0"/>
        </a:spcAft>
        <a:defRPr sz="4000" b="1">
          <a:solidFill>
            <a:srgbClr val="23263C"/>
          </a:solidFill>
          <a:latin typeface="Cambria" pitchFamily="18" charset="0"/>
        </a:defRPr>
      </a:lvl3pPr>
      <a:lvl4pPr algn="l" rtl="0" eaLnBrk="0" fontAlgn="base" hangingPunct="0">
        <a:spcBef>
          <a:spcPct val="0"/>
        </a:spcBef>
        <a:spcAft>
          <a:spcPct val="0"/>
        </a:spcAft>
        <a:defRPr sz="4000" b="1">
          <a:solidFill>
            <a:srgbClr val="23263C"/>
          </a:solidFill>
          <a:latin typeface="Cambria" pitchFamily="18" charset="0"/>
        </a:defRPr>
      </a:lvl4pPr>
      <a:lvl5pPr algn="l" rtl="0" eaLnBrk="0" fontAlgn="base" hangingPunct="0">
        <a:spcBef>
          <a:spcPct val="0"/>
        </a:spcBef>
        <a:spcAft>
          <a:spcPct val="0"/>
        </a:spcAft>
        <a:defRPr sz="4000" b="1">
          <a:solidFill>
            <a:srgbClr val="23263C"/>
          </a:solidFill>
          <a:latin typeface="Cambria" pitchFamily="18" charset="0"/>
        </a:defRPr>
      </a:lvl5pPr>
      <a:lvl6pPr marL="457200" algn="l" rtl="0" fontAlgn="base">
        <a:spcBef>
          <a:spcPct val="0"/>
        </a:spcBef>
        <a:spcAft>
          <a:spcPct val="0"/>
        </a:spcAft>
        <a:defRPr sz="4000" b="1">
          <a:solidFill>
            <a:srgbClr val="23263C"/>
          </a:solidFill>
          <a:latin typeface="Cambria" pitchFamily="18" charset="0"/>
        </a:defRPr>
      </a:lvl6pPr>
      <a:lvl7pPr marL="914400" algn="l" rtl="0" fontAlgn="base">
        <a:spcBef>
          <a:spcPct val="0"/>
        </a:spcBef>
        <a:spcAft>
          <a:spcPct val="0"/>
        </a:spcAft>
        <a:defRPr sz="4000" b="1">
          <a:solidFill>
            <a:srgbClr val="23263C"/>
          </a:solidFill>
          <a:latin typeface="Cambria" pitchFamily="18" charset="0"/>
        </a:defRPr>
      </a:lvl7pPr>
      <a:lvl8pPr marL="1371600" algn="l" rtl="0" fontAlgn="base">
        <a:spcBef>
          <a:spcPct val="0"/>
        </a:spcBef>
        <a:spcAft>
          <a:spcPct val="0"/>
        </a:spcAft>
        <a:defRPr sz="4000" b="1">
          <a:solidFill>
            <a:srgbClr val="23263C"/>
          </a:solidFill>
          <a:latin typeface="Cambria" pitchFamily="18" charset="0"/>
        </a:defRPr>
      </a:lvl8pPr>
      <a:lvl9pPr marL="1828800" algn="l" rtl="0" fontAlgn="base">
        <a:spcBef>
          <a:spcPct val="0"/>
        </a:spcBef>
        <a:spcAft>
          <a:spcPct val="0"/>
        </a:spcAft>
        <a:defRPr sz="4000" b="1">
          <a:solidFill>
            <a:srgbClr val="23263C"/>
          </a:solidFill>
          <a:latin typeface="Cambria" pitchFamily="18" charset="0"/>
        </a:defRPr>
      </a:lvl9pPr>
    </p:titleStyle>
    <p:bodyStyle>
      <a:lvl1pPr marL="288925" indent="-288925" algn="l" rtl="0" eaLnBrk="0" fontAlgn="base" hangingPunct="0">
        <a:spcBef>
          <a:spcPts val="1800"/>
        </a:spcBef>
        <a:spcAft>
          <a:spcPct val="0"/>
        </a:spcAft>
        <a:buClr>
          <a:srgbClr val="B54A10"/>
        </a:buClr>
        <a:buSzPct val="94000"/>
        <a:buFont typeface="Calibri" pitchFamily="34" charset="0"/>
        <a:buChar char="●"/>
        <a:defRPr sz="3200" b="1">
          <a:solidFill>
            <a:schemeClr val="tx1"/>
          </a:solidFill>
          <a:latin typeface="+mn-lt"/>
          <a:ea typeface="+mn-ea"/>
          <a:cs typeface="+mn-cs"/>
        </a:defRPr>
      </a:lvl1pPr>
      <a:lvl2pPr marL="639763" indent="-293688" algn="l" rtl="0" eaLnBrk="0" fontAlgn="base" hangingPunct="0">
        <a:spcBef>
          <a:spcPts val="1200"/>
        </a:spcBef>
        <a:spcAft>
          <a:spcPct val="0"/>
        </a:spcAft>
        <a:buClr>
          <a:srgbClr val="105766"/>
        </a:buClr>
        <a:buSzPct val="63000"/>
        <a:buFont typeface="Wingdings" pitchFamily="2" charset="2"/>
        <a:buChar char=""/>
        <a:defRPr sz="3000" b="1">
          <a:solidFill>
            <a:schemeClr val="tx1"/>
          </a:solidFill>
          <a:latin typeface="+mn-lt"/>
          <a:ea typeface="+mn-ea"/>
          <a:cs typeface="+mn-cs"/>
        </a:defRPr>
      </a:lvl2pPr>
      <a:lvl3pPr marL="1004888" indent="-258763" algn="l" rtl="0" eaLnBrk="0" fontAlgn="base" hangingPunct="0">
        <a:spcBef>
          <a:spcPct val="20000"/>
        </a:spcBef>
        <a:spcAft>
          <a:spcPct val="0"/>
        </a:spcAft>
        <a:buClr>
          <a:srgbClr val="3F1E25"/>
        </a:buClr>
        <a:buSzPct val="70000"/>
        <a:buFont typeface="Wingdings" pitchFamily="2" charset="2"/>
        <a:buChar char=""/>
        <a:defRPr sz="2800" b="1">
          <a:solidFill>
            <a:schemeClr val="tx1"/>
          </a:solidFill>
          <a:latin typeface="+mn-lt"/>
          <a:ea typeface="+mn-ea"/>
          <a:cs typeface="+mn-cs"/>
        </a:defRPr>
      </a:lvl3pPr>
      <a:lvl4pPr marL="1279525" indent="-249238" algn="l" rtl="0" eaLnBrk="0" fontAlgn="base" hangingPunct="0">
        <a:spcBef>
          <a:spcPct val="20000"/>
        </a:spcBef>
        <a:spcAft>
          <a:spcPct val="0"/>
        </a:spcAft>
        <a:buClr>
          <a:srgbClr val="39639D"/>
        </a:buClr>
        <a:buSzPct val="90000"/>
        <a:buFont typeface="Calibri" pitchFamily="34" charset="0"/>
        <a:buChar char="●"/>
        <a:defRPr sz="2400" b="1"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74B78"/>
        </a:buClr>
        <a:buFont typeface="Arial" charset="0"/>
        <a:buChar char="•"/>
        <a:defRPr sz="2200" b="1"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263"/>
            <a:ext cx="7391400" cy="1074737"/>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914400" y="1812925"/>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 name="Rectangle 6"/>
          <p:cNvSpPr/>
          <p:nvPr/>
        </p:nvSpPr>
        <p:spPr>
          <a:xfrm rot="5400000">
            <a:off x="4480718" y="-3337718"/>
            <a:ext cx="182563"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3"/>
          <p:cNvSpPr>
            <a:spLocks noChangeArrowheads="1"/>
          </p:cNvSpPr>
          <p:nvPr/>
        </p:nvSpPr>
        <p:spPr bwMode="ltGray">
          <a:xfrm>
            <a:off x="0" y="6478588"/>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54" name="Text Box 9"/>
          <p:cNvSpPr txBox="1">
            <a:spLocks noChangeArrowheads="1"/>
          </p:cNvSpPr>
          <p:nvPr/>
        </p:nvSpPr>
        <p:spPr bwMode="white">
          <a:xfrm>
            <a:off x="1176338" y="646430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50000"/>
              </a:spcBef>
              <a:spcAft>
                <a:spcPct val="0"/>
              </a:spcAft>
              <a:defRPr/>
            </a:pPr>
            <a:r>
              <a:rPr lang="en-US" altLang="en-US" sz="900" b="1" i="1" smtClean="0">
                <a:solidFill>
                  <a:srgbClr val="D9D9D9"/>
                </a:solidFill>
                <a:latin typeface="Cambria" pitchFamily="18" charset="0"/>
              </a:rPr>
              <a:t>TAX-AIDE</a:t>
            </a:r>
          </a:p>
        </p:txBody>
      </p:sp>
      <p:pic>
        <p:nvPicPr>
          <p:cNvPr id="2055" name="Picture 12" descr="AARPlogo07 copy.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75" y="6496050"/>
            <a:ext cx="11366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b="1">
                <a:solidFill>
                  <a:prstClr val="white">
                    <a:lumMod val="95000"/>
                  </a:prstClr>
                </a:solidFill>
                <a:latin typeface="Calibri"/>
                <a:cs typeface="+mn-cs"/>
              </a:defRPr>
            </a:lvl1pPr>
          </a:lstStyle>
          <a:p>
            <a:pPr>
              <a:defRPr/>
            </a:pPr>
            <a:r>
              <a:rPr lang="en-US"/>
              <a:t>NTTC – Dallas 2015</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rgbClr val="39639D"/>
                </a:solidFill>
                <a:latin typeface="Calibri"/>
                <a:cs typeface="+mn-cs"/>
              </a:defRPr>
            </a:lvl1pPr>
          </a:lstStyle>
          <a:p>
            <a:pPr>
              <a:defRPr/>
            </a:pPr>
            <a:fld id="{E3230A6A-6E88-4597-AF5E-5414A64BFC20}" type="slidenum">
              <a:rPr lang="en-US"/>
              <a:pPr>
                <a:defRPr/>
              </a:pPr>
              <a:t>‹#›</a:t>
            </a:fld>
            <a:endParaRPr lang="en-US"/>
          </a:p>
        </p:txBody>
      </p:sp>
    </p:spTree>
    <p:extLst>
      <p:ext uri="{BB962C8B-B14F-4D97-AF65-F5344CB8AC3E}">
        <p14:creationId xmlns:p14="http://schemas.microsoft.com/office/powerpoint/2010/main" val="10493984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hdr="0" dt="0"/>
  <p:txStyles>
    <p:titleStyle>
      <a:lvl1pPr algn="l" rtl="0" eaLnBrk="0" fontAlgn="base" hangingPunct="0">
        <a:spcBef>
          <a:spcPct val="0"/>
        </a:spcBef>
        <a:spcAft>
          <a:spcPct val="0"/>
        </a:spcAft>
        <a:defRPr sz="4000" b="1" spc="-100">
          <a:solidFill>
            <a:srgbClr val="23263C"/>
          </a:solidFill>
          <a:latin typeface="+mj-lt"/>
          <a:ea typeface="+mj-ea"/>
          <a:cs typeface="+mj-cs"/>
        </a:defRPr>
      </a:lvl1pPr>
      <a:lvl2pPr algn="l" rtl="0" eaLnBrk="0" fontAlgn="base" hangingPunct="0">
        <a:spcBef>
          <a:spcPct val="0"/>
        </a:spcBef>
        <a:spcAft>
          <a:spcPct val="0"/>
        </a:spcAft>
        <a:defRPr sz="4000" b="1">
          <a:solidFill>
            <a:srgbClr val="23263C"/>
          </a:solidFill>
          <a:latin typeface="Cambria" pitchFamily="18" charset="0"/>
        </a:defRPr>
      </a:lvl2pPr>
      <a:lvl3pPr algn="l" rtl="0" eaLnBrk="0" fontAlgn="base" hangingPunct="0">
        <a:spcBef>
          <a:spcPct val="0"/>
        </a:spcBef>
        <a:spcAft>
          <a:spcPct val="0"/>
        </a:spcAft>
        <a:defRPr sz="4000" b="1">
          <a:solidFill>
            <a:srgbClr val="23263C"/>
          </a:solidFill>
          <a:latin typeface="Cambria" pitchFamily="18" charset="0"/>
        </a:defRPr>
      </a:lvl3pPr>
      <a:lvl4pPr algn="l" rtl="0" eaLnBrk="0" fontAlgn="base" hangingPunct="0">
        <a:spcBef>
          <a:spcPct val="0"/>
        </a:spcBef>
        <a:spcAft>
          <a:spcPct val="0"/>
        </a:spcAft>
        <a:defRPr sz="4000" b="1">
          <a:solidFill>
            <a:srgbClr val="23263C"/>
          </a:solidFill>
          <a:latin typeface="Cambria" pitchFamily="18" charset="0"/>
        </a:defRPr>
      </a:lvl4pPr>
      <a:lvl5pPr algn="l" rtl="0" eaLnBrk="0" fontAlgn="base" hangingPunct="0">
        <a:spcBef>
          <a:spcPct val="0"/>
        </a:spcBef>
        <a:spcAft>
          <a:spcPct val="0"/>
        </a:spcAft>
        <a:defRPr sz="4000" b="1">
          <a:solidFill>
            <a:srgbClr val="23263C"/>
          </a:solidFill>
          <a:latin typeface="Cambria" pitchFamily="18" charset="0"/>
        </a:defRPr>
      </a:lvl5pPr>
      <a:lvl6pPr marL="457200" algn="l" rtl="0" fontAlgn="base">
        <a:spcBef>
          <a:spcPct val="0"/>
        </a:spcBef>
        <a:spcAft>
          <a:spcPct val="0"/>
        </a:spcAft>
        <a:defRPr sz="4000" b="1">
          <a:solidFill>
            <a:srgbClr val="23263C"/>
          </a:solidFill>
          <a:latin typeface="Cambria" pitchFamily="18" charset="0"/>
        </a:defRPr>
      </a:lvl6pPr>
      <a:lvl7pPr marL="914400" algn="l" rtl="0" fontAlgn="base">
        <a:spcBef>
          <a:spcPct val="0"/>
        </a:spcBef>
        <a:spcAft>
          <a:spcPct val="0"/>
        </a:spcAft>
        <a:defRPr sz="4000" b="1">
          <a:solidFill>
            <a:srgbClr val="23263C"/>
          </a:solidFill>
          <a:latin typeface="Cambria" pitchFamily="18" charset="0"/>
        </a:defRPr>
      </a:lvl7pPr>
      <a:lvl8pPr marL="1371600" algn="l" rtl="0" fontAlgn="base">
        <a:spcBef>
          <a:spcPct val="0"/>
        </a:spcBef>
        <a:spcAft>
          <a:spcPct val="0"/>
        </a:spcAft>
        <a:defRPr sz="4000" b="1">
          <a:solidFill>
            <a:srgbClr val="23263C"/>
          </a:solidFill>
          <a:latin typeface="Cambria" pitchFamily="18" charset="0"/>
        </a:defRPr>
      </a:lvl8pPr>
      <a:lvl9pPr marL="1828800" algn="l" rtl="0" fontAlgn="base">
        <a:spcBef>
          <a:spcPct val="0"/>
        </a:spcBef>
        <a:spcAft>
          <a:spcPct val="0"/>
        </a:spcAft>
        <a:defRPr sz="4000" b="1">
          <a:solidFill>
            <a:srgbClr val="23263C"/>
          </a:solidFill>
          <a:latin typeface="Cambria" pitchFamily="18" charset="0"/>
        </a:defRPr>
      </a:lvl9pPr>
    </p:titleStyle>
    <p:bodyStyle>
      <a:lvl1pPr marL="288925" indent="-288925" algn="l" rtl="0" eaLnBrk="0" fontAlgn="base" hangingPunct="0">
        <a:spcBef>
          <a:spcPts val="1800"/>
        </a:spcBef>
        <a:spcAft>
          <a:spcPct val="0"/>
        </a:spcAft>
        <a:buClr>
          <a:srgbClr val="B54A10"/>
        </a:buClr>
        <a:buSzPct val="94000"/>
        <a:buFont typeface="Calibri" pitchFamily="34" charset="0"/>
        <a:buChar char="●"/>
        <a:defRPr sz="3200" b="1">
          <a:solidFill>
            <a:schemeClr val="tx1"/>
          </a:solidFill>
          <a:latin typeface="+mn-lt"/>
          <a:ea typeface="+mn-ea"/>
          <a:cs typeface="+mn-cs"/>
        </a:defRPr>
      </a:lvl1pPr>
      <a:lvl2pPr marL="639763" indent="-293688" algn="l" rtl="0" eaLnBrk="0" fontAlgn="base" hangingPunct="0">
        <a:spcBef>
          <a:spcPts val="1200"/>
        </a:spcBef>
        <a:spcAft>
          <a:spcPct val="0"/>
        </a:spcAft>
        <a:buClr>
          <a:srgbClr val="105766"/>
        </a:buClr>
        <a:buSzPct val="63000"/>
        <a:buFont typeface="Wingdings" pitchFamily="2" charset="2"/>
        <a:buChar char=""/>
        <a:defRPr sz="3000" b="1">
          <a:solidFill>
            <a:schemeClr val="tx1"/>
          </a:solidFill>
          <a:latin typeface="+mn-lt"/>
          <a:ea typeface="+mn-ea"/>
          <a:cs typeface="+mn-cs"/>
        </a:defRPr>
      </a:lvl2pPr>
      <a:lvl3pPr marL="1004888" indent="-258763" algn="l" rtl="0" eaLnBrk="0" fontAlgn="base" hangingPunct="0">
        <a:spcBef>
          <a:spcPct val="20000"/>
        </a:spcBef>
        <a:spcAft>
          <a:spcPct val="0"/>
        </a:spcAft>
        <a:buClr>
          <a:srgbClr val="3F1E25"/>
        </a:buClr>
        <a:buSzPct val="70000"/>
        <a:buFont typeface="Wingdings" pitchFamily="2" charset="2"/>
        <a:buChar char=""/>
        <a:defRPr sz="2800" b="1">
          <a:solidFill>
            <a:schemeClr val="tx1"/>
          </a:solidFill>
          <a:latin typeface="+mn-lt"/>
          <a:ea typeface="+mn-ea"/>
          <a:cs typeface="+mn-cs"/>
        </a:defRPr>
      </a:lvl3pPr>
      <a:lvl4pPr marL="1279525" indent="-249238" algn="l" rtl="0" eaLnBrk="0" fontAlgn="base" hangingPunct="0">
        <a:spcBef>
          <a:spcPct val="20000"/>
        </a:spcBef>
        <a:spcAft>
          <a:spcPct val="0"/>
        </a:spcAft>
        <a:buClr>
          <a:srgbClr val="39639D"/>
        </a:buClr>
        <a:buSzPct val="90000"/>
        <a:buFont typeface="Calibri" pitchFamily="34" charset="0"/>
        <a:buChar char="●"/>
        <a:defRPr sz="2400" b="1"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74B78"/>
        </a:buClr>
        <a:buFont typeface="Arial" charset="0"/>
        <a:buChar char="•"/>
        <a:defRPr sz="2200" b="1"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263"/>
            <a:ext cx="7391400" cy="1074737"/>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914400" y="1812925"/>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 name="Rectangle 6"/>
          <p:cNvSpPr/>
          <p:nvPr/>
        </p:nvSpPr>
        <p:spPr>
          <a:xfrm rot="5400000">
            <a:off x="4480718" y="-3337718"/>
            <a:ext cx="182563"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3"/>
          <p:cNvSpPr>
            <a:spLocks noChangeArrowheads="1"/>
          </p:cNvSpPr>
          <p:nvPr/>
        </p:nvSpPr>
        <p:spPr bwMode="ltGray">
          <a:xfrm>
            <a:off x="0" y="6478588"/>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sp>
        <p:nvSpPr>
          <p:cNvPr id="2054" name="Text Box 9"/>
          <p:cNvSpPr txBox="1">
            <a:spLocks noChangeArrowheads="1"/>
          </p:cNvSpPr>
          <p:nvPr/>
        </p:nvSpPr>
        <p:spPr bwMode="white">
          <a:xfrm>
            <a:off x="1176338" y="646430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50000"/>
              </a:spcBef>
              <a:spcAft>
                <a:spcPct val="0"/>
              </a:spcAft>
              <a:defRPr/>
            </a:pPr>
            <a:r>
              <a:rPr lang="en-US" altLang="en-US" sz="900" b="1" i="1" smtClean="0">
                <a:solidFill>
                  <a:srgbClr val="D9D9D9"/>
                </a:solidFill>
                <a:latin typeface="Cambria" pitchFamily="18" charset="0"/>
              </a:rPr>
              <a:t>TAX-AIDE</a:t>
            </a:r>
          </a:p>
        </p:txBody>
      </p:sp>
      <p:pic>
        <p:nvPicPr>
          <p:cNvPr id="2055" name="Picture 12" descr="AARPlogo07 cop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875" y="6496050"/>
            <a:ext cx="11366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492875"/>
            <a:ext cx="3309938" cy="365125"/>
          </a:xfrm>
          <a:prstGeom prst="rect">
            <a:avLst/>
          </a:prstGeom>
        </p:spPr>
        <p:txBody>
          <a:bodyPr vert="horz" lIns="91440" tIns="45720" rIns="91440" bIns="45720" rtlCol="0" anchor="ctr"/>
          <a:lstStyle>
            <a:lvl1pPr algn="ctr" fontAlgn="auto">
              <a:spcBef>
                <a:spcPts val="0"/>
              </a:spcBef>
              <a:spcAft>
                <a:spcPts val="0"/>
              </a:spcAft>
              <a:defRPr sz="1200" b="1">
                <a:solidFill>
                  <a:prstClr val="white">
                    <a:lumMod val="95000"/>
                  </a:prstClr>
                </a:solidFill>
                <a:latin typeface="Calibri"/>
                <a:cs typeface="+mn-cs"/>
              </a:defRPr>
            </a:lvl1pPr>
          </a:lstStyle>
          <a:p>
            <a:pPr>
              <a:defRPr/>
            </a:pPr>
            <a:r>
              <a:rPr lang="en-US"/>
              <a:t>NY3 Instructor Workshop – November 2015</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rgbClr val="39639D"/>
                </a:solidFill>
                <a:latin typeface="Calibri"/>
                <a:cs typeface="+mn-cs"/>
              </a:defRPr>
            </a:lvl1pPr>
          </a:lstStyle>
          <a:p>
            <a:pPr>
              <a:defRPr/>
            </a:pPr>
            <a:fld id="{3A88FAE2-4301-4C72-B708-B916548E7E4E}" type="slidenum">
              <a:rPr lang="en-US"/>
              <a:pPr>
                <a:defRPr/>
              </a:pPr>
              <a:t>‹#›</a:t>
            </a:fld>
            <a:endParaRPr lang="en-US"/>
          </a:p>
        </p:txBody>
      </p:sp>
    </p:spTree>
    <p:extLst>
      <p:ext uri="{BB962C8B-B14F-4D97-AF65-F5344CB8AC3E}">
        <p14:creationId xmlns:p14="http://schemas.microsoft.com/office/powerpoint/2010/main" val="76921673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hdr="0" dt="0"/>
  <p:txStyles>
    <p:titleStyle>
      <a:lvl1pPr algn="l" rtl="0" eaLnBrk="0" fontAlgn="base" hangingPunct="0">
        <a:spcBef>
          <a:spcPct val="0"/>
        </a:spcBef>
        <a:spcAft>
          <a:spcPct val="0"/>
        </a:spcAft>
        <a:defRPr sz="4000" b="1" spc="-100">
          <a:solidFill>
            <a:srgbClr val="23263C"/>
          </a:solidFill>
          <a:latin typeface="+mj-lt"/>
          <a:ea typeface="+mj-ea"/>
          <a:cs typeface="+mj-cs"/>
        </a:defRPr>
      </a:lvl1pPr>
      <a:lvl2pPr algn="l" rtl="0" eaLnBrk="0" fontAlgn="base" hangingPunct="0">
        <a:spcBef>
          <a:spcPct val="0"/>
        </a:spcBef>
        <a:spcAft>
          <a:spcPct val="0"/>
        </a:spcAft>
        <a:defRPr sz="4000" b="1">
          <a:solidFill>
            <a:srgbClr val="23263C"/>
          </a:solidFill>
          <a:latin typeface="Cambria" pitchFamily="18" charset="0"/>
        </a:defRPr>
      </a:lvl2pPr>
      <a:lvl3pPr algn="l" rtl="0" eaLnBrk="0" fontAlgn="base" hangingPunct="0">
        <a:spcBef>
          <a:spcPct val="0"/>
        </a:spcBef>
        <a:spcAft>
          <a:spcPct val="0"/>
        </a:spcAft>
        <a:defRPr sz="4000" b="1">
          <a:solidFill>
            <a:srgbClr val="23263C"/>
          </a:solidFill>
          <a:latin typeface="Cambria" pitchFamily="18" charset="0"/>
        </a:defRPr>
      </a:lvl3pPr>
      <a:lvl4pPr algn="l" rtl="0" eaLnBrk="0" fontAlgn="base" hangingPunct="0">
        <a:spcBef>
          <a:spcPct val="0"/>
        </a:spcBef>
        <a:spcAft>
          <a:spcPct val="0"/>
        </a:spcAft>
        <a:defRPr sz="4000" b="1">
          <a:solidFill>
            <a:srgbClr val="23263C"/>
          </a:solidFill>
          <a:latin typeface="Cambria" pitchFamily="18" charset="0"/>
        </a:defRPr>
      </a:lvl4pPr>
      <a:lvl5pPr algn="l" rtl="0" eaLnBrk="0" fontAlgn="base" hangingPunct="0">
        <a:spcBef>
          <a:spcPct val="0"/>
        </a:spcBef>
        <a:spcAft>
          <a:spcPct val="0"/>
        </a:spcAft>
        <a:defRPr sz="4000" b="1">
          <a:solidFill>
            <a:srgbClr val="23263C"/>
          </a:solidFill>
          <a:latin typeface="Cambria" pitchFamily="18" charset="0"/>
        </a:defRPr>
      </a:lvl5pPr>
      <a:lvl6pPr marL="457200" algn="l" rtl="0" fontAlgn="base">
        <a:spcBef>
          <a:spcPct val="0"/>
        </a:spcBef>
        <a:spcAft>
          <a:spcPct val="0"/>
        </a:spcAft>
        <a:defRPr sz="4000" b="1">
          <a:solidFill>
            <a:srgbClr val="23263C"/>
          </a:solidFill>
          <a:latin typeface="Cambria" pitchFamily="18" charset="0"/>
        </a:defRPr>
      </a:lvl6pPr>
      <a:lvl7pPr marL="914400" algn="l" rtl="0" fontAlgn="base">
        <a:spcBef>
          <a:spcPct val="0"/>
        </a:spcBef>
        <a:spcAft>
          <a:spcPct val="0"/>
        </a:spcAft>
        <a:defRPr sz="4000" b="1">
          <a:solidFill>
            <a:srgbClr val="23263C"/>
          </a:solidFill>
          <a:latin typeface="Cambria" pitchFamily="18" charset="0"/>
        </a:defRPr>
      </a:lvl7pPr>
      <a:lvl8pPr marL="1371600" algn="l" rtl="0" fontAlgn="base">
        <a:spcBef>
          <a:spcPct val="0"/>
        </a:spcBef>
        <a:spcAft>
          <a:spcPct val="0"/>
        </a:spcAft>
        <a:defRPr sz="4000" b="1">
          <a:solidFill>
            <a:srgbClr val="23263C"/>
          </a:solidFill>
          <a:latin typeface="Cambria" pitchFamily="18" charset="0"/>
        </a:defRPr>
      </a:lvl8pPr>
      <a:lvl9pPr marL="1828800" algn="l" rtl="0" fontAlgn="base">
        <a:spcBef>
          <a:spcPct val="0"/>
        </a:spcBef>
        <a:spcAft>
          <a:spcPct val="0"/>
        </a:spcAft>
        <a:defRPr sz="4000" b="1">
          <a:solidFill>
            <a:srgbClr val="23263C"/>
          </a:solidFill>
          <a:latin typeface="Cambria" pitchFamily="18" charset="0"/>
        </a:defRPr>
      </a:lvl9pPr>
    </p:titleStyle>
    <p:bodyStyle>
      <a:lvl1pPr marL="288925" indent="-288925" algn="l" rtl="0" eaLnBrk="0" fontAlgn="base" hangingPunct="0">
        <a:spcBef>
          <a:spcPts val="1800"/>
        </a:spcBef>
        <a:spcAft>
          <a:spcPct val="0"/>
        </a:spcAft>
        <a:buClr>
          <a:srgbClr val="B54A10"/>
        </a:buClr>
        <a:buSzPct val="94000"/>
        <a:buFont typeface="Calibri" pitchFamily="34" charset="0"/>
        <a:buChar char="●"/>
        <a:defRPr sz="3200" b="1">
          <a:solidFill>
            <a:schemeClr val="tx1"/>
          </a:solidFill>
          <a:latin typeface="+mn-lt"/>
          <a:ea typeface="+mn-ea"/>
          <a:cs typeface="+mn-cs"/>
        </a:defRPr>
      </a:lvl1pPr>
      <a:lvl2pPr marL="639763" indent="-293688" algn="l" rtl="0" eaLnBrk="0" fontAlgn="base" hangingPunct="0">
        <a:spcBef>
          <a:spcPts val="1200"/>
        </a:spcBef>
        <a:spcAft>
          <a:spcPct val="0"/>
        </a:spcAft>
        <a:buClr>
          <a:srgbClr val="105766"/>
        </a:buClr>
        <a:buSzPct val="63000"/>
        <a:buFont typeface="Wingdings" pitchFamily="2" charset="2"/>
        <a:buChar char=""/>
        <a:defRPr sz="3000" b="1">
          <a:solidFill>
            <a:schemeClr val="tx1"/>
          </a:solidFill>
          <a:latin typeface="+mn-lt"/>
          <a:ea typeface="+mn-ea"/>
          <a:cs typeface="+mn-cs"/>
        </a:defRPr>
      </a:lvl2pPr>
      <a:lvl3pPr marL="1004888" indent="-258763" algn="l" rtl="0" eaLnBrk="0" fontAlgn="base" hangingPunct="0">
        <a:spcBef>
          <a:spcPct val="20000"/>
        </a:spcBef>
        <a:spcAft>
          <a:spcPct val="0"/>
        </a:spcAft>
        <a:buClr>
          <a:srgbClr val="3F1E25"/>
        </a:buClr>
        <a:buSzPct val="70000"/>
        <a:buFont typeface="Wingdings" pitchFamily="2" charset="2"/>
        <a:buChar char=""/>
        <a:defRPr sz="2800" b="1">
          <a:solidFill>
            <a:schemeClr val="tx1"/>
          </a:solidFill>
          <a:latin typeface="+mn-lt"/>
          <a:ea typeface="+mn-ea"/>
          <a:cs typeface="+mn-cs"/>
        </a:defRPr>
      </a:lvl3pPr>
      <a:lvl4pPr marL="1279525" indent="-249238" algn="l" rtl="0" eaLnBrk="0" fontAlgn="base" hangingPunct="0">
        <a:spcBef>
          <a:spcPct val="20000"/>
        </a:spcBef>
        <a:spcAft>
          <a:spcPct val="0"/>
        </a:spcAft>
        <a:buClr>
          <a:srgbClr val="39639D"/>
        </a:buClr>
        <a:buSzPct val="90000"/>
        <a:buFont typeface="Calibri" pitchFamily="34" charset="0"/>
        <a:buChar char="●"/>
        <a:defRPr sz="2400" b="1"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74B78"/>
        </a:buClr>
        <a:buFont typeface="Arial" charset="0"/>
        <a:buChar char="•"/>
        <a:defRPr sz="2200" b="1"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263"/>
            <a:ext cx="7391400" cy="1074737"/>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914400" y="1812925"/>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 name="Rectangle 6"/>
          <p:cNvSpPr/>
          <p:nvPr/>
        </p:nvSpPr>
        <p:spPr>
          <a:xfrm rot="5400000">
            <a:off x="4480718" y="-3337718"/>
            <a:ext cx="182563"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3"/>
          <p:cNvSpPr>
            <a:spLocks noChangeArrowheads="1"/>
          </p:cNvSpPr>
          <p:nvPr/>
        </p:nvSpPr>
        <p:spPr bwMode="ltGray">
          <a:xfrm>
            <a:off x="0" y="6478588"/>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sp>
        <p:nvSpPr>
          <p:cNvPr id="3078" name="Text Box 9"/>
          <p:cNvSpPr txBox="1">
            <a:spLocks noChangeArrowheads="1"/>
          </p:cNvSpPr>
          <p:nvPr/>
        </p:nvSpPr>
        <p:spPr bwMode="white">
          <a:xfrm>
            <a:off x="1176338" y="6464300"/>
            <a:ext cx="644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50000"/>
              </a:spcBef>
              <a:spcAft>
                <a:spcPct val="0"/>
              </a:spcAft>
              <a:defRPr/>
            </a:pPr>
            <a:r>
              <a:rPr lang="en-US" altLang="en-US" sz="900" b="1" i="1" smtClean="0">
                <a:solidFill>
                  <a:srgbClr val="D9D9D9"/>
                </a:solidFill>
                <a:latin typeface="Cambria" pitchFamily="18" charset="0"/>
              </a:rPr>
              <a:t>TAX-AIDE</a:t>
            </a:r>
          </a:p>
        </p:txBody>
      </p:sp>
      <p:pic>
        <p:nvPicPr>
          <p:cNvPr id="3079" name="Picture 12" descr="AARPlogo07 cop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875" y="6496050"/>
            <a:ext cx="11366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492875"/>
            <a:ext cx="3309938" cy="365125"/>
          </a:xfrm>
          <a:prstGeom prst="rect">
            <a:avLst/>
          </a:prstGeom>
        </p:spPr>
        <p:txBody>
          <a:bodyPr vert="horz" lIns="91440" tIns="45720" rIns="91440" bIns="45720" rtlCol="0" anchor="ctr"/>
          <a:lstStyle>
            <a:lvl1pPr algn="ctr" fontAlgn="auto">
              <a:spcBef>
                <a:spcPts val="0"/>
              </a:spcBef>
              <a:spcAft>
                <a:spcPts val="0"/>
              </a:spcAft>
              <a:defRPr sz="1200" b="1">
                <a:solidFill>
                  <a:prstClr val="white">
                    <a:lumMod val="95000"/>
                  </a:prstClr>
                </a:solidFill>
                <a:latin typeface="Calibri"/>
                <a:cs typeface="+mn-cs"/>
              </a:defRPr>
            </a:lvl1pPr>
          </a:lstStyle>
          <a:p>
            <a:pPr>
              <a:defRPr/>
            </a:pPr>
            <a:r>
              <a:rPr lang="en-US"/>
              <a:t>NY3 Instructor Workshop – November 2015</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rgbClr val="39639D"/>
                </a:solidFill>
                <a:latin typeface="Calibri"/>
                <a:cs typeface="+mn-cs"/>
              </a:defRPr>
            </a:lvl1pPr>
          </a:lstStyle>
          <a:p>
            <a:pPr>
              <a:defRPr/>
            </a:pPr>
            <a:fld id="{39A364D4-FEED-4F4D-A5E2-430E9CE492B8}" type="slidenum">
              <a:rPr lang="en-US"/>
              <a:pPr>
                <a:defRPr/>
              </a:pPr>
              <a:t>‹#›</a:t>
            </a:fld>
            <a:endParaRPr lang="en-US"/>
          </a:p>
        </p:txBody>
      </p:sp>
    </p:spTree>
    <p:extLst>
      <p:ext uri="{BB962C8B-B14F-4D97-AF65-F5344CB8AC3E}">
        <p14:creationId xmlns:p14="http://schemas.microsoft.com/office/powerpoint/2010/main" val="26595447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hf hdr="0" dt="0"/>
  <p:txStyles>
    <p:titleStyle>
      <a:lvl1pPr algn="l" rtl="0" eaLnBrk="0" fontAlgn="base" hangingPunct="0">
        <a:spcBef>
          <a:spcPct val="0"/>
        </a:spcBef>
        <a:spcAft>
          <a:spcPct val="0"/>
        </a:spcAft>
        <a:defRPr sz="4000" b="1" spc="-100">
          <a:solidFill>
            <a:srgbClr val="23263C"/>
          </a:solidFill>
          <a:latin typeface="+mj-lt"/>
          <a:ea typeface="+mj-ea"/>
          <a:cs typeface="+mj-cs"/>
        </a:defRPr>
      </a:lvl1pPr>
      <a:lvl2pPr algn="l" rtl="0" eaLnBrk="0" fontAlgn="base" hangingPunct="0">
        <a:spcBef>
          <a:spcPct val="0"/>
        </a:spcBef>
        <a:spcAft>
          <a:spcPct val="0"/>
        </a:spcAft>
        <a:defRPr sz="4000" b="1">
          <a:solidFill>
            <a:srgbClr val="23263C"/>
          </a:solidFill>
          <a:latin typeface="Cambria" pitchFamily="18" charset="0"/>
        </a:defRPr>
      </a:lvl2pPr>
      <a:lvl3pPr algn="l" rtl="0" eaLnBrk="0" fontAlgn="base" hangingPunct="0">
        <a:spcBef>
          <a:spcPct val="0"/>
        </a:spcBef>
        <a:spcAft>
          <a:spcPct val="0"/>
        </a:spcAft>
        <a:defRPr sz="4000" b="1">
          <a:solidFill>
            <a:srgbClr val="23263C"/>
          </a:solidFill>
          <a:latin typeface="Cambria" pitchFamily="18" charset="0"/>
        </a:defRPr>
      </a:lvl3pPr>
      <a:lvl4pPr algn="l" rtl="0" eaLnBrk="0" fontAlgn="base" hangingPunct="0">
        <a:spcBef>
          <a:spcPct val="0"/>
        </a:spcBef>
        <a:spcAft>
          <a:spcPct val="0"/>
        </a:spcAft>
        <a:defRPr sz="4000" b="1">
          <a:solidFill>
            <a:srgbClr val="23263C"/>
          </a:solidFill>
          <a:latin typeface="Cambria" pitchFamily="18" charset="0"/>
        </a:defRPr>
      </a:lvl4pPr>
      <a:lvl5pPr algn="l" rtl="0" eaLnBrk="0" fontAlgn="base" hangingPunct="0">
        <a:spcBef>
          <a:spcPct val="0"/>
        </a:spcBef>
        <a:spcAft>
          <a:spcPct val="0"/>
        </a:spcAft>
        <a:defRPr sz="4000" b="1">
          <a:solidFill>
            <a:srgbClr val="23263C"/>
          </a:solidFill>
          <a:latin typeface="Cambria" pitchFamily="18" charset="0"/>
        </a:defRPr>
      </a:lvl5pPr>
      <a:lvl6pPr marL="457200" algn="l" rtl="0" fontAlgn="base">
        <a:spcBef>
          <a:spcPct val="0"/>
        </a:spcBef>
        <a:spcAft>
          <a:spcPct val="0"/>
        </a:spcAft>
        <a:defRPr sz="4000" b="1">
          <a:solidFill>
            <a:srgbClr val="23263C"/>
          </a:solidFill>
          <a:latin typeface="Cambria" pitchFamily="18" charset="0"/>
        </a:defRPr>
      </a:lvl6pPr>
      <a:lvl7pPr marL="914400" algn="l" rtl="0" fontAlgn="base">
        <a:spcBef>
          <a:spcPct val="0"/>
        </a:spcBef>
        <a:spcAft>
          <a:spcPct val="0"/>
        </a:spcAft>
        <a:defRPr sz="4000" b="1">
          <a:solidFill>
            <a:srgbClr val="23263C"/>
          </a:solidFill>
          <a:latin typeface="Cambria" pitchFamily="18" charset="0"/>
        </a:defRPr>
      </a:lvl7pPr>
      <a:lvl8pPr marL="1371600" algn="l" rtl="0" fontAlgn="base">
        <a:spcBef>
          <a:spcPct val="0"/>
        </a:spcBef>
        <a:spcAft>
          <a:spcPct val="0"/>
        </a:spcAft>
        <a:defRPr sz="4000" b="1">
          <a:solidFill>
            <a:srgbClr val="23263C"/>
          </a:solidFill>
          <a:latin typeface="Cambria" pitchFamily="18" charset="0"/>
        </a:defRPr>
      </a:lvl8pPr>
      <a:lvl9pPr marL="1828800" algn="l" rtl="0" fontAlgn="base">
        <a:spcBef>
          <a:spcPct val="0"/>
        </a:spcBef>
        <a:spcAft>
          <a:spcPct val="0"/>
        </a:spcAft>
        <a:defRPr sz="4000" b="1">
          <a:solidFill>
            <a:srgbClr val="23263C"/>
          </a:solidFill>
          <a:latin typeface="Cambria" pitchFamily="18" charset="0"/>
        </a:defRPr>
      </a:lvl9pPr>
    </p:titleStyle>
    <p:bodyStyle>
      <a:lvl1pPr marL="288925" indent="-288925" algn="l" rtl="0" eaLnBrk="0" fontAlgn="base" hangingPunct="0">
        <a:spcBef>
          <a:spcPts val="1800"/>
        </a:spcBef>
        <a:spcAft>
          <a:spcPct val="0"/>
        </a:spcAft>
        <a:buClr>
          <a:srgbClr val="B54A10"/>
        </a:buClr>
        <a:buSzPct val="94000"/>
        <a:buFont typeface="Calibri" pitchFamily="34" charset="0"/>
        <a:buChar char="●"/>
        <a:defRPr sz="3200" b="1">
          <a:solidFill>
            <a:schemeClr val="tx1"/>
          </a:solidFill>
          <a:latin typeface="+mn-lt"/>
          <a:ea typeface="+mn-ea"/>
          <a:cs typeface="+mn-cs"/>
        </a:defRPr>
      </a:lvl1pPr>
      <a:lvl2pPr marL="639763" indent="-293688" algn="l" rtl="0" eaLnBrk="0" fontAlgn="base" hangingPunct="0">
        <a:spcBef>
          <a:spcPts val="1200"/>
        </a:spcBef>
        <a:spcAft>
          <a:spcPct val="0"/>
        </a:spcAft>
        <a:buClr>
          <a:srgbClr val="105766"/>
        </a:buClr>
        <a:buSzPct val="63000"/>
        <a:buFont typeface="Wingdings" pitchFamily="2" charset="2"/>
        <a:buChar char=""/>
        <a:defRPr sz="3000" b="1">
          <a:solidFill>
            <a:schemeClr val="tx1"/>
          </a:solidFill>
          <a:latin typeface="+mn-lt"/>
          <a:ea typeface="+mn-ea"/>
          <a:cs typeface="+mn-cs"/>
        </a:defRPr>
      </a:lvl2pPr>
      <a:lvl3pPr marL="1004888" indent="-258763" algn="l" rtl="0" eaLnBrk="0" fontAlgn="base" hangingPunct="0">
        <a:spcBef>
          <a:spcPct val="20000"/>
        </a:spcBef>
        <a:spcAft>
          <a:spcPct val="0"/>
        </a:spcAft>
        <a:buClr>
          <a:srgbClr val="3F1E25"/>
        </a:buClr>
        <a:buSzPct val="70000"/>
        <a:buFont typeface="Wingdings" pitchFamily="2" charset="2"/>
        <a:buChar char=""/>
        <a:defRPr sz="2800" b="1">
          <a:solidFill>
            <a:schemeClr val="tx1"/>
          </a:solidFill>
          <a:latin typeface="+mn-lt"/>
          <a:ea typeface="+mn-ea"/>
          <a:cs typeface="+mn-cs"/>
        </a:defRPr>
      </a:lvl3pPr>
      <a:lvl4pPr marL="1279525" indent="-249238" algn="l" rtl="0" eaLnBrk="0" fontAlgn="base" hangingPunct="0">
        <a:spcBef>
          <a:spcPct val="20000"/>
        </a:spcBef>
        <a:spcAft>
          <a:spcPct val="0"/>
        </a:spcAft>
        <a:buClr>
          <a:srgbClr val="39639D"/>
        </a:buClr>
        <a:buSzPct val="90000"/>
        <a:buFont typeface="Calibri" pitchFamily="34" charset="0"/>
        <a:buChar char="●"/>
        <a:defRPr sz="2400" b="1"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74B78"/>
        </a:buClr>
        <a:buFont typeface="Arial" charset="0"/>
        <a:buChar char="•"/>
        <a:defRPr sz="2200" b="1"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79"/>
            <a:ext cx="7391400" cy="107442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12898"/>
            <a:ext cx="7391400" cy="449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p:nvSpPr>
        <p:spPr>
          <a:xfrm rot="5400000">
            <a:off x="4480559" y="-3337560"/>
            <a:ext cx="182881"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3"/>
          <p:cNvSpPr>
            <a:spLocks noChangeArrowheads="1"/>
          </p:cNvSpPr>
          <p:nvPr/>
        </p:nvSpPr>
        <p:spPr bwMode="ltGray">
          <a:xfrm>
            <a:off x="0" y="6478103"/>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1" name="Text Box 9"/>
          <p:cNvSpPr txBox="1">
            <a:spLocks noChangeArrowheads="1"/>
          </p:cNvSpPr>
          <p:nvPr/>
        </p:nvSpPr>
        <p:spPr bwMode="white">
          <a:xfrm>
            <a:off x="1176338" y="6464300"/>
            <a:ext cx="644525" cy="228600"/>
          </a:xfrm>
          <a:prstGeom prst="rect">
            <a:avLst/>
          </a:prstGeom>
          <a:noFill/>
          <a:ln w="9525" algn="ctr">
            <a:noFill/>
            <a:miter lim="800000"/>
            <a:headEnd/>
            <a:tailEnd/>
          </a:ln>
          <a:effectLst/>
        </p:spPr>
        <p:txBody>
          <a:bodyPr lIns="0" rIns="0">
            <a:spAutoFit/>
          </a:bodyPr>
          <a:lstStyle/>
          <a:p>
            <a:pPr>
              <a:spcBef>
                <a:spcPct val="50000"/>
              </a:spcBef>
            </a:pPr>
            <a:r>
              <a:rPr lang="en-US" sz="900" b="1" i="1" dirty="0">
                <a:solidFill>
                  <a:prstClr val="white">
                    <a:lumMod val="85000"/>
                  </a:prstClr>
                </a:solidFill>
                <a:latin typeface="Cambria" pitchFamily="18" charset="0"/>
              </a:rPr>
              <a:t>TAX-AIDE</a:t>
            </a:r>
          </a:p>
        </p:txBody>
      </p:sp>
      <p:pic>
        <p:nvPicPr>
          <p:cNvPr id="13" name="Picture 12" descr="AARPlogo07 copy.png"/>
          <p:cNvPicPr>
            <a:picLocks noChangeAspect="1"/>
          </p:cNvPicPr>
          <p:nvPr/>
        </p:nvPicPr>
        <p:blipFill>
          <a:blip r:embed="rId11" cstate="print"/>
          <a:stretch>
            <a:fillRect/>
          </a:stretch>
        </p:blipFill>
        <p:spPr>
          <a:xfrm>
            <a:off x="16666" y="6496050"/>
            <a:ext cx="1135687" cy="345644"/>
          </a:xfrm>
          <a:prstGeom prst="rect">
            <a:avLst/>
          </a:prstGeom>
        </p:spPr>
      </p:pic>
      <p:sp>
        <p:nvSpPr>
          <p:cNvPr id="5" name="Footer Placeholder 4"/>
          <p:cNvSpPr>
            <a:spLocks noGrp="1"/>
          </p:cNvSpPr>
          <p:nvPr>
            <p:ph type="ftr" sz="quarter" idx="3"/>
          </p:nvPr>
        </p:nvSpPr>
        <p:spPr>
          <a:xfrm>
            <a:off x="3124199" y="6492875"/>
            <a:ext cx="3309257" cy="365125"/>
          </a:xfrm>
          <a:prstGeom prst="rect">
            <a:avLst/>
          </a:prstGeom>
        </p:spPr>
        <p:txBody>
          <a:bodyPr vert="horz" lIns="91440" tIns="45720" rIns="91440" bIns="45720" rtlCol="0" anchor="ctr"/>
          <a:lstStyle>
            <a:lvl1pPr algn="ctr">
              <a:defRPr sz="1200" b="1">
                <a:solidFill>
                  <a:schemeClr val="bg1">
                    <a:lumMod val="95000"/>
                  </a:schemeClr>
                </a:solidFill>
              </a:defRPr>
            </a:lvl1pPr>
          </a:lstStyle>
          <a:p>
            <a:r>
              <a:rPr lang="en-US" dirty="0" smtClean="0">
                <a:solidFill>
                  <a:prstClr val="white">
                    <a:lumMod val="95000"/>
                  </a:prstClr>
                </a:solidFill>
              </a:rPr>
              <a:t>NY3 Instructor Workshop – November 2015</a:t>
            </a:r>
            <a:endParaRPr lang="en-US" dirty="0">
              <a:solidFill>
                <a:prstClr val="white">
                  <a:lumMod val="95000"/>
                </a:prstClr>
              </a:solidFill>
            </a:endParaRP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400">
                <a:solidFill>
                  <a:schemeClr val="accent4"/>
                </a:solidFill>
              </a:defRPr>
            </a:lvl1pPr>
          </a:lstStyle>
          <a:p>
            <a:fld id="{D45A7FE5-071C-4C36-8625-702660F4D60A}" type="slidenum">
              <a:rPr lang="en-US" smtClean="0">
                <a:solidFill>
                  <a:srgbClr val="39639D"/>
                </a:solidFill>
              </a:rPr>
              <a:pPr/>
              <a:t>‹#›</a:t>
            </a:fld>
            <a:endParaRPr lang="en-US">
              <a:solidFill>
                <a:srgbClr val="39639D"/>
              </a:solidFill>
            </a:endParaRPr>
          </a:p>
        </p:txBody>
      </p:sp>
    </p:spTree>
    <p:extLst>
      <p:ext uri="{BB962C8B-B14F-4D97-AF65-F5344CB8AC3E}">
        <p14:creationId xmlns:p14="http://schemas.microsoft.com/office/powerpoint/2010/main" val="37091252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hf hdr="0" dt="0"/>
  <p:txStyles>
    <p:titleStyle>
      <a:lvl1pPr algn="l" defTabSz="914400" rtl="0" eaLnBrk="1" latinLnBrk="0" hangingPunct="1">
        <a:spcBef>
          <a:spcPct val="0"/>
        </a:spcBef>
        <a:buNone/>
        <a:defRPr sz="4000" b="1" kern="0" cap="none" spc="-100" baseline="0">
          <a:ln>
            <a:noFill/>
          </a:ln>
          <a:solidFill>
            <a:schemeClr val="accent5">
              <a:lumMod val="50000"/>
            </a:schemeClr>
          </a:solidFill>
          <a:effectLst/>
          <a:latin typeface="+mj-lt"/>
          <a:ea typeface="+mj-ea"/>
          <a:cs typeface="+mj-cs"/>
        </a:defRPr>
      </a:lvl1pPr>
    </p:titleStyle>
    <p:bodyStyle>
      <a:lvl1pPr marL="288925" indent="-288925" algn="l" defTabSz="914400" rtl="0" eaLnBrk="1" latinLnBrk="0" hangingPunct="1">
        <a:spcBef>
          <a:spcPts val="1800"/>
        </a:spcBef>
        <a:buClr>
          <a:schemeClr val="accent3">
            <a:lumMod val="75000"/>
          </a:schemeClr>
        </a:buClr>
        <a:buSzPct val="94000"/>
        <a:buFont typeface="Calibri" pitchFamily="34" charset="0"/>
        <a:buChar char="●"/>
        <a:defRPr sz="3200" b="1" kern="0" baseline="0">
          <a:solidFill>
            <a:schemeClr val="tx1"/>
          </a:solidFill>
          <a:latin typeface="+mn-lt"/>
          <a:ea typeface="+mn-ea"/>
          <a:cs typeface="+mn-cs"/>
        </a:defRPr>
      </a:lvl1pPr>
      <a:lvl2pPr marL="639763" indent="-293688" algn="l" defTabSz="914400" rtl="0" eaLnBrk="1" latinLnBrk="0" hangingPunct="1">
        <a:spcBef>
          <a:spcPts val="1200"/>
        </a:spcBef>
        <a:buClr>
          <a:schemeClr val="bg2">
            <a:lumMod val="25000"/>
          </a:schemeClr>
        </a:buClr>
        <a:buSzPct val="63000"/>
        <a:buFont typeface="Wingdings" pitchFamily="2" charset="2"/>
        <a:buChar char=""/>
        <a:defRPr sz="3000" b="1" kern="0" baseline="0">
          <a:solidFill>
            <a:schemeClr val="tx1"/>
          </a:solidFill>
          <a:latin typeface="+mn-lt"/>
          <a:ea typeface="+mn-ea"/>
          <a:cs typeface="+mn-cs"/>
        </a:defRPr>
      </a:lvl2pPr>
      <a:lvl3pPr marL="1004888" indent="-258763" algn="l" defTabSz="914400" rtl="0" eaLnBrk="1" latinLnBrk="0" hangingPunct="1">
        <a:spcBef>
          <a:spcPct val="20000"/>
        </a:spcBef>
        <a:buClr>
          <a:schemeClr val="accent6">
            <a:lumMod val="50000"/>
          </a:schemeClr>
        </a:buClr>
        <a:buSzPct val="70000"/>
        <a:buFont typeface="Wingdings" pitchFamily="2" charset="2"/>
        <a:buChar char=""/>
        <a:defRPr sz="2800" b="1" kern="0" baseline="0">
          <a:solidFill>
            <a:schemeClr val="tx1"/>
          </a:solidFill>
          <a:latin typeface="+mn-lt"/>
          <a:ea typeface="+mn-ea"/>
          <a:cs typeface="+mn-cs"/>
        </a:defRPr>
      </a:lvl3pPr>
      <a:lvl4pPr marL="1279525" indent="-249238" algn="l" defTabSz="914400" rtl="0" eaLnBrk="1" latinLnBrk="0" hangingPunct="1">
        <a:spcBef>
          <a:spcPct val="20000"/>
        </a:spcBef>
        <a:buClr>
          <a:schemeClr val="accent4"/>
        </a:buClr>
        <a:buSzPct val="90000"/>
        <a:buFont typeface="Calibri" pitchFamily="34" charset="0"/>
        <a:buChar char="●"/>
        <a:defRPr sz="2400" b="1"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200" b="1"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79"/>
            <a:ext cx="7391400" cy="107442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12898"/>
            <a:ext cx="7391400" cy="449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p:nvSpPr>
        <p:spPr>
          <a:xfrm rot="5400000">
            <a:off x="4480559" y="-3337560"/>
            <a:ext cx="182881"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3"/>
          <p:cNvSpPr>
            <a:spLocks noChangeArrowheads="1"/>
          </p:cNvSpPr>
          <p:nvPr/>
        </p:nvSpPr>
        <p:spPr bwMode="ltGray">
          <a:xfrm>
            <a:off x="0" y="6478103"/>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1" name="Text Box 9"/>
          <p:cNvSpPr txBox="1">
            <a:spLocks noChangeArrowheads="1"/>
          </p:cNvSpPr>
          <p:nvPr/>
        </p:nvSpPr>
        <p:spPr bwMode="white">
          <a:xfrm>
            <a:off x="1176338" y="6464300"/>
            <a:ext cx="644525" cy="228600"/>
          </a:xfrm>
          <a:prstGeom prst="rect">
            <a:avLst/>
          </a:prstGeom>
          <a:noFill/>
          <a:ln w="9525" algn="ctr">
            <a:noFill/>
            <a:miter lim="800000"/>
            <a:headEnd/>
            <a:tailEnd/>
          </a:ln>
          <a:effectLst/>
        </p:spPr>
        <p:txBody>
          <a:bodyPr lIns="0" rIns="0">
            <a:spAutoFit/>
          </a:bodyPr>
          <a:lstStyle/>
          <a:p>
            <a:pPr>
              <a:spcBef>
                <a:spcPct val="50000"/>
              </a:spcBef>
            </a:pPr>
            <a:r>
              <a:rPr lang="en-US" sz="900" b="1" i="1" dirty="0">
                <a:solidFill>
                  <a:prstClr val="white">
                    <a:lumMod val="85000"/>
                  </a:prstClr>
                </a:solidFill>
                <a:latin typeface="Cambria" pitchFamily="18" charset="0"/>
              </a:rPr>
              <a:t>TAX-AIDE</a:t>
            </a:r>
          </a:p>
        </p:txBody>
      </p:sp>
      <p:pic>
        <p:nvPicPr>
          <p:cNvPr id="13" name="Picture 12" descr="AARPlogo07 copy.png"/>
          <p:cNvPicPr>
            <a:picLocks noChangeAspect="1"/>
          </p:cNvPicPr>
          <p:nvPr/>
        </p:nvPicPr>
        <p:blipFill>
          <a:blip r:embed="rId11" cstate="print"/>
          <a:stretch>
            <a:fillRect/>
          </a:stretch>
        </p:blipFill>
        <p:spPr>
          <a:xfrm>
            <a:off x="16666" y="6496050"/>
            <a:ext cx="1135687" cy="345644"/>
          </a:xfrm>
          <a:prstGeom prst="rect">
            <a:avLst/>
          </a:prstGeom>
        </p:spPr>
      </p:pic>
      <p:sp>
        <p:nvSpPr>
          <p:cNvPr id="5" name="Footer Placeholder 4"/>
          <p:cNvSpPr>
            <a:spLocks noGrp="1"/>
          </p:cNvSpPr>
          <p:nvPr>
            <p:ph type="ftr" sz="quarter" idx="3"/>
          </p:nvPr>
        </p:nvSpPr>
        <p:spPr>
          <a:xfrm>
            <a:off x="3124199" y="6492875"/>
            <a:ext cx="3309257" cy="365125"/>
          </a:xfrm>
          <a:prstGeom prst="rect">
            <a:avLst/>
          </a:prstGeom>
        </p:spPr>
        <p:txBody>
          <a:bodyPr vert="horz" lIns="91440" tIns="45720" rIns="91440" bIns="45720" rtlCol="0" anchor="ctr"/>
          <a:lstStyle>
            <a:lvl1pPr algn="ctr">
              <a:defRPr sz="1200" b="1">
                <a:solidFill>
                  <a:schemeClr val="bg1">
                    <a:lumMod val="95000"/>
                  </a:schemeClr>
                </a:solidFill>
              </a:defRPr>
            </a:lvl1pPr>
          </a:lstStyle>
          <a:p>
            <a:r>
              <a:rPr lang="en-US" dirty="0" smtClean="0">
                <a:solidFill>
                  <a:prstClr val="white">
                    <a:lumMod val="95000"/>
                  </a:prstClr>
                </a:solidFill>
              </a:rPr>
              <a:t>NY3 Instructor Workshop – November 2015</a:t>
            </a:r>
            <a:endParaRPr lang="en-US" dirty="0">
              <a:solidFill>
                <a:prstClr val="white">
                  <a:lumMod val="95000"/>
                </a:prstClr>
              </a:solidFill>
            </a:endParaRP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400">
                <a:solidFill>
                  <a:schemeClr val="accent4"/>
                </a:solidFill>
              </a:defRPr>
            </a:lvl1pPr>
          </a:lstStyle>
          <a:p>
            <a:fld id="{D45A7FE5-071C-4C36-8625-702660F4D60A}" type="slidenum">
              <a:rPr lang="en-US" smtClean="0">
                <a:solidFill>
                  <a:srgbClr val="39639D"/>
                </a:solidFill>
              </a:rPr>
              <a:pPr/>
              <a:t>‹#›</a:t>
            </a:fld>
            <a:endParaRPr lang="en-US">
              <a:solidFill>
                <a:srgbClr val="39639D"/>
              </a:solidFill>
            </a:endParaRPr>
          </a:p>
        </p:txBody>
      </p:sp>
    </p:spTree>
    <p:extLst>
      <p:ext uri="{BB962C8B-B14F-4D97-AF65-F5344CB8AC3E}">
        <p14:creationId xmlns:p14="http://schemas.microsoft.com/office/powerpoint/2010/main" val="383891982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hf hdr="0" dt="0"/>
  <p:txStyles>
    <p:titleStyle>
      <a:lvl1pPr algn="l" defTabSz="914400" rtl="0" eaLnBrk="1" latinLnBrk="0" hangingPunct="1">
        <a:spcBef>
          <a:spcPct val="0"/>
        </a:spcBef>
        <a:buNone/>
        <a:defRPr sz="4000" b="1" kern="0" cap="none" spc="-100" baseline="0">
          <a:ln>
            <a:noFill/>
          </a:ln>
          <a:solidFill>
            <a:schemeClr val="accent5">
              <a:lumMod val="50000"/>
            </a:schemeClr>
          </a:solidFill>
          <a:effectLst/>
          <a:latin typeface="+mj-lt"/>
          <a:ea typeface="+mj-ea"/>
          <a:cs typeface="+mj-cs"/>
        </a:defRPr>
      </a:lvl1pPr>
    </p:titleStyle>
    <p:bodyStyle>
      <a:lvl1pPr marL="288925" indent="-288925" algn="l" defTabSz="914400" rtl="0" eaLnBrk="1" latinLnBrk="0" hangingPunct="1">
        <a:spcBef>
          <a:spcPts val="1800"/>
        </a:spcBef>
        <a:buClr>
          <a:schemeClr val="accent3">
            <a:lumMod val="75000"/>
          </a:schemeClr>
        </a:buClr>
        <a:buSzPct val="94000"/>
        <a:buFont typeface="Calibri" pitchFamily="34" charset="0"/>
        <a:buChar char="●"/>
        <a:defRPr sz="3200" b="1" kern="0" baseline="0">
          <a:solidFill>
            <a:schemeClr val="tx1"/>
          </a:solidFill>
          <a:latin typeface="+mn-lt"/>
          <a:ea typeface="+mn-ea"/>
          <a:cs typeface="+mn-cs"/>
        </a:defRPr>
      </a:lvl1pPr>
      <a:lvl2pPr marL="639763" indent="-293688" algn="l" defTabSz="914400" rtl="0" eaLnBrk="1" latinLnBrk="0" hangingPunct="1">
        <a:spcBef>
          <a:spcPts val="1200"/>
        </a:spcBef>
        <a:buClr>
          <a:schemeClr val="bg2">
            <a:lumMod val="25000"/>
          </a:schemeClr>
        </a:buClr>
        <a:buSzPct val="63000"/>
        <a:buFont typeface="Wingdings" pitchFamily="2" charset="2"/>
        <a:buChar char=""/>
        <a:defRPr sz="3000" b="1" kern="0" baseline="0">
          <a:solidFill>
            <a:schemeClr val="tx1"/>
          </a:solidFill>
          <a:latin typeface="+mn-lt"/>
          <a:ea typeface="+mn-ea"/>
          <a:cs typeface="+mn-cs"/>
        </a:defRPr>
      </a:lvl2pPr>
      <a:lvl3pPr marL="1004888" indent="-258763" algn="l" defTabSz="914400" rtl="0" eaLnBrk="1" latinLnBrk="0" hangingPunct="1">
        <a:spcBef>
          <a:spcPct val="20000"/>
        </a:spcBef>
        <a:buClr>
          <a:schemeClr val="accent6">
            <a:lumMod val="50000"/>
          </a:schemeClr>
        </a:buClr>
        <a:buSzPct val="70000"/>
        <a:buFont typeface="Wingdings" pitchFamily="2" charset="2"/>
        <a:buChar char=""/>
        <a:defRPr sz="2800" b="1" kern="0" baseline="0">
          <a:solidFill>
            <a:schemeClr val="tx1"/>
          </a:solidFill>
          <a:latin typeface="+mn-lt"/>
          <a:ea typeface="+mn-ea"/>
          <a:cs typeface="+mn-cs"/>
        </a:defRPr>
      </a:lvl3pPr>
      <a:lvl4pPr marL="1279525" indent="-249238" algn="l" defTabSz="914400" rtl="0" eaLnBrk="1" latinLnBrk="0" hangingPunct="1">
        <a:spcBef>
          <a:spcPct val="20000"/>
        </a:spcBef>
        <a:buClr>
          <a:schemeClr val="accent4"/>
        </a:buClr>
        <a:buSzPct val="90000"/>
        <a:buFont typeface="Calibri" pitchFamily="34" charset="0"/>
        <a:buChar char="●"/>
        <a:defRPr sz="2400" b="1"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200" b="1"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79"/>
            <a:ext cx="7391400" cy="107442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12898"/>
            <a:ext cx="7391400" cy="449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p:nvSpPr>
        <p:spPr>
          <a:xfrm rot="5400000">
            <a:off x="4480559" y="-3337560"/>
            <a:ext cx="182881"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3"/>
          <p:cNvSpPr>
            <a:spLocks noChangeArrowheads="1"/>
          </p:cNvSpPr>
          <p:nvPr/>
        </p:nvSpPr>
        <p:spPr bwMode="ltGray">
          <a:xfrm>
            <a:off x="0" y="6478103"/>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1" name="Text Box 9"/>
          <p:cNvSpPr txBox="1">
            <a:spLocks noChangeArrowheads="1"/>
          </p:cNvSpPr>
          <p:nvPr/>
        </p:nvSpPr>
        <p:spPr bwMode="white">
          <a:xfrm>
            <a:off x="1176338" y="6464300"/>
            <a:ext cx="644525" cy="228600"/>
          </a:xfrm>
          <a:prstGeom prst="rect">
            <a:avLst/>
          </a:prstGeom>
          <a:noFill/>
          <a:ln w="9525" algn="ctr">
            <a:noFill/>
            <a:miter lim="800000"/>
            <a:headEnd/>
            <a:tailEnd/>
          </a:ln>
          <a:effectLst/>
        </p:spPr>
        <p:txBody>
          <a:bodyPr lIns="0" rIns="0">
            <a:spAutoFit/>
          </a:bodyPr>
          <a:lstStyle/>
          <a:p>
            <a:pPr>
              <a:spcBef>
                <a:spcPct val="50000"/>
              </a:spcBef>
            </a:pPr>
            <a:r>
              <a:rPr lang="en-US" sz="900" b="1" i="1" dirty="0">
                <a:solidFill>
                  <a:prstClr val="white">
                    <a:lumMod val="85000"/>
                  </a:prstClr>
                </a:solidFill>
                <a:latin typeface="Cambria" pitchFamily="18" charset="0"/>
              </a:rPr>
              <a:t>TAX-AIDE</a:t>
            </a:r>
          </a:p>
        </p:txBody>
      </p:sp>
      <p:pic>
        <p:nvPicPr>
          <p:cNvPr id="13" name="Picture 12" descr="AARPlogo07 copy.png"/>
          <p:cNvPicPr>
            <a:picLocks noChangeAspect="1"/>
          </p:cNvPicPr>
          <p:nvPr/>
        </p:nvPicPr>
        <p:blipFill>
          <a:blip r:embed="rId11" cstate="print"/>
          <a:stretch>
            <a:fillRect/>
          </a:stretch>
        </p:blipFill>
        <p:spPr>
          <a:xfrm>
            <a:off x="16666" y="6496050"/>
            <a:ext cx="1135687" cy="345644"/>
          </a:xfrm>
          <a:prstGeom prst="rect">
            <a:avLst/>
          </a:prstGeom>
        </p:spPr>
      </p:pic>
      <p:sp>
        <p:nvSpPr>
          <p:cNvPr id="5" name="Footer Placeholder 4"/>
          <p:cNvSpPr>
            <a:spLocks noGrp="1"/>
          </p:cNvSpPr>
          <p:nvPr>
            <p:ph type="ftr" sz="quarter" idx="3"/>
          </p:nvPr>
        </p:nvSpPr>
        <p:spPr>
          <a:xfrm>
            <a:off x="3124199" y="6492875"/>
            <a:ext cx="3309257" cy="365125"/>
          </a:xfrm>
          <a:prstGeom prst="rect">
            <a:avLst/>
          </a:prstGeom>
        </p:spPr>
        <p:txBody>
          <a:bodyPr vert="horz" lIns="91440" tIns="45720" rIns="91440" bIns="45720" rtlCol="0" anchor="ctr"/>
          <a:lstStyle>
            <a:lvl1pPr algn="ctr">
              <a:defRPr sz="1200" b="1">
                <a:solidFill>
                  <a:schemeClr val="bg1">
                    <a:lumMod val="95000"/>
                  </a:schemeClr>
                </a:solidFill>
              </a:defRPr>
            </a:lvl1pPr>
          </a:lstStyle>
          <a:p>
            <a:r>
              <a:rPr lang="en-US" dirty="0" smtClean="0">
                <a:solidFill>
                  <a:prstClr val="white">
                    <a:lumMod val="95000"/>
                  </a:prstClr>
                </a:solidFill>
              </a:rPr>
              <a:t>NY3 Instructor Workshop – November 2015</a:t>
            </a:r>
            <a:endParaRPr lang="en-US" dirty="0">
              <a:solidFill>
                <a:prstClr val="white">
                  <a:lumMod val="95000"/>
                </a:prstClr>
              </a:solidFill>
            </a:endParaRP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400">
                <a:solidFill>
                  <a:schemeClr val="accent4"/>
                </a:solidFill>
              </a:defRPr>
            </a:lvl1pPr>
          </a:lstStyle>
          <a:p>
            <a:fld id="{D45A7FE5-071C-4C36-8625-702660F4D60A}" type="slidenum">
              <a:rPr lang="en-US" smtClean="0">
                <a:solidFill>
                  <a:srgbClr val="39639D"/>
                </a:solidFill>
              </a:rPr>
              <a:pPr/>
              <a:t>‹#›</a:t>
            </a:fld>
            <a:endParaRPr lang="en-US">
              <a:solidFill>
                <a:srgbClr val="39639D"/>
              </a:solidFill>
            </a:endParaRPr>
          </a:p>
        </p:txBody>
      </p:sp>
    </p:spTree>
    <p:extLst>
      <p:ext uri="{BB962C8B-B14F-4D97-AF65-F5344CB8AC3E}">
        <p14:creationId xmlns:p14="http://schemas.microsoft.com/office/powerpoint/2010/main" val="245276153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hf hdr="0" dt="0"/>
  <p:txStyles>
    <p:titleStyle>
      <a:lvl1pPr algn="l" defTabSz="914400" rtl="0" eaLnBrk="1" latinLnBrk="0" hangingPunct="1">
        <a:spcBef>
          <a:spcPct val="0"/>
        </a:spcBef>
        <a:buNone/>
        <a:defRPr sz="4000" b="1" kern="0" cap="none" spc="-100" baseline="0">
          <a:ln>
            <a:noFill/>
          </a:ln>
          <a:solidFill>
            <a:schemeClr val="accent5">
              <a:lumMod val="50000"/>
            </a:schemeClr>
          </a:solidFill>
          <a:effectLst/>
          <a:latin typeface="+mj-lt"/>
          <a:ea typeface="+mj-ea"/>
          <a:cs typeface="+mj-cs"/>
        </a:defRPr>
      </a:lvl1pPr>
    </p:titleStyle>
    <p:bodyStyle>
      <a:lvl1pPr marL="288925" indent="-288925" algn="l" defTabSz="914400" rtl="0" eaLnBrk="1" latinLnBrk="0" hangingPunct="1">
        <a:spcBef>
          <a:spcPts val="1800"/>
        </a:spcBef>
        <a:buClr>
          <a:schemeClr val="accent3">
            <a:lumMod val="75000"/>
          </a:schemeClr>
        </a:buClr>
        <a:buSzPct val="94000"/>
        <a:buFont typeface="Calibri" pitchFamily="34" charset="0"/>
        <a:buChar char="●"/>
        <a:defRPr sz="3200" b="1" kern="0" baseline="0">
          <a:solidFill>
            <a:schemeClr val="tx1"/>
          </a:solidFill>
          <a:latin typeface="+mn-lt"/>
          <a:ea typeface="+mn-ea"/>
          <a:cs typeface="+mn-cs"/>
        </a:defRPr>
      </a:lvl1pPr>
      <a:lvl2pPr marL="639763" indent="-293688" algn="l" defTabSz="914400" rtl="0" eaLnBrk="1" latinLnBrk="0" hangingPunct="1">
        <a:spcBef>
          <a:spcPts val="1200"/>
        </a:spcBef>
        <a:buClr>
          <a:schemeClr val="bg2">
            <a:lumMod val="25000"/>
          </a:schemeClr>
        </a:buClr>
        <a:buSzPct val="63000"/>
        <a:buFont typeface="Wingdings" pitchFamily="2" charset="2"/>
        <a:buChar char=""/>
        <a:defRPr sz="3000" b="1" kern="0" baseline="0">
          <a:solidFill>
            <a:schemeClr val="tx1"/>
          </a:solidFill>
          <a:latin typeface="+mn-lt"/>
          <a:ea typeface="+mn-ea"/>
          <a:cs typeface="+mn-cs"/>
        </a:defRPr>
      </a:lvl2pPr>
      <a:lvl3pPr marL="1004888" indent="-258763" algn="l" defTabSz="914400" rtl="0" eaLnBrk="1" latinLnBrk="0" hangingPunct="1">
        <a:spcBef>
          <a:spcPct val="20000"/>
        </a:spcBef>
        <a:buClr>
          <a:schemeClr val="accent6">
            <a:lumMod val="50000"/>
          </a:schemeClr>
        </a:buClr>
        <a:buSzPct val="70000"/>
        <a:buFont typeface="Wingdings" pitchFamily="2" charset="2"/>
        <a:buChar char=""/>
        <a:defRPr sz="2800" b="1" kern="0" baseline="0">
          <a:solidFill>
            <a:schemeClr val="tx1"/>
          </a:solidFill>
          <a:latin typeface="+mn-lt"/>
          <a:ea typeface="+mn-ea"/>
          <a:cs typeface="+mn-cs"/>
        </a:defRPr>
      </a:lvl3pPr>
      <a:lvl4pPr marL="1279525" indent="-249238" algn="l" defTabSz="914400" rtl="0" eaLnBrk="1" latinLnBrk="0" hangingPunct="1">
        <a:spcBef>
          <a:spcPct val="20000"/>
        </a:spcBef>
        <a:buClr>
          <a:schemeClr val="accent4"/>
        </a:buClr>
        <a:buSzPct val="90000"/>
        <a:buFont typeface="Calibri" pitchFamily="34" charset="0"/>
        <a:buChar char="●"/>
        <a:defRPr sz="2400" b="1"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200" b="1"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79"/>
            <a:ext cx="7391400" cy="107442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12898"/>
            <a:ext cx="7391400" cy="449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p:nvSpPr>
        <p:spPr>
          <a:xfrm rot="5400000">
            <a:off x="4480559" y="-3337560"/>
            <a:ext cx="182881"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3"/>
          <p:cNvSpPr>
            <a:spLocks noChangeArrowheads="1"/>
          </p:cNvSpPr>
          <p:nvPr/>
        </p:nvSpPr>
        <p:spPr bwMode="ltGray">
          <a:xfrm>
            <a:off x="0" y="6478103"/>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1" name="Text Box 9"/>
          <p:cNvSpPr txBox="1">
            <a:spLocks noChangeArrowheads="1"/>
          </p:cNvSpPr>
          <p:nvPr/>
        </p:nvSpPr>
        <p:spPr bwMode="white">
          <a:xfrm>
            <a:off x="1176338" y="6464300"/>
            <a:ext cx="644525" cy="228600"/>
          </a:xfrm>
          <a:prstGeom prst="rect">
            <a:avLst/>
          </a:prstGeom>
          <a:noFill/>
          <a:ln w="9525" algn="ctr">
            <a:noFill/>
            <a:miter lim="800000"/>
            <a:headEnd/>
            <a:tailEnd/>
          </a:ln>
          <a:effectLst/>
        </p:spPr>
        <p:txBody>
          <a:bodyPr lIns="0" rIns="0">
            <a:spAutoFit/>
          </a:bodyPr>
          <a:lstStyle/>
          <a:p>
            <a:pPr>
              <a:spcBef>
                <a:spcPct val="50000"/>
              </a:spcBef>
            </a:pPr>
            <a:r>
              <a:rPr lang="en-US" sz="900" b="1" i="1" dirty="0">
                <a:solidFill>
                  <a:prstClr val="white">
                    <a:lumMod val="85000"/>
                  </a:prstClr>
                </a:solidFill>
                <a:latin typeface="Cambria" pitchFamily="18" charset="0"/>
              </a:rPr>
              <a:t>TAX-AIDE</a:t>
            </a:r>
          </a:p>
        </p:txBody>
      </p:sp>
      <p:pic>
        <p:nvPicPr>
          <p:cNvPr id="13" name="Picture 12" descr="AARPlogo07 copy.png"/>
          <p:cNvPicPr>
            <a:picLocks noChangeAspect="1"/>
          </p:cNvPicPr>
          <p:nvPr/>
        </p:nvPicPr>
        <p:blipFill>
          <a:blip r:embed="rId11" cstate="print"/>
          <a:stretch>
            <a:fillRect/>
          </a:stretch>
        </p:blipFill>
        <p:spPr>
          <a:xfrm>
            <a:off x="16666" y="6496050"/>
            <a:ext cx="1135687" cy="345644"/>
          </a:xfrm>
          <a:prstGeom prst="rect">
            <a:avLst/>
          </a:prstGeom>
        </p:spPr>
      </p:pic>
      <p:sp>
        <p:nvSpPr>
          <p:cNvPr id="5" name="Footer Placeholder 4"/>
          <p:cNvSpPr>
            <a:spLocks noGrp="1"/>
          </p:cNvSpPr>
          <p:nvPr>
            <p:ph type="ftr" sz="quarter" idx="3"/>
          </p:nvPr>
        </p:nvSpPr>
        <p:spPr>
          <a:xfrm>
            <a:off x="3124199" y="6492875"/>
            <a:ext cx="3309257" cy="365125"/>
          </a:xfrm>
          <a:prstGeom prst="rect">
            <a:avLst/>
          </a:prstGeom>
        </p:spPr>
        <p:txBody>
          <a:bodyPr vert="horz" lIns="91440" tIns="45720" rIns="91440" bIns="45720" rtlCol="0" anchor="ctr"/>
          <a:lstStyle>
            <a:lvl1pPr algn="ctr">
              <a:defRPr sz="1200" b="1">
                <a:solidFill>
                  <a:schemeClr val="bg1">
                    <a:lumMod val="95000"/>
                  </a:schemeClr>
                </a:solidFill>
              </a:defRPr>
            </a:lvl1pPr>
          </a:lstStyle>
          <a:p>
            <a:r>
              <a:rPr lang="en-US" dirty="0" smtClean="0">
                <a:solidFill>
                  <a:prstClr val="white">
                    <a:lumMod val="95000"/>
                  </a:prstClr>
                </a:solidFill>
              </a:rPr>
              <a:t>NY3 Instructor Workshop – November 2015</a:t>
            </a:r>
            <a:endParaRPr lang="en-US" dirty="0">
              <a:solidFill>
                <a:prstClr val="white">
                  <a:lumMod val="95000"/>
                </a:prstClr>
              </a:solidFill>
            </a:endParaRP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400">
                <a:solidFill>
                  <a:schemeClr val="accent4"/>
                </a:solidFill>
              </a:defRPr>
            </a:lvl1pPr>
          </a:lstStyle>
          <a:p>
            <a:fld id="{D45A7FE5-071C-4C36-8625-702660F4D60A}" type="slidenum">
              <a:rPr lang="en-US" smtClean="0">
                <a:solidFill>
                  <a:srgbClr val="39639D"/>
                </a:solidFill>
              </a:rPr>
              <a:pPr/>
              <a:t>‹#›</a:t>
            </a:fld>
            <a:endParaRPr lang="en-US">
              <a:solidFill>
                <a:srgbClr val="39639D"/>
              </a:solidFill>
            </a:endParaRPr>
          </a:p>
        </p:txBody>
      </p:sp>
    </p:spTree>
    <p:extLst>
      <p:ext uri="{BB962C8B-B14F-4D97-AF65-F5344CB8AC3E}">
        <p14:creationId xmlns:p14="http://schemas.microsoft.com/office/powerpoint/2010/main" val="103518418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p:hf hdr="0" dt="0"/>
  <p:txStyles>
    <p:titleStyle>
      <a:lvl1pPr algn="l" defTabSz="914400" rtl="0" eaLnBrk="1" latinLnBrk="0" hangingPunct="1">
        <a:spcBef>
          <a:spcPct val="0"/>
        </a:spcBef>
        <a:buNone/>
        <a:defRPr sz="4000" b="1" kern="0" cap="none" spc="-100" baseline="0">
          <a:ln>
            <a:noFill/>
          </a:ln>
          <a:solidFill>
            <a:schemeClr val="accent5">
              <a:lumMod val="50000"/>
            </a:schemeClr>
          </a:solidFill>
          <a:effectLst/>
          <a:latin typeface="+mj-lt"/>
          <a:ea typeface="+mj-ea"/>
          <a:cs typeface="+mj-cs"/>
        </a:defRPr>
      </a:lvl1pPr>
    </p:titleStyle>
    <p:bodyStyle>
      <a:lvl1pPr marL="288925" indent="-288925" algn="l" defTabSz="914400" rtl="0" eaLnBrk="1" latinLnBrk="0" hangingPunct="1">
        <a:spcBef>
          <a:spcPts val="1800"/>
        </a:spcBef>
        <a:buClr>
          <a:schemeClr val="accent3">
            <a:lumMod val="75000"/>
          </a:schemeClr>
        </a:buClr>
        <a:buSzPct val="94000"/>
        <a:buFont typeface="Calibri" pitchFamily="34" charset="0"/>
        <a:buChar char="●"/>
        <a:defRPr sz="3200" b="1" kern="0" baseline="0">
          <a:solidFill>
            <a:schemeClr val="tx1"/>
          </a:solidFill>
          <a:latin typeface="+mn-lt"/>
          <a:ea typeface="+mn-ea"/>
          <a:cs typeface="+mn-cs"/>
        </a:defRPr>
      </a:lvl1pPr>
      <a:lvl2pPr marL="639763" indent="-293688" algn="l" defTabSz="914400" rtl="0" eaLnBrk="1" latinLnBrk="0" hangingPunct="1">
        <a:spcBef>
          <a:spcPts val="1200"/>
        </a:spcBef>
        <a:buClr>
          <a:schemeClr val="bg2">
            <a:lumMod val="25000"/>
          </a:schemeClr>
        </a:buClr>
        <a:buSzPct val="63000"/>
        <a:buFont typeface="Wingdings" pitchFamily="2" charset="2"/>
        <a:buChar char=""/>
        <a:defRPr sz="3000" b="1" kern="0" baseline="0">
          <a:solidFill>
            <a:schemeClr val="tx1"/>
          </a:solidFill>
          <a:latin typeface="+mn-lt"/>
          <a:ea typeface="+mn-ea"/>
          <a:cs typeface="+mn-cs"/>
        </a:defRPr>
      </a:lvl2pPr>
      <a:lvl3pPr marL="1004888" indent="-258763" algn="l" defTabSz="914400" rtl="0" eaLnBrk="1" latinLnBrk="0" hangingPunct="1">
        <a:spcBef>
          <a:spcPct val="20000"/>
        </a:spcBef>
        <a:buClr>
          <a:schemeClr val="accent6">
            <a:lumMod val="50000"/>
          </a:schemeClr>
        </a:buClr>
        <a:buSzPct val="70000"/>
        <a:buFont typeface="Wingdings" pitchFamily="2" charset="2"/>
        <a:buChar char=""/>
        <a:defRPr sz="2800" b="1" kern="0" baseline="0">
          <a:solidFill>
            <a:schemeClr val="tx1"/>
          </a:solidFill>
          <a:latin typeface="+mn-lt"/>
          <a:ea typeface="+mn-ea"/>
          <a:cs typeface="+mn-cs"/>
        </a:defRPr>
      </a:lvl3pPr>
      <a:lvl4pPr marL="1279525" indent="-249238" algn="l" defTabSz="914400" rtl="0" eaLnBrk="1" latinLnBrk="0" hangingPunct="1">
        <a:spcBef>
          <a:spcPct val="20000"/>
        </a:spcBef>
        <a:buClr>
          <a:schemeClr val="accent4"/>
        </a:buClr>
        <a:buSzPct val="90000"/>
        <a:buFont typeface="Calibri" pitchFamily="34" charset="0"/>
        <a:buChar char="●"/>
        <a:defRPr sz="2400" b="1"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200" b="1"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aarpfoundationtaxaide.zendesk.com/hc/en-us/sections/200753113-Scope"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eg"/><Relationship Id="rId5" Type="http://schemas.openxmlformats.org/officeDocument/2006/relationships/hyperlink" Target="https://aarpfoundationtaxaide.zendesk.com/hc/en-us/articles/204791583-Tax-Aide-Scope-Summary-v2-08-30-2015" TargetMode="External"/><Relationship Id="rId4" Type="http://schemas.openxmlformats.org/officeDocument/2006/relationships/hyperlink" Target="https://aarpfoundationtaxaide.zendesk.com/hc/en-us/articles/203021515-Tax-Aide-Scope-Manual-v1-TY15-10-09-15"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aarpfoundationtaxaide.zendesk.com/hc/en-us/sections/200323085-Policy-Tax-Law" TargetMode="External"/><Relationship Id="rId7" Type="http://schemas.openxmlformats.org/officeDocument/2006/relationships/hyperlink" Target="https://aarpfoundationtaxaide.zendesk.com/hc/en-us/articles/202325649-Specialty-Presentations-Training-TY14-zip-"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hyperlink" Target="https://aarpfoundationtaxaide.zendesk.com/hc/en-us/articles/205892356-TY15-NTTC-Training-Files-Rel-1-10-15-2015" TargetMode="External"/><Relationship Id="rId5" Type="http://schemas.openxmlformats.org/officeDocument/2006/relationships/hyperlink" Target="https://aarpfoundationtaxaide.zendesk.com/hc/en-us/sections/200257939-Materials-Presentations" TargetMode="External"/><Relationship Id="rId4" Type="http://schemas.openxmlformats.org/officeDocument/2006/relationships/hyperlink" Target="https://aarpfoundationtaxaide.zendesk.com/hc/en-us/articles/204592326-Guidelines-for-Preparing-Schedule-C-09-08-2015"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tax.ny.gov/pdf/publications/income/pub46.pdf" TargetMode="External"/><Relationship Id="rId3" Type="http://schemas.openxmlformats.org/officeDocument/2006/relationships/hyperlink" Target="http://www.tax.ny.gov/volunteer/tp301-2014.pdf" TargetMode="External"/><Relationship Id="rId7" Type="http://schemas.openxmlformats.org/officeDocument/2006/relationships/hyperlink" Target="http://www.tax.ny.gov/volunteer/tp300-2014.pdf" TargetMode="External"/><Relationship Id="rId2" Type="http://schemas.openxmlformats.org/officeDocument/2006/relationships/notesSlide" Target="../notesSlides/notesSlide30.xml"/><Relationship Id="rId1" Type="http://schemas.openxmlformats.org/officeDocument/2006/relationships/slideLayout" Target="../slideLayouts/slideLayout44.xml"/><Relationship Id="rId6" Type="http://schemas.openxmlformats.org/officeDocument/2006/relationships/hyperlink" Target="http://www.tax.ny.gov/pdf/current_forms/it/it201v_fill_in.pdf" TargetMode="External"/><Relationship Id="rId11" Type="http://schemas.openxmlformats.org/officeDocument/2006/relationships/hyperlink" Target="http://www.tax.ny.gov/help/contact/identity_theft.htm" TargetMode="External"/><Relationship Id="rId5" Type="http://schemas.openxmlformats.org/officeDocument/2006/relationships/hyperlink" Target="http://www.tax.ny.gov/volunteer/tr579-it2014.pdf" TargetMode="External"/><Relationship Id="rId10" Type="http://schemas.openxmlformats.org/officeDocument/2006/relationships/hyperlink" Target="http://www.tax.ny.gov/pit/efile/default.htm" TargetMode="External"/><Relationship Id="rId4" Type="http://schemas.openxmlformats.org/officeDocument/2006/relationships/hyperlink" Target="http://www.tax.ny.gov/pdf/elf/Publication%2093%205-24-2012.pdf" TargetMode="External"/><Relationship Id="rId9" Type="http://schemas.openxmlformats.org/officeDocument/2006/relationships/hyperlink" Target="http://www.tax.ny.gov/online/ind.ht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tax.ny.gov/volunteer/tp302.pdf" TargetMode="External"/><Relationship Id="rId2" Type="http://schemas.openxmlformats.org/officeDocument/2006/relationships/notesSlide" Target="../notesSlides/notesSlide31.xml"/><Relationship Id="rId1" Type="http://schemas.openxmlformats.org/officeDocument/2006/relationships/slideLayout" Target="../slideLayouts/slideLayout44.xml"/><Relationship Id="rId4" Type="http://schemas.openxmlformats.org/officeDocument/2006/relationships/hyperlink" Target="http://www.tax.ny.gov/volunteer/tp302a.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tax.ny.gov/volunteer" TargetMode="External"/><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Scope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159" y="1751753"/>
            <a:ext cx="1587302" cy="2819048"/>
          </a:xfrm>
          <a:prstGeom prst="rect">
            <a:avLst/>
          </a:prstGeom>
        </p:spPr>
      </p:pic>
      <p:sp>
        <p:nvSpPr>
          <p:cNvPr id="2" name="Footer Placeholder 1"/>
          <p:cNvSpPr>
            <a:spLocks noGrp="1"/>
          </p:cNvSpPr>
          <p:nvPr>
            <p:ph type="ftr" sz="quarter" idx="10"/>
          </p:nvPr>
        </p:nvSpPr>
        <p:spPr/>
        <p:txBody>
          <a:bodyPr/>
          <a:lstStyle/>
          <a:p>
            <a:r>
              <a:rPr lang="en-US" dirty="0"/>
              <a:t>NY3 Instructor Workshop – November 2015</a:t>
            </a:r>
          </a:p>
        </p:txBody>
      </p:sp>
      <p:sp>
        <p:nvSpPr>
          <p:cNvPr id="3" name="Slide Number Placeholder 2"/>
          <p:cNvSpPr>
            <a:spLocks noGrp="1"/>
          </p:cNvSpPr>
          <p:nvPr>
            <p:ph type="sldNum" sz="quarter" idx="11"/>
          </p:nvPr>
        </p:nvSpPr>
        <p:spPr/>
        <p:txBody>
          <a:bodyPr/>
          <a:lstStyle/>
          <a:p>
            <a:fld id="{D45A7FE5-071C-4C36-8625-702660F4D60A}" type="slidenum">
              <a:rPr lang="en-US" smtClean="0"/>
              <a:t>1</a:t>
            </a:fld>
            <a:endParaRPr lang="en-US"/>
          </a:p>
        </p:txBody>
      </p:sp>
    </p:spTree>
    <p:extLst>
      <p:ext uri="{BB962C8B-B14F-4D97-AF65-F5344CB8AC3E}">
        <p14:creationId xmlns:p14="http://schemas.microsoft.com/office/powerpoint/2010/main" val="2200757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5">
                    <a:lumMod val="50000"/>
                  </a:schemeClr>
                </a:solidFill>
              </a:rPr>
              <a:t>Pension Box 7 In-Scope Distribution Codes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8969345"/>
              </p:ext>
            </p:extLst>
          </p:nvPr>
        </p:nvGraphicFramePr>
        <p:xfrm>
          <a:off x="914400" y="1524000"/>
          <a:ext cx="7391400" cy="4738690"/>
        </p:xfrm>
        <a:graphic>
          <a:graphicData uri="http://schemas.openxmlformats.org/drawingml/2006/table">
            <a:tbl>
              <a:tblPr bandRow="1">
                <a:tableStyleId>{5C22544A-7EE6-4342-B048-85BDC9FD1C3A}</a:tableStyleId>
              </a:tblPr>
              <a:tblGrid>
                <a:gridCol w="685800"/>
                <a:gridCol w="6705600"/>
              </a:tblGrid>
              <a:tr h="616679">
                <a:tc>
                  <a:txBody>
                    <a:bodyPr/>
                    <a:lstStyle/>
                    <a:p>
                      <a:r>
                        <a:rPr lang="en-US" sz="3200" dirty="0" smtClean="0"/>
                        <a:t>  J</a:t>
                      </a:r>
                      <a:endParaRPr lang="en-US" sz="3200" dirty="0"/>
                    </a:p>
                  </a:txBody>
                  <a:tcPr marT="45717" marB="45717"/>
                </a:tc>
                <a:tc>
                  <a:txBody>
                    <a:bodyPr/>
                    <a:lstStyle/>
                    <a:p>
                      <a:r>
                        <a:rPr lang="en-US" sz="3200" dirty="0" smtClean="0"/>
                        <a:t>Early  distribution from Roth IRA</a:t>
                      </a:r>
                      <a:endParaRPr lang="en-US" sz="3200" dirty="0"/>
                    </a:p>
                  </a:txBody>
                  <a:tcPr marT="45717" marB="45717"/>
                </a:tc>
              </a:tr>
              <a:tr h="616679">
                <a:tc>
                  <a:txBody>
                    <a:bodyPr/>
                    <a:lstStyle/>
                    <a:p>
                      <a:r>
                        <a:rPr lang="en-US" sz="3200" dirty="0" smtClean="0"/>
                        <a:t>  T</a:t>
                      </a:r>
                      <a:endParaRPr lang="en-US" sz="3200" dirty="0"/>
                    </a:p>
                  </a:txBody>
                  <a:tcPr marT="45717" marB="45717"/>
                </a:tc>
                <a:tc>
                  <a:txBody>
                    <a:bodyPr/>
                    <a:lstStyle/>
                    <a:p>
                      <a:r>
                        <a:rPr lang="en-US" sz="3200" dirty="0" smtClean="0"/>
                        <a:t>Roth IRA distribution exception applies</a:t>
                      </a:r>
                      <a:endParaRPr lang="en-US" sz="3200" dirty="0"/>
                    </a:p>
                  </a:txBody>
                  <a:tcPr marT="45717" marB="45717"/>
                </a:tc>
              </a:tr>
              <a:tr h="1135987">
                <a:tc>
                  <a:txBody>
                    <a:bodyPr/>
                    <a:lstStyle/>
                    <a:p>
                      <a:r>
                        <a:rPr lang="en-US" sz="3200" dirty="0" smtClean="0"/>
                        <a:t>   </a:t>
                      </a:r>
                      <a:endParaRPr lang="en-US" sz="3200" dirty="0"/>
                    </a:p>
                  </a:txBody>
                  <a:tcPr marT="45717" marB="45717"/>
                </a:tc>
                <a:tc>
                  <a:txBody>
                    <a:bodyPr/>
                    <a:lstStyle/>
                    <a:p>
                      <a:endParaRPr lang="en-US" sz="3200" dirty="0"/>
                    </a:p>
                  </a:txBody>
                  <a:tcPr marT="45717" marB="45717"/>
                </a:tc>
              </a:tr>
              <a:tr h="1135987">
                <a:tc>
                  <a:txBody>
                    <a:bodyPr/>
                    <a:lstStyle/>
                    <a:p>
                      <a:r>
                        <a:rPr lang="en-US" sz="3200" dirty="0" smtClean="0"/>
                        <a:t>  </a:t>
                      </a:r>
                      <a:endParaRPr lang="en-US" sz="3200" dirty="0"/>
                    </a:p>
                  </a:txBody>
                  <a:tcPr marT="45717" marB="45717"/>
                </a:tc>
                <a:tc>
                  <a:txBody>
                    <a:bodyPr/>
                    <a:lstStyle/>
                    <a:p>
                      <a:endParaRPr lang="en-US" sz="3200" dirty="0"/>
                    </a:p>
                  </a:txBody>
                  <a:tcPr marT="45717" marB="45717"/>
                </a:tc>
              </a:tr>
              <a:tr h="616679">
                <a:tc>
                  <a:txBody>
                    <a:bodyPr/>
                    <a:lstStyle/>
                    <a:p>
                      <a:r>
                        <a:rPr lang="en-US" sz="3200" dirty="0" smtClean="0"/>
                        <a:t>  </a:t>
                      </a:r>
                      <a:endParaRPr lang="en-US" sz="3200" dirty="0"/>
                    </a:p>
                  </a:txBody>
                  <a:tcPr marT="45717" marB="45717"/>
                </a:tc>
                <a:tc>
                  <a:txBody>
                    <a:bodyPr/>
                    <a:lstStyle/>
                    <a:p>
                      <a:endParaRPr lang="en-US" sz="3200" dirty="0"/>
                    </a:p>
                  </a:txBody>
                  <a:tcPr marT="45717" marB="45717"/>
                </a:tc>
              </a:tr>
              <a:tr h="616679">
                <a:tc>
                  <a:txBody>
                    <a:bodyPr/>
                    <a:lstStyle/>
                    <a:p>
                      <a:r>
                        <a:rPr lang="en-US" sz="3200" baseline="0" dirty="0" smtClean="0"/>
                        <a:t>  </a:t>
                      </a:r>
                      <a:endParaRPr lang="en-US" sz="3200" dirty="0"/>
                    </a:p>
                  </a:txBody>
                  <a:tcPr marT="45717" marB="45717"/>
                </a:tc>
                <a:tc>
                  <a:txBody>
                    <a:bodyPr/>
                    <a:lstStyle/>
                    <a:p>
                      <a:r>
                        <a:rPr lang="en-US" sz="3200" dirty="0" smtClean="0"/>
                        <a:t>.</a:t>
                      </a:r>
                      <a:endParaRPr lang="en-US" sz="3200" dirty="0"/>
                    </a:p>
                  </a:txBody>
                  <a:tcPr marT="45717" marB="45717">
                    <a:lnB w="12700" cap="flat" cmpd="sng" algn="ctr">
                      <a:solidFill>
                        <a:schemeClr val="tx1"/>
                      </a:solidFill>
                      <a:prstDash val="solid"/>
                      <a:round/>
                      <a:headEnd type="none" w="med" len="med"/>
                      <a:tailEnd type="none" w="med" len="med"/>
                    </a:lnB>
                  </a:tcPr>
                </a:tc>
              </a:tr>
            </a:tbl>
          </a:graphicData>
        </a:graphic>
      </p:graphicFrame>
      <p:sp>
        <p:nvSpPr>
          <p:cNvPr id="4" name="Footer Placeholder 3"/>
          <p:cNvSpPr>
            <a:spLocks noGrp="1"/>
          </p:cNvSpPr>
          <p:nvPr>
            <p:ph type="ftr" sz="quarter" idx="10"/>
          </p:nvPr>
        </p:nvSpPr>
        <p:spPr/>
        <p:txBody>
          <a:bodyPr/>
          <a:lstStyle/>
          <a:p>
            <a:pPr>
              <a:defRPr/>
            </a:pPr>
            <a:r>
              <a:rPr lang="en-US" smtClean="0">
                <a:solidFill>
                  <a:prstClr val="white">
                    <a:lumMod val="95000"/>
                  </a:prstClr>
                </a:solidFill>
              </a:rPr>
              <a:t>NTTC Training – 2015</a:t>
            </a:r>
            <a:endParaRPr lang="en-US">
              <a:solidFill>
                <a:prstClr val="white">
                  <a:lumMod val="95000"/>
                </a:prstClr>
              </a:solidFill>
            </a:endParaRPr>
          </a:p>
        </p:txBody>
      </p:sp>
      <p:sp>
        <p:nvSpPr>
          <p:cNvPr id="12495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F00A155-63A9-4BBE-9041-8D69F28B9D34}" type="slidenum">
              <a:rPr lang="en-US" altLang="en-US">
                <a:solidFill>
                  <a:srgbClr val="474B78"/>
                </a:solidFill>
              </a:rPr>
              <a:pPr/>
              <a:t>10</a:t>
            </a:fld>
            <a:endParaRPr lang="en-US" altLang="en-US">
              <a:solidFill>
                <a:srgbClr val="474B78"/>
              </a:solidFill>
            </a:endParaRPr>
          </a:p>
        </p:txBody>
      </p:sp>
    </p:spTree>
    <p:extLst>
      <p:ext uri="{BB962C8B-B14F-4D97-AF65-F5344CB8AC3E}">
        <p14:creationId xmlns:p14="http://schemas.microsoft.com/office/powerpoint/2010/main" val="3153414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1099 R Form </a:t>
            </a:r>
            <a:r>
              <a:rPr lang="fr-FR" sz="3600" dirty="0" smtClean="0"/>
              <a:t>Box </a:t>
            </a:r>
            <a:r>
              <a:rPr lang="fr-FR" sz="3600" dirty="0"/>
              <a:t>7 Code L (1, 4, </a:t>
            </a:r>
            <a:r>
              <a:rPr lang="fr-FR" sz="3600" dirty="0" smtClean="0"/>
              <a:t>B)</a:t>
            </a:r>
            <a:br>
              <a:rPr lang="fr-FR" sz="3600" dirty="0" smtClean="0"/>
            </a:br>
            <a:r>
              <a:rPr lang="fr-FR" sz="3600" dirty="0" smtClean="0"/>
              <a:t>(  </a:t>
            </a:r>
            <a:r>
              <a:rPr lang="fr-FR" sz="3600" dirty="0" err="1" smtClean="0"/>
              <a:t>Early</a:t>
            </a:r>
            <a:r>
              <a:rPr lang="fr-FR" sz="3600" dirty="0" smtClean="0"/>
              <a:t> ,  </a:t>
            </a:r>
            <a:r>
              <a:rPr lang="fr-FR" sz="3600" dirty="0" err="1" smtClean="0"/>
              <a:t>Death</a:t>
            </a:r>
            <a:r>
              <a:rPr lang="fr-FR" sz="3600" dirty="0" smtClean="0"/>
              <a:t> , Roth ) </a:t>
            </a:r>
            <a:endParaRPr lang="en-US" dirty="0"/>
          </a:p>
        </p:txBody>
      </p:sp>
      <p:sp>
        <p:nvSpPr>
          <p:cNvPr id="4" name="Footer Placeholder 3"/>
          <p:cNvSpPr>
            <a:spLocks noGrp="1"/>
          </p:cNvSpPr>
          <p:nvPr>
            <p:ph type="ftr" sz="quarter" idx="10"/>
          </p:nvPr>
        </p:nvSpPr>
        <p:spPr/>
        <p:txBody>
          <a:bodyPr/>
          <a:lstStyle/>
          <a:p>
            <a:r>
              <a:rPr lang="en-US" smtClean="0"/>
              <a:t>NY3 Instructor Workshop – November 2015</a:t>
            </a:r>
            <a:endParaRPr lang="en-US" dirty="0" smtClean="0"/>
          </a:p>
        </p:txBody>
      </p:sp>
      <p:sp>
        <p:nvSpPr>
          <p:cNvPr id="5" name="Slide Number Placeholder 4"/>
          <p:cNvSpPr>
            <a:spLocks noGrp="1"/>
          </p:cNvSpPr>
          <p:nvPr>
            <p:ph type="sldNum" sz="quarter" idx="11"/>
          </p:nvPr>
        </p:nvSpPr>
        <p:spPr/>
        <p:txBody>
          <a:bodyPr/>
          <a:lstStyle/>
          <a:p>
            <a:fld id="{D45A7FE5-071C-4C36-8625-702660F4D60A}" type="slidenum">
              <a:rPr lang="en-US" smtClean="0"/>
              <a:t>11</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3587" y="1356218"/>
            <a:ext cx="671935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995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Boxes on 1099 Forms</a:t>
            </a:r>
            <a:br>
              <a:rPr lang="en-US" dirty="0" smtClean="0"/>
            </a:br>
            <a:r>
              <a:rPr lang="en-US" dirty="0" smtClean="0"/>
              <a:t>Out of Scope Updates</a:t>
            </a:r>
            <a:endParaRPr lang="en-US" dirty="0"/>
          </a:p>
        </p:txBody>
      </p:sp>
      <p:sp>
        <p:nvSpPr>
          <p:cNvPr id="3" name="Content Placeholder 2"/>
          <p:cNvSpPr>
            <a:spLocks noGrp="1"/>
          </p:cNvSpPr>
          <p:nvPr>
            <p:ph idx="1"/>
          </p:nvPr>
        </p:nvSpPr>
        <p:spPr>
          <a:xfrm>
            <a:off x="914399" y="1812898"/>
            <a:ext cx="7867136" cy="4495800"/>
          </a:xfrm>
        </p:spPr>
        <p:txBody>
          <a:bodyPr>
            <a:normAutofit fontScale="85000" lnSpcReduction="10000"/>
          </a:bodyPr>
          <a:lstStyle/>
          <a:p>
            <a:pPr>
              <a:lnSpc>
                <a:spcPct val="110000"/>
              </a:lnSpc>
              <a:tabLst>
                <a:tab pos="568325" algn="l"/>
              </a:tabLst>
            </a:pPr>
            <a:r>
              <a:rPr lang="en-US" dirty="0"/>
              <a:t>1099-INT</a:t>
            </a:r>
            <a:br>
              <a:rPr lang="en-US" dirty="0"/>
            </a:br>
            <a:r>
              <a:rPr lang="en-US" dirty="0" smtClean="0"/>
              <a:t>	Box </a:t>
            </a:r>
            <a:r>
              <a:rPr lang="en-US" dirty="0"/>
              <a:t>10 Market discount </a:t>
            </a:r>
            <a:r>
              <a:rPr lang="en-US" dirty="0" smtClean="0"/>
              <a:t>(2014</a:t>
            </a:r>
            <a:r>
              <a:rPr lang="en-US" dirty="0"/>
              <a:t>)</a:t>
            </a:r>
            <a:br>
              <a:rPr lang="en-US" dirty="0"/>
            </a:br>
            <a:r>
              <a:rPr lang="en-US" dirty="0" smtClean="0"/>
              <a:t>	Box </a:t>
            </a:r>
            <a:r>
              <a:rPr lang="en-US" dirty="0"/>
              <a:t>11 Bond premium </a:t>
            </a:r>
            <a:r>
              <a:rPr lang="en-US" dirty="0" smtClean="0"/>
              <a:t>(2014</a:t>
            </a:r>
            <a:r>
              <a:rPr lang="en-US" dirty="0"/>
              <a:t>)</a:t>
            </a:r>
            <a:br>
              <a:rPr lang="en-US" dirty="0"/>
            </a:br>
            <a:r>
              <a:rPr lang="en-US" dirty="0" smtClean="0"/>
              <a:t>	Box </a:t>
            </a:r>
            <a:r>
              <a:rPr lang="en-US" dirty="0"/>
              <a:t>13 bond premium on tax-exempt </a:t>
            </a:r>
            <a:r>
              <a:rPr lang="en-US" dirty="0" smtClean="0"/>
              <a:t>bond (2015)</a:t>
            </a:r>
          </a:p>
          <a:p>
            <a:pPr>
              <a:lnSpc>
                <a:spcPct val="110000"/>
              </a:lnSpc>
              <a:tabLst>
                <a:tab pos="568325" algn="l"/>
              </a:tabLst>
            </a:pPr>
            <a:r>
              <a:rPr lang="en-US" dirty="0" smtClean="0"/>
              <a:t>1099-OID</a:t>
            </a:r>
            <a:r>
              <a:rPr lang="en-US" dirty="0"/>
              <a:t/>
            </a:r>
            <a:br>
              <a:rPr lang="en-US" dirty="0"/>
            </a:br>
            <a:r>
              <a:rPr lang="en-US" dirty="0" smtClean="0"/>
              <a:t>	Box </a:t>
            </a:r>
            <a:r>
              <a:rPr lang="en-US" dirty="0"/>
              <a:t>5 Market discount </a:t>
            </a:r>
            <a:r>
              <a:rPr lang="en-US" dirty="0" smtClean="0"/>
              <a:t>(2014</a:t>
            </a:r>
            <a:r>
              <a:rPr lang="en-US" dirty="0"/>
              <a:t>)    </a:t>
            </a:r>
            <a:br>
              <a:rPr lang="en-US" dirty="0"/>
            </a:br>
            <a:r>
              <a:rPr lang="en-US" dirty="0" smtClean="0"/>
              <a:t>	Box </a:t>
            </a:r>
            <a:r>
              <a:rPr lang="en-US" dirty="0"/>
              <a:t>6 Acquisition premium </a:t>
            </a:r>
            <a:r>
              <a:rPr lang="en-US" dirty="0" smtClean="0"/>
              <a:t>(2014)</a:t>
            </a:r>
            <a:endParaRPr lang="en-US" dirty="0"/>
          </a:p>
          <a:p>
            <a:pPr>
              <a:lnSpc>
                <a:spcPct val="110000"/>
              </a:lnSpc>
              <a:tabLst>
                <a:tab pos="568325" algn="l"/>
              </a:tabLst>
            </a:pPr>
            <a:r>
              <a:rPr lang="en-US" dirty="0" smtClean="0"/>
              <a:t>1099-INT</a:t>
            </a:r>
            <a:r>
              <a:rPr lang="en-US" dirty="0"/>
              <a:t>, 1099-DIV, 1099-OID, and </a:t>
            </a:r>
            <a:r>
              <a:rPr lang="en-US" dirty="0" smtClean="0"/>
              <a:t>1099-MISC</a:t>
            </a:r>
            <a:br>
              <a:rPr lang="en-US" dirty="0" smtClean="0"/>
            </a:br>
            <a:r>
              <a:rPr lang="en-US" dirty="0" smtClean="0"/>
              <a:t>	</a:t>
            </a:r>
            <a:r>
              <a:rPr lang="en-US" sz="3200" dirty="0" err="1" smtClean="0"/>
              <a:t>FATCA</a:t>
            </a:r>
            <a:r>
              <a:rPr lang="en-US" sz="3200" dirty="0" smtClean="0"/>
              <a:t> </a:t>
            </a:r>
            <a:r>
              <a:rPr lang="en-US" sz="3200" dirty="0"/>
              <a:t>filing requirement check box </a:t>
            </a:r>
            <a:r>
              <a:rPr lang="en-US" sz="3200" dirty="0" smtClean="0"/>
              <a:t>(2015</a:t>
            </a:r>
            <a:r>
              <a:rPr lang="en-US" sz="3200" dirty="0"/>
              <a:t>)</a:t>
            </a:r>
          </a:p>
          <a:p>
            <a:pPr>
              <a:lnSpc>
                <a:spcPct val="110000"/>
              </a:lnSpc>
            </a:pPr>
            <a:endParaRPr lang="en-US" dirty="0"/>
          </a:p>
        </p:txBody>
      </p:sp>
      <p:sp>
        <p:nvSpPr>
          <p:cNvPr id="4" name="Footer Placeholder 3"/>
          <p:cNvSpPr>
            <a:spLocks noGrp="1"/>
          </p:cNvSpPr>
          <p:nvPr>
            <p:ph type="ftr" sz="quarter" idx="10"/>
          </p:nvPr>
        </p:nvSpPr>
        <p:spPr/>
        <p:txBody>
          <a:bodyPr/>
          <a:lstStyle/>
          <a:p>
            <a:r>
              <a:rPr lang="en-US" dirty="0"/>
              <a:t>NY3 Instructor Workshop – November 2015</a:t>
            </a:r>
          </a:p>
        </p:txBody>
      </p:sp>
      <p:sp>
        <p:nvSpPr>
          <p:cNvPr id="5" name="Slide Number Placeholder 4"/>
          <p:cNvSpPr>
            <a:spLocks noGrp="1"/>
          </p:cNvSpPr>
          <p:nvPr>
            <p:ph type="sldNum" sz="quarter" idx="11"/>
          </p:nvPr>
        </p:nvSpPr>
        <p:spPr/>
        <p:txBody>
          <a:bodyPr/>
          <a:lstStyle/>
          <a:p>
            <a:fld id="{D45A7FE5-071C-4C36-8625-702660F4D60A}" type="slidenum">
              <a:rPr lang="en-US" smtClean="0"/>
              <a:t>12</a:t>
            </a:fld>
            <a:endParaRPr lang="en-US"/>
          </a:p>
        </p:txBody>
      </p:sp>
    </p:spTree>
    <p:extLst>
      <p:ext uri="{BB962C8B-B14F-4D97-AF65-F5344CB8AC3E}">
        <p14:creationId xmlns:p14="http://schemas.microsoft.com/office/powerpoint/2010/main" val="41168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1099 </a:t>
            </a:r>
            <a:r>
              <a:rPr lang="en-US" dirty="0"/>
              <a:t>INT Form (Box 10, 11, </a:t>
            </a:r>
            <a:r>
              <a:rPr lang="en-US" dirty="0" smtClean="0"/>
              <a:t>13)</a:t>
            </a:r>
            <a:endParaRPr lang="en-US" dirty="0"/>
          </a:p>
        </p:txBody>
      </p:sp>
      <p:sp>
        <p:nvSpPr>
          <p:cNvPr id="4" name="Footer Placeholder 3"/>
          <p:cNvSpPr>
            <a:spLocks noGrp="1"/>
          </p:cNvSpPr>
          <p:nvPr>
            <p:ph type="ftr" sz="quarter" idx="10"/>
          </p:nvPr>
        </p:nvSpPr>
        <p:spPr/>
        <p:txBody>
          <a:bodyPr/>
          <a:lstStyle/>
          <a:p>
            <a:r>
              <a:rPr lang="en-US" dirty="0" smtClean="0"/>
              <a:t>NY3 Instructor Workshop – November 2015</a:t>
            </a:r>
          </a:p>
        </p:txBody>
      </p:sp>
      <p:sp>
        <p:nvSpPr>
          <p:cNvPr id="5" name="Slide Number Placeholder 4"/>
          <p:cNvSpPr>
            <a:spLocks noGrp="1"/>
          </p:cNvSpPr>
          <p:nvPr>
            <p:ph type="sldNum" sz="quarter" idx="11"/>
          </p:nvPr>
        </p:nvSpPr>
        <p:spPr/>
        <p:txBody>
          <a:bodyPr/>
          <a:lstStyle/>
          <a:p>
            <a:fld id="{D45A7FE5-071C-4C36-8625-702660F4D60A}" type="slidenum">
              <a:rPr lang="en-US" smtClean="0"/>
              <a:t>13</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29168" y="1319866"/>
            <a:ext cx="681356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2725270" y="4894729"/>
            <a:ext cx="1004047" cy="26894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1158011" y="4844534"/>
            <a:ext cx="1782411" cy="369332"/>
          </a:xfrm>
          <a:prstGeom prst="rect">
            <a:avLst/>
          </a:prstGeom>
          <a:noFill/>
        </p:spPr>
        <p:txBody>
          <a:bodyPr wrap="none" rtlCol="0">
            <a:spAutoFit/>
          </a:bodyPr>
          <a:lstStyle/>
          <a:p>
            <a:r>
              <a:rPr lang="en-US" dirty="0" smtClean="0">
                <a:solidFill>
                  <a:srgbClr val="FF0000"/>
                </a:solidFill>
              </a:rPr>
              <a:t>OUT OF SCOPE    </a:t>
            </a:r>
            <a:endParaRPr lang="en-US" dirty="0">
              <a:solidFill>
                <a:srgbClr val="FF0000"/>
              </a:solidFill>
            </a:endParaRPr>
          </a:p>
        </p:txBody>
      </p:sp>
      <p:sp>
        <p:nvSpPr>
          <p:cNvPr id="7" name="Left Arrow 6"/>
          <p:cNvSpPr/>
          <p:nvPr/>
        </p:nvSpPr>
        <p:spPr>
          <a:xfrm>
            <a:off x="6813176" y="5029200"/>
            <a:ext cx="1129553" cy="1846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Left Arrow 7"/>
          <p:cNvSpPr/>
          <p:nvPr/>
        </p:nvSpPr>
        <p:spPr>
          <a:xfrm>
            <a:off x="6813176" y="4536141"/>
            <a:ext cx="564776" cy="30839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514165" y="4536141"/>
            <a:ext cx="753035" cy="1541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339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1099 OID Form (Box 5, 6)</a:t>
            </a:r>
            <a:endParaRPr lang="en-US" dirty="0"/>
          </a:p>
        </p:txBody>
      </p:sp>
      <p:sp>
        <p:nvSpPr>
          <p:cNvPr id="3" name="Footer Placeholder 2"/>
          <p:cNvSpPr>
            <a:spLocks noGrp="1"/>
          </p:cNvSpPr>
          <p:nvPr>
            <p:ph type="ftr" sz="quarter" idx="10"/>
          </p:nvPr>
        </p:nvSpPr>
        <p:spPr/>
        <p:txBody>
          <a:bodyPr/>
          <a:lstStyle/>
          <a:p>
            <a:r>
              <a:rPr lang="en-US" smtClean="0"/>
              <a:t>NY3 Instructor Workshop – November 2015</a:t>
            </a:r>
            <a:endParaRPr lang="en-US" dirty="0" smtClean="0"/>
          </a:p>
        </p:txBody>
      </p:sp>
      <p:sp>
        <p:nvSpPr>
          <p:cNvPr id="4" name="Slide Number Placeholder 3"/>
          <p:cNvSpPr>
            <a:spLocks noGrp="1"/>
          </p:cNvSpPr>
          <p:nvPr>
            <p:ph type="sldNum" sz="quarter" idx="11"/>
          </p:nvPr>
        </p:nvSpPr>
        <p:spPr/>
        <p:txBody>
          <a:bodyPr/>
          <a:lstStyle/>
          <a:p>
            <a:fld id="{D45A7FE5-071C-4C36-8625-702660F4D60A}" type="slidenum">
              <a:rPr lang="en-US" smtClean="0"/>
              <a:t>14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19" y="1272749"/>
            <a:ext cx="7422586" cy="5019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2259106" y="5127810"/>
            <a:ext cx="1308847" cy="34065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TextBox 5"/>
          <p:cNvSpPr txBox="1"/>
          <p:nvPr/>
        </p:nvSpPr>
        <p:spPr>
          <a:xfrm>
            <a:off x="1488141" y="5298139"/>
            <a:ext cx="1570815" cy="369332"/>
          </a:xfrm>
          <a:prstGeom prst="rect">
            <a:avLst/>
          </a:prstGeom>
          <a:noFill/>
        </p:spPr>
        <p:txBody>
          <a:bodyPr wrap="none" rtlCol="0">
            <a:spAutoFit/>
          </a:bodyPr>
          <a:lstStyle/>
          <a:p>
            <a:r>
              <a:rPr lang="en-US" dirty="0" smtClean="0">
                <a:solidFill>
                  <a:srgbClr val="FF0000"/>
                </a:solidFill>
              </a:rPr>
              <a:t>OUT OF SCOPE</a:t>
            </a:r>
            <a:endParaRPr lang="en-US" dirty="0">
              <a:solidFill>
                <a:srgbClr val="FF0000"/>
              </a:solidFill>
            </a:endParaRPr>
          </a:p>
        </p:txBody>
      </p:sp>
      <p:sp>
        <p:nvSpPr>
          <p:cNvPr id="7" name="Right Arrow 6"/>
          <p:cNvSpPr/>
          <p:nvPr/>
        </p:nvSpPr>
        <p:spPr>
          <a:xfrm>
            <a:off x="3370729" y="3245224"/>
            <a:ext cx="627530" cy="2330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6705600" y="3361765"/>
            <a:ext cx="806824" cy="42065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285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p:cNvPicPr>
          <p:nvPr/>
        </p:nvPicPr>
        <p:blipFill>
          <a:blip r:embed="rId3">
            <a:extLst>
              <a:ext uri="{28A0092B-C50C-407E-A947-70E740481C1C}">
                <a14:useLocalDpi xmlns:a14="http://schemas.microsoft.com/office/drawing/2010/main" val="0"/>
              </a:ext>
            </a:extLst>
          </a:blip>
          <a:srcRect b="394"/>
          <a:stretch>
            <a:fillRect/>
          </a:stretch>
        </p:blipFill>
        <p:spPr bwMode="auto">
          <a:xfrm>
            <a:off x="347663" y="1981200"/>
            <a:ext cx="8415337"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5">
                    <a:lumMod val="50000"/>
                  </a:schemeClr>
                </a:solidFill>
              </a:rPr>
              <a:t>Interest Income</a:t>
            </a:r>
            <a:endParaRPr lang="en-US" dirty="0">
              <a:solidFill>
                <a:schemeClr val="accent5">
                  <a:lumMod val="50000"/>
                </a:schemeClr>
              </a:solidFill>
            </a:endParaRPr>
          </a:p>
        </p:txBody>
      </p:sp>
      <p:sp>
        <p:nvSpPr>
          <p:cNvPr id="26627" name="Content Placeholder 4"/>
          <p:cNvSpPr>
            <a:spLocks noGrp="1"/>
          </p:cNvSpPr>
          <p:nvPr>
            <p:ph idx="1"/>
          </p:nvPr>
        </p:nvSpPr>
        <p:spPr>
          <a:xfrm>
            <a:off x="762000" y="1524000"/>
            <a:ext cx="7391400" cy="701675"/>
          </a:xfrm>
        </p:spPr>
        <p:txBody>
          <a:bodyPr rtlCol="0">
            <a:normAutofit fontScale="92500"/>
          </a:bodyPr>
          <a:lstStyle/>
          <a:p>
            <a:pPr eaLnBrk="1" fontAlgn="auto" hangingPunct="1">
              <a:spcAft>
                <a:spcPts val="0"/>
              </a:spcAft>
              <a:buClr>
                <a:schemeClr val="accent3">
                  <a:lumMod val="75000"/>
                </a:schemeClr>
              </a:buClr>
              <a:defRPr/>
            </a:pPr>
            <a:r>
              <a:rPr lang="en-US" altLang="en-US" dirty="0" smtClean="0"/>
              <a:t>Excerpt from sample brokerage statement</a:t>
            </a:r>
          </a:p>
        </p:txBody>
      </p:sp>
      <p:sp>
        <p:nvSpPr>
          <p:cNvPr id="3" name="Footer Placeholder 2"/>
          <p:cNvSpPr>
            <a:spLocks noGrp="1"/>
          </p:cNvSpPr>
          <p:nvPr>
            <p:ph type="ftr" sz="quarter" idx="10"/>
          </p:nvPr>
        </p:nvSpPr>
        <p:spPr/>
        <p:txBody>
          <a:bodyPr/>
          <a:lstStyle/>
          <a:p>
            <a:pPr>
              <a:defRPr/>
            </a:pPr>
            <a:r>
              <a:rPr lang="en-US">
                <a:solidFill>
                  <a:prstClr val="white">
                    <a:lumMod val="95000"/>
                  </a:prstClr>
                </a:solidFill>
              </a:rPr>
              <a:t>NTTC Training – 2015</a:t>
            </a:r>
          </a:p>
        </p:txBody>
      </p:sp>
      <p:sp>
        <p:nvSpPr>
          <p:cNvPr id="2355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a:spcBef>
                <a:spcPct val="0"/>
              </a:spcBef>
              <a:buClrTx/>
              <a:buSzTx/>
              <a:buFontTx/>
              <a:buNone/>
            </a:pPr>
            <a:fld id="{6A8871B0-A329-4CD4-B238-8047A457A7AF}" type="slidenum">
              <a:rPr lang="en-US" altLang="en-US" sz="1400" b="0">
                <a:solidFill>
                  <a:srgbClr val="474B78"/>
                </a:solidFill>
              </a:rPr>
              <a:pPr>
                <a:spcBef>
                  <a:spcPct val="0"/>
                </a:spcBef>
                <a:buClrTx/>
                <a:buSzTx/>
                <a:buFontTx/>
                <a:buNone/>
              </a:pPr>
              <a:t>15</a:t>
            </a:fld>
            <a:endParaRPr lang="en-US" altLang="en-US" sz="1400" b="0">
              <a:solidFill>
                <a:srgbClr val="474B78"/>
              </a:solidFill>
            </a:endParaRPr>
          </a:p>
        </p:txBody>
      </p:sp>
      <p:sp>
        <p:nvSpPr>
          <p:cNvPr id="23559" name="TextBox 3"/>
          <p:cNvSpPr txBox="1">
            <a:spLocks noChangeArrowheads="1"/>
          </p:cNvSpPr>
          <p:nvPr/>
        </p:nvSpPr>
        <p:spPr bwMode="auto">
          <a:xfrm>
            <a:off x="5562600" y="457200"/>
            <a:ext cx="2971800" cy="646113"/>
          </a:xfrm>
          <a:prstGeom prst="rect">
            <a:avLst/>
          </a:prstGeom>
          <a:noFill/>
          <a:ln w="158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algn="ctr" fontAlgn="base">
              <a:spcBef>
                <a:spcPct val="0"/>
              </a:spcBef>
              <a:spcAft>
                <a:spcPct val="0"/>
              </a:spcAft>
              <a:buClrTx/>
              <a:buSzTx/>
              <a:buFontTx/>
              <a:buNone/>
            </a:pPr>
            <a:r>
              <a:rPr lang="en-US" altLang="en-US" sz="3600" smtClean="0">
                <a:solidFill>
                  <a:srgbClr val="0000FF"/>
                </a:solidFill>
                <a:cs typeface="Arial" charset="0"/>
              </a:rPr>
              <a:t>The Tax Form</a:t>
            </a:r>
          </a:p>
        </p:txBody>
      </p:sp>
      <p:sp>
        <p:nvSpPr>
          <p:cNvPr id="7" name="Left Brace 6"/>
          <p:cNvSpPr/>
          <p:nvPr/>
        </p:nvSpPr>
        <p:spPr>
          <a:xfrm flipH="1">
            <a:off x="4267200" y="4343400"/>
            <a:ext cx="228600" cy="914400"/>
          </a:xfrm>
          <a:prstGeom prst="leftBrace">
            <a:avLst/>
          </a:prstGeom>
          <a:ln/>
        </p:spPr>
        <p:style>
          <a:lnRef idx="2">
            <a:schemeClr val="accent2"/>
          </a:lnRef>
          <a:fillRef idx="0">
            <a:schemeClr val="accent2"/>
          </a:fillRef>
          <a:effectRef idx="1">
            <a:schemeClr val="accent2"/>
          </a:effectRef>
          <a:fontRef idx="minor">
            <a:schemeClr val="tx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defRPr/>
            </a:pPr>
            <a:endParaRPr lang="en-US" altLang="en-US" smtClean="0">
              <a:solidFill>
                <a:prstClr val="black"/>
              </a:solidFill>
            </a:endParaRPr>
          </a:p>
        </p:txBody>
      </p:sp>
      <p:sp>
        <p:nvSpPr>
          <p:cNvPr id="23561" name="TextBox 7"/>
          <p:cNvSpPr txBox="1">
            <a:spLocks noChangeArrowheads="1"/>
          </p:cNvSpPr>
          <p:nvPr/>
        </p:nvSpPr>
        <p:spPr bwMode="auto">
          <a:xfrm>
            <a:off x="4648200" y="4459288"/>
            <a:ext cx="16764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0" fontAlgn="base" hangingPunct="0">
              <a:spcBef>
                <a:spcPct val="0"/>
              </a:spcBef>
              <a:spcAft>
                <a:spcPct val="0"/>
              </a:spcAft>
            </a:pPr>
            <a:r>
              <a:rPr lang="en-US" altLang="en-US" smtClean="0">
                <a:solidFill>
                  <a:srgbClr val="FF0000"/>
                </a:solidFill>
              </a:rPr>
              <a:t>Lines 10-13 are out of scope</a:t>
            </a:r>
          </a:p>
        </p:txBody>
      </p:sp>
      <p:grpSp>
        <p:nvGrpSpPr>
          <p:cNvPr id="23562" name="Group 11"/>
          <p:cNvGrpSpPr>
            <a:grpSpLocks/>
          </p:cNvGrpSpPr>
          <p:nvPr/>
        </p:nvGrpSpPr>
        <p:grpSpPr bwMode="auto">
          <a:xfrm>
            <a:off x="2819400" y="5954713"/>
            <a:ext cx="3657600" cy="369887"/>
            <a:chOff x="2819400" y="5955268"/>
            <a:chExt cx="3657600" cy="369332"/>
          </a:xfrm>
        </p:grpSpPr>
        <p:sp>
          <p:nvSpPr>
            <p:cNvPr id="23563" name="TextBox 13"/>
            <p:cNvSpPr txBox="1">
              <a:spLocks noChangeArrowheads="1"/>
            </p:cNvSpPr>
            <p:nvPr/>
          </p:nvSpPr>
          <p:spPr bwMode="auto">
            <a:xfrm>
              <a:off x="4191000" y="5955268"/>
              <a:ext cx="2286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0" fontAlgn="base" hangingPunct="0">
                <a:spcBef>
                  <a:spcPct val="0"/>
                </a:spcBef>
                <a:spcAft>
                  <a:spcPct val="0"/>
                </a:spcAft>
              </a:pPr>
              <a:r>
                <a:rPr lang="en-US" altLang="en-US" smtClean="0">
                  <a:solidFill>
                    <a:srgbClr val="FF0000"/>
                  </a:solidFill>
                </a:rPr>
                <a:t>FATCA is out of scope</a:t>
              </a:r>
            </a:p>
          </p:txBody>
        </p:sp>
        <p:cxnSp>
          <p:nvCxnSpPr>
            <p:cNvPr id="10" name="Straight Arrow Connector 9"/>
            <p:cNvCxnSpPr/>
            <p:nvPr/>
          </p:nvCxnSpPr>
          <p:spPr>
            <a:xfrm flipH="1">
              <a:off x="2819400" y="6126461"/>
              <a:ext cx="12954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0208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Boxes on 1099 </a:t>
            </a:r>
            <a:r>
              <a:rPr lang="en-US" dirty="0" smtClean="0"/>
              <a:t>Forms…</a:t>
            </a:r>
            <a:endParaRPr lang="en-US" dirty="0"/>
          </a:p>
        </p:txBody>
      </p:sp>
      <p:sp>
        <p:nvSpPr>
          <p:cNvPr id="3" name="Content Placeholder 2"/>
          <p:cNvSpPr>
            <a:spLocks noGrp="1"/>
          </p:cNvSpPr>
          <p:nvPr>
            <p:ph idx="1"/>
          </p:nvPr>
        </p:nvSpPr>
        <p:spPr/>
        <p:txBody>
          <a:bodyPr/>
          <a:lstStyle/>
          <a:p>
            <a:r>
              <a:rPr lang="en-US" dirty="0" smtClean="0"/>
              <a:t>Forms with entries or checks in these boxes are out of scope</a:t>
            </a:r>
          </a:p>
          <a:p>
            <a:pPr lvl="1"/>
            <a:r>
              <a:rPr lang="en-US" dirty="0" smtClean="0"/>
              <a:t>No IRS instructions</a:t>
            </a:r>
          </a:p>
          <a:p>
            <a:pPr lvl="1"/>
            <a:r>
              <a:rPr lang="en-US" dirty="0" smtClean="0"/>
              <a:t>Not in TaxWise</a:t>
            </a:r>
          </a:p>
          <a:p>
            <a:pPr lvl="1"/>
            <a:r>
              <a:rPr lang="en-US" dirty="0" smtClean="0"/>
              <a:t>FATCA (</a:t>
            </a:r>
            <a:r>
              <a:rPr lang="en-US" i="1" dirty="0"/>
              <a:t>Foreign Account Tax Compliance </a:t>
            </a:r>
            <a:r>
              <a:rPr lang="en-US" i="1" dirty="0" smtClean="0"/>
              <a:t>Act</a:t>
            </a:r>
            <a:r>
              <a:rPr lang="en-US" dirty="0" smtClean="0"/>
              <a:t>) relates </a:t>
            </a:r>
            <a:r>
              <a:rPr lang="en-US" dirty="0"/>
              <a:t>to Form 8938, which is out of </a:t>
            </a:r>
            <a:r>
              <a:rPr lang="en-US" dirty="0" smtClean="0"/>
              <a:t>scope</a:t>
            </a:r>
          </a:p>
          <a:p>
            <a:pPr lvl="1"/>
            <a:r>
              <a:rPr lang="en-US" dirty="0" smtClean="0"/>
              <a:t>Refer NTTC Training file #12</a:t>
            </a:r>
            <a:endParaRPr lang="en-US" dirty="0"/>
          </a:p>
        </p:txBody>
      </p:sp>
      <p:sp>
        <p:nvSpPr>
          <p:cNvPr id="4" name="Footer Placeholder 3"/>
          <p:cNvSpPr>
            <a:spLocks noGrp="1"/>
          </p:cNvSpPr>
          <p:nvPr>
            <p:ph type="ftr" sz="quarter" idx="10"/>
          </p:nvPr>
        </p:nvSpPr>
        <p:spPr/>
        <p:txBody>
          <a:bodyPr/>
          <a:lstStyle/>
          <a:p>
            <a:r>
              <a:rPr lang="en-US" dirty="0"/>
              <a:t>NY3 Instructor Workshop – November 2015</a:t>
            </a:r>
          </a:p>
        </p:txBody>
      </p:sp>
      <p:sp>
        <p:nvSpPr>
          <p:cNvPr id="5" name="Slide Number Placeholder 4"/>
          <p:cNvSpPr>
            <a:spLocks noGrp="1"/>
          </p:cNvSpPr>
          <p:nvPr>
            <p:ph type="sldNum" sz="quarter" idx="11"/>
          </p:nvPr>
        </p:nvSpPr>
        <p:spPr/>
        <p:txBody>
          <a:bodyPr/>
          <a:lstStyle/>
          <a:p>
            <a:fld id="{D45A7FE5-071C-4C36-8625-702660F4D60A}" type="slidenum">
              <a:rPr lang="en-US" smtClean="0"/>
              <a:t>16</a:t>
            </a:fld>
            <a:endParaRPr lang="en-US"/>
          </a:p>
        </p:txBody>
      </p:sp>
    </p:spTree>
    <p:extLst>
      <p:ext uri="{BB962C8B-B14F-4D97-AF65-F5344CB8AC3E}">
        <p14:creationId xmlns:p14="http://schemas.microsoft.com/office/powerpoint/2010/main" val="2621671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dirty="0" smtClean="0">
                <a:solidFill>
                  <a:schemeClr val="accent5">
                    <a:lumMod val="50000"/>
                  </a:schemeClr>
                </a:solidFill>
              </a:rPr>
              <a:t>Foreign Interest Income/Account?</a:t>
            </a:r>
          </a:p>
        </p:txBody>
      </p:sp>
      <p:sp>
        <p:nvSpPr>
          <p:cNvPr id="39939" name="Rectangle 3"/>
          <p:cNvSpPr>
            <a:spLocks noGrp="1" noChangeArrowheads="1"/>
          </p:cNvSpPr>
          <p:nvPr>
            <p:ph idx="1"/>
          </p:nvPr>
        </p:nvSpPr>
        <p:spPr/>
        <p:txBody>
          <a:bodyPr rtlCol="0">
            <a:normAutofit lnSpcReduction="10000"/>
          </a:bodyPr>
          <a:lstStyle/>
          <a:p>
            <a:pPr eaLnBrk="1" fontAlgn="auto" hangingPunct="1">
              <a:spcAft>
                <a:spcPts val="0"/>
              </a:spcAft>
              <a:buClr>
                <a:schemeClr val="accent3">
                  <a:lumMod val="75000"/>
                </a:schemeClr>
              </a:buClr>
              <a:defRPr/>
            </a:pPr>
            <a:r>
              <a:rPr lang="en-US" altLang="en-US" dirty="0" smtClean="0"/>
              <a:t>Must ask and answer questions at bottom of Sch B</a:t>
            </a:r>
          </a:p>
          <a:p>
            <a:pPr lvl="1" eaLnBrk="1" fontAlgn="auto" hangingPunct="1">
              <a:spcAft>
                <a:spcPts val="0"/>
              </a:spcAft>
              <a:buClr>
                <a:schemeClr val="bg2">
                  <a:lumMod val="25000"/>
                </a:schemeClr>
              </a:buClr>
              <a:defRPr/>
            </a:pPr>
            <a:r>
              <a:rPr lang="en-US" altLang="en-US" dirty="0" smtClean="0"/>
              <a:t>Foreign account/signature authority</a:t>
            </a:r>
          </a:p>
          <a:p>
            <a:pPr lvl="1" eaLnBrk="1" fontAlgn="auto" hangingPunct="1">
              <a:spcAft>
                <a:spcPts val="0"/>
              </a:spcAft>
              <a:buClr>
                <a:schemeClr val="bg2">
                  <a:lumMod val="25000"/>
                </a:schemeClr>
              </a:buClr>
              <a:defRPr/>
            </a:pPr>
            <a:r>
              <a:rPr lang="en-US" altLang="en-US" dirty="0" smtClean="0"/>
              <a:t>Foreign trust</a:t>
            </a:r>
          </a:p>
          <a:p>
            <a:pPr eaLnBrk="1" fontAlgn="auto" hangingPunct="1">
              <a:spcAft>
                <a:spcPts val="0"/>
              </a:spcAft>
              <a:buClr>
                <a:schemeClr val="accent3">
                  <a:lumMod val="75000"/>
                </a:schemeClr>
              </a:buClr>
              <a:defRPr/>
            </a:pPr>
            <a:r>
              <a:rPr lang="en-US" altLang="en-US" dirty="0" smtClean="0"/>
              <a:t>If answer is “yes” to either, additional reporting may be required</a:t>
            </a:r>
          </a:p>
          <a:p>
            <a:pPr eaLnBrk="1" fontAlgn="auto" hangingPunct="1">
              <a:spcAft>
                <a:spcPts val="0"/>
              </a:spcAft>
              <a:buClr>
                <a:schemeClr val="accent3">
                  <a:lumMod val="75000"/>
                </a:schemeClr>
              </a:buClr>
              <a:buFont typeface="Wingdings" panose="05000000000000000000" pitchFamily="2" charset="2"/>
              <a:buChar char="Ø"/>
              <a:defRPr/>
            </a:pPr>
            <a:r>
              <a:rPr lang="en-US" altLang="en-US" dirty="0" smtClean="0"/>
              <a:t>Remind taxpayer of additional filing responsibility</a:t>
            </a:r>
          </a:p>
        </p:txBody>
      </p:sp>
      <p:sp>
        <p:nvSpPr>
          <p:cNvPr id="2" name="Footer Placeholder 1"/>
          <p:cNvSpPr>
            <a:spLocks noGrp="1"/>
          </p:cNvSpPr>
          <p:nvPr>
            <p:ph type="ftr" sz="quarter" idx="10"/>
          </p:nvPr>
        </p:nvSpPr>
        <p:spPr/>
        <p:txBody>
          <a:bodyPr/>
          <a:lstStyle/>
          <a:p>
            <a:pPr>
              <a:defRPr/>
            </a:pPr>
            <a:r>
              <a:rPr lang="en-US">
                <a:solidFill>
                  <a:prstClr val="white">
                    <a:lumMod val="95000"/>
                  </a:prstClr>
                </a:solidFill>
              </a:rPr>
              <a:t>NTTC Training – 2015</a:t>
            </a:r>
          </a:p>
        </p:txBody>
      </p:sp>
      <p:sp>
        <p:nvSpPr>
          <p:cNvPr id="5325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a:spcBef>
                <a:spcPct val="0"/>
              </a:spcBef>
              <a:buClrTx/>
              <a:buSzTx/>
              <a:buFontTx/>
              <a:buNone/>
            </a:pPr>
            <a:fld id="{ADADB3B5-E29C-4EFB-AB0D-C394CC46A8E4}" type="slidenum">
              <a:rPr lang="en-US" altLang="en-US" sz="1400" b="0">
                <a:solidFill>
                  <a:srgbClr val="474B78"/>
                </a:solidFill>
              </a:rPr>
              <a:pPr>
                <a:spcBef>
                  <a:spcPct val="0"/>
                </a:spcBef>
                <a:buClrTx/>
                <a:buSzTx/>
                <a:buFontTx/>
                <a:buNone/>
              </a:pPr>
              <a:t>17</a:t>
            </a:fld>
            <a:endParaRPr lang="en-US" altLang="en-US" sz="1400" b="0">
              <a:solidFill>
                <a:srgbClr val="474B78"/>
              </a:solidFill>
            </a:endParaRPr>
          </a:p>
        </p:txBody>
      </p:sp>
    </p:spTree>
    <p:extLst>
      <p:ext uri="{BB962C8B-B14F-4D97-AF65-F5344CB8AC3E}">
        <p14:creationId xmlns:p14="http://schemas.microsoft.com/office/powerpoint/2010/main" val="1289055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a:bodyPr>
          <a:lstStyle/>
          <a:p>
            <a:pPr eaLnBrk="1" hangingPunct="1">
              <a:defRPr/>
            </a:pPr>
            <a:r>
              <a:rPr lang="en-US" altLang="en-US" sz="3200" smtClean="0"/>
              <a:t>Limitations on Scope – </a:t>
            </a:r>
            <a:br>
              <a:rPr lang="en-US" altLang="en-US" sz="3200" smtClean="0"/>
            </a:br>
            <a:r>
              <a:rPr lang="en-US" altLang="en-US" sz="3200" smtClean="0"/>
              <a:t>Foreign Accounts</a:t>
            </a:r>
          </a:p>
        </p:txBody>
      </p:sp>
      <p:sp>
        <p:nvSpPr>
          <p:cNvPr id="55299" name="Content Placeholder 2"/>
          <p:cNvSpPr>
            <a:spLocks noGrp="1"/>
          </p:cNvSpPr>
          <p:nvPr>
            <p:ph idx="1"/>
          </p:nvPr>
        </p:nvSpPr>
        <p:spPr/>
        <p:txBody>
          <a:bodyPr/>
          <a:lstStyle/>
          <a:p>
            <a:pPr eaLnBrk="1" hangingPunct="1"/>
            <a:r>
              <a:rPr lang="en-US" altLang="en-US" dirty="0" smtClean="0"/>
              <a:t>Bottom of </a:t>
            </a:r>
            <a:r>
              <a:rPr lang="en-US" altLang="en-US" dirty="0" err="1" smtClean="0"/>
              <a:t>Sch</a:t>
            </a:r>
            <a:r>
              <a:rPr lang="en-US" altLang="en-US" dirty="0" smtClean="0"/>
              <a:t> B – Part III</a:t>
            </a:r>
          </a:p>
        </p:txBody>
      </p:sp>
      <p:sp>
        <p:nvSpPr>
          <p:cNvPr id="3" name="Footer Placeholder 2"/>
          <p:cNvSpPr>
            <a:spLocks noGrp="1"/>
          </p:cNvSpPr>
          <p:nvPr>
            <p:ph type="ftr" sz="quarter" idx="10"/>
          </p:nvPr>
        </p:nvSpPr>
        <p:spPr/>
        <p:txBody>
          <a:bodyPr/>
          <a:lstStyle/>
          <a:p>
            <a:pPr>
              <a:defRPr/>
            </a:pPr>
            <a:r>
              <a:rPr lang="en-US">
                <a:solidFill>
                  <a:prstClr val="white">
                    <a:lumMod val="95000"/>
                  </a:prstClr>
                </a:solidFill>
              </a:rPr>
              <a:t>NTTC Training – 2015</a:t>
            </a:r>
          </a:p>
        </p:txBody>
      </p:sp>
      <p:sp>
        <p:nvSpPr>
          <p:cNvPr id="5530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a:spcBef>
                <a:spcPct val="0"/>
              </a:spcBef>
              <a:buClrTx/>
              <a:buSzTx/>
              <a:buFontTx/>
              <a:buNone/>
            </a:pPr>
            <a:fld id="{F60A3E92-E591-441D-B9CC-BF5CFA59B83A}" type="slidenum">
              <a:rPr lang="en-US" altLang="en-US" sz="1400" b="0">
                <a:solidFill>
                  <a:srgbClr val="474B78"/>
                </a:solidFill>
              </a:rPr>
              <a:pPr>
                <a:spcBef>
                  <a:spcPct val="0"/>
                </a:spcBef>
                <a:buClrTx/>
                <a:buSzTx/>
                <a:buFontTx/>
                <a:buNone/>
              </a:pPr>
              <a:t>18</a:t>
            </a:fld>
            <a:endParaRPr lang="en-US" altLang="en-US" sz="1400" b="0">
              <a:solidFill>
                <a:srgbClr val="474B78"/>
              </a:solidFill>
            </a:endParaRPr>
          </a:p>
        </p:txBody>
      </p:sp>
      <p:sp>
        <p:nvSpPr>
          <p:cNvPr id="9" name="5-Point Star 8"/>
          <p:cNvSpPr/>
          <p:nvPr/>
        </p:nvSpPr>
        <p:spPr>
          <a:xfrm>
            <a:off x="7985125" y="152400"/>
            <a:ext cx="823913" cy="822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55303" name="Picture 4"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2975" y="2365375"/>
            <a:ext cx="7042150"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7221538" y="2667000"/>
            <a:ext cx="746125" cy="2895600"/>
          </a:xfrm>
          <a:prstGeom prst="roundRect">
            <a:avLst/>
          </a:prstGeom>
          <a:solidFill>
            <a:srgbClr val="FFFF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algn="ctr" fontAlgn="base">
              <a:spcBef>
                <a:spcPct val="0"/>
              </a:spcBef>
              <a:spcAft>
                <a:spcPct val="0"/>
              </a:spcAft>
              <a:buClrTx/>
              <a:buSzTx/>
              <a:buFontTx/>
              <a:buNone/>
              <a:defRPr/>
            </a:pPr>
            <a:endParaRPr lang="en-US" altLang="en-US" sz="1800" b="0" smtClean="0">
              <a:solidFill>
                <a:srgbClr val="FFFF00"/>
              </a:solidFill>
              <a:cs typeface="Arial" panose="020B0604020202020204" pitchFamily="34" charset="0"/>
            </a:endParaRPr>
          </a:p>
        </p:txBody>
      </p:sp>
      <p:sp>
        <p:nvSpPr>
          <p:cNvPr id="5" name="TextBox 4"/>
          <p:cNvSpPr txBox="1"/>
          <p:nvPr/>
        </p:nvSpPr>
        <p:spPr>
          <a:xfrm>
            <a:off x="1201271" y="5755341"/>
            <a:ext cx="5679888" cy="415498"/>
          </a:xfrm>
          <a:prstGeom prst="rect">
            <a:avLst/>
          </a:prstGeom>
          <a:noFill/>
        </p:spPr>
        <p:txBody>
          <a:bodyPr wrap="none" rtlCol="0">
            <a:spAutoFit/>
          </a:bodyPr>
          <a:lstStyle/>
          <a:p>
            <a:r>
              <a:rPr lang="en-US" sz="2100" dirty="0" smtClean="0">
                <a:solidFill>
                  <a:srgbClr val="FF0000"/>
                </a:solidFill>
              </a:rPr>
              <a:t>OOS:  8938, 3520, 8814, FBAR(</a:t>
            </a:r>
            <a:r>
              <a:rPr lang="en-US" sz="2100" dirty="0" err="1" smtClean="0">
                <a:solidFill>
                  <a:srgbClr val="FF0000"/>
                </a:solidFill>
              </a:rPr>
              <a:t>FinCEN</a:t>
            </a:r>
            <a:r>
              <a:rPr lang="en-US" sz="2100" dirty="0" smtClean="0">
                <a:solidFill>
                  <a:srgbClr val="FF0000"/>
                </a:solidFill>
              </a:rPr>
              <a:t> Form 114</a:t>
            </a:r>
            <a:r>
              <a:rPr lang="en-US" dirty="0" smtClean="0"/>
              <a:t>)</a:t>
            </a:r>
            <a:endParaRPr lang="en-US" dirty="0"/>
          </a:p>
        </p:txBody>
      </p:sp>
    </p:spTree>
    <p:extLst>
      <p:ext uri="{BB962C8B-B14F-4D97-AF65-F5344CB8AC3E}">
        <p14:creationId xmlns:p14="http://schemas.microsoft.com/office/powerpoint/2010/main" val="348472999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ctrTitle"/>
          </p:nvPr>
        </p:nvSpPr>
        <p:spPr bwMode="auto"/>
        <p:txBody>
          <a:bodyPr wrap="square" numCol="1" compatLnSpc="1">
            <a:prstTxWarp prst="textNoShape">
              <a:avLst/>
            </a:prstTxWarp>
          </a:bodyPr>
          <a:lstStyle/>
          <a:p>
            <a:pPr eaLnBrk="1" hangingPunct="1"/>
            <a:r>
              <a:rPr lang="en-US" altLang="en-US" smtClean="0"/>
              <a:t>VITA TCE Advanced Certification , Pub 4491, Pub 4012 </a:t>
            </a:r>
          </a:p>
        </p:txBody>
      </p:sp>
      <p:sp>
        <p:nvSpPr>
          <p:cNvPr id="3" name="Subtitle 2"/>
          <p:cNvSpPr>
            <a:spLocks noGrp="1"/>
          </p:cNvSpPr>
          <p:nvPr>
            <p:ph type="subTitle" idx="1"/>
          </p:nvPr>
        </p:nvSpPr>
        <p:spPr>
          <a:xfrm>
            <a:off x="838200" y="3810000"/>
            <a:ext cx="6232525" cy="1981200"/>
          </a:xfrm>
        </p:spPr>
        <p:txBody>
          <a:bodyPr rtlCol="0"/>
          <a:lstStyle/>
          <a:p>
            <a:pPr eaLnBrk="1" fontAlgn="auto" hangingPunct="1">
              <a:spcAft>
                <a:spcPts val="0"/>
              </a:spcAft>
              <a:buClr>
                <a:schemeClr val="accent3">
                  <a:lumMod val="75000"/>
                </a:schemeClr>
              </a:buClr>
              <a:defRPr/>
            </a:pPr>
            <a:r>
              <a:rPr lang="en-US" dirty="0" smtClean="0"/>
              <a:t>TAX- Aide Differences</a:t>
            </a:r>
            <a:endParaRPr lang="en-US" dirty="0"/>
          </a:p>
        </p:txBody>
      </p:sp>
      <p:sp>
        <p:nvSpPr>
          <p:cNvPr id="9216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200" smtClean="0">
                <a:solidFill>
                  <a:srgbClr val="474B78"/>
                </a:solidFill>
                <a:latin typeface="Verdana" pitchFamily="34" charset="0"/>
              </a:rPr>
              <a:t>NTTC – Dallas 2015</a:t>
            </a:r>
          </a:p>
        </p:txBody>
      </p:sp>
      <p:sp>
        <p:nvSpPr>
          <p:cNvPr id="9216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fld id="{532D16EB-C381-4211-B3A9-1BA154A95C51}" type="slidenum">
              <a:rPr lang="en-US" altLang="en-US" sz="1400" b="0" smtClean="0">
                <a:solidFill>
                  <a:srgbClr val="474B78"/>
                </a:solidFill>
                <a:latin typeface="Verdana" pitchFamily="34" charset="0"/>
              </a:rPr>
              <a:pPr eaLnBrk="1" hangingPunct="1">
                <a:spcBef>
                  <a:spcPct val="0"/>
                </a:spcBef>
                <a:buClrTx/>
                <a:buSzTx/>
                <a:buFontTx/>
                <a:buNone/>
              </a:pPr>
              <a:t>19</a:t>
            </a:fld>
            <a:endParaRPr lang="en-US" altLang="en-US" sz="1400" b="0" smtClean="0">
              <a:solidFill>
                <a:srgbClr val="474B78"/>
              </a:solidFill>
              <a:latin typeface="Verdana" pitchFamily="34" charset="0"/>
            </a:endParaRPr>
          </a:p>
        </p:txBody>
      </p:sp>
    </p:spTree>
    <p:extLst>
      <p:ext uri="{BB962C8B-B14F-4D97-AF65-F5344CB8AC3E}">
        <p14:creationId xmlns:p14="http://schemas.microsoft.com/office/powerpoint/2010/main" val="410262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solidFill>
                  <a:schemeClr val="accent5">
                    <a:lumMod val="50000"/>
                  </a:schemeClr>
                </a:solidFill>
              </a:rPr>
              <a:t>OneSupport</a:t>
            </a:r>
            <a:r>
              <a:rPr lang="en-US" dirty="0" smtClean="0">
                <a:solidFill>
                  <a:schemeClr val="accent5">
                    <a:lumMod val="50000"/>
                  </a:schemeClr>
                </a:solidFill>
              </a:rPr>
              <a:t> Key Scope Reference Materials</a:t>
            </a:r>
            <a:endParaRPr lang="en-US" dirty="0">
              <a:solidFill>
                <a:schemeClr val="accent5">
                  <a:lumMod val="50000"/>
                </a:schemeClr>
              </a:solidFill>
            </a:endParaRPr>
          </a:p>
        </p:txBody>
      </p:sp>
      <p:sp>
        <p:nvSpPr>
          <p:cNvPr id="3" name="Content Placeholder 2"/>
          <p:cNvSpPr>
            <a:spLocks noGrp="1"/>
          </p:cNvSpPr>
          <p:nvPr>
            <p:ph idx="1"/>
          </p:nvPr>
        </p:nvSpPr>
        <p:spPr>
          <a:xfrm>
            <a:off x="914400" y="1434353"/>
            <a:ext cx="7391400" cy="4874372"/>
          </a:xfrm>
        </p:spPr>
        <p:txBody>
          <a:bodyPr/>
          <a:lstStyle/>
          <a:p>
            <a:r>
              <a:rPr lang="en-US" altLang="en-US" dirty="0" smtClean="0"/>
              <a:t>  </a:t>
            </a:r>
            <a:r>
              <a:rPr lang="en-US" dirty="0">
                <a:hlinkClick r:id="rId3"/>
              </a:rPr>
              <a:t>Scope</a:t>
            </a:r>
            <a:r>
              <a:rPr lang="en-US" dirty="0"/>
              <a:t> </a:t>
            </a:r>
          </a:p>
          <a:p>
            <a:pPr lvl="1"/>
            <a:r>
              <a:rPr lang="en-US" dirty="0"/>
              <a:t>★ </a:t>
            </a:r>
            <a:r>
              <a:rPr lang="en-US" dirty="0">
                <a:hlinkClick r:id="rId4"/>
              </a:rPr>
              <a:t>Tax-Aide Scope Manual v1 TY15 10/09/15</a:t>
            </a:r>
            <a:r>
              <a:rPr lang="en-US" dirty="0"/>
              <a:t> </a:t>
            </a:r>
          </a:p>
          <a:p>
            <a:pPr lvl="1"/>
            <a:r>
              <a:rPr lang="en-US" dirty="0">
                <a:hlinkClick r:id="rId5"/>
              </a:rPr>
              <a:t>Tax-Aide Scope Summary v2 – 08/30/2015</a:t>
            </a:r>
            <a:r>
              <a:rPr lang="en-US" dirty="0"/>
              <a:t> </a:t>
            </a:r>
          </a:p>
          <a:p>
            <a:pPr lvl="1" eaLnBrk="1" hangingPunct="1"/>
            <a:endParaRPr lang="en-US" altLang="en-US" dirty="0"/>
          </a:p>
        </p:txBody>
      </p:sp>
      <p:pic>
        <p:nvPicPr>
          <p:cNvPr id="4198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80313" y="1812925"/>
            <a:ext cx="10287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smtClean="0">
                <a:solidFill>
                  <a:srgbClr val="F2F2F2"/>
                </a:solidFill>
              </a:rPr>
              <a:t>NY3 Instructor Workshop – November 2015</a:t>
            </a:r>
          </a:p>
        </p:txBody>
      </p:sp>
      <p:sp>
        <p:nvSpPr>
          <p:cNvPr id="4199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019B5CC-BCA4-4B9A-AD6D-F7649C830A8B}" type="slidenum">
              <a:rPr lang="en-US" altLang="en-US" smtClean="0">
                <a:solidFill>
                  <a:srgbClr val="474B78"/>
                </a:solidFill>
              </a:rPr>
              <a:pPr eaLnBrk="1" hangingPunct="1"/>
              <a:t>2</a:t>
            </a:fld>
            <a:endParaRPr lang="en-US" altLang="en-US" smtClean="0">
              <a:solidFill>
                <a:srgbClr val="474B78"/>
              </a:solidFill>
            </a:endParaRPr>
          </a:p>
        </p:txBody>
      </p:sp>
    </p:spTree>
    <p:extLst>
      <p:ext uri="{BB962C8B-B14F-4D97-AF65-F5344CB8AC3E}">
        <p14:creationId xmlns:p14="http://schemas.microsoft.com/office/powerpoint/2010/main" val="2679782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Identity Theft and $1 </a:t>
            </a:r>
            <a:r>
              <a:rPr lang="en-US" dirty="0" err="1" smtClean="0"/>
              <a:t>AGI</a:t>
            </a:r>
            <a:r>
              <a:rPr lang="en-US" dirty="0" smtClean="0"/>
              <a:t> Returns</a:t>
            </a:r>
            <a:endParaRPr lang="en-US" dirty="0"/>
          </a:p>
        </p:txBody>
      </p:sp>
      <p:sp>
        <p:nvSpPr>
          <p:cNvPr id="3" name="Content Placeholder 2"/>
          <p:cNvSpPr>
            <a:spLocks noGrp="1"/>
          </p:cNvSpPr>
          <p:nvPr>
            <p:ph idx="1"/>
          </p:nvPr>
        </p:nvSpPr>
        <p:spPr/>
        <p:txBody>
          <a:bodyPr>
            <a:normAutofit/>
          </a:bodyPr>
          <a:lstStyle/>
          <a:p>
            <a:r>
              <a:rPr lang="en-US" dirty="0" smtClean="0"/>
              <a:t>On February 4, 2015, the IRS issued a Quality Site Reminder that included the following:</a:t>
            </a:r>
          </a:p>
          <a:p>
            <a:pPr marL="346075" lvl="1" indent="0">
              <a:buNone/>
            </a:pPr>
            <a:r>
              <a:rPr lang="en-US" i="1" dirty="0" smtClean="0"/>
              <a:t>Policy: SPEC VITA/TCE sites should not file $1 or $0 </a:t>
            </a:r>
            <a:r>
              <a:rPr lang="en-US" i="1" dirty="0" err="1" smtClean="0"/>
              <a:t>AGI</a:t>
            </a:r>
            <a:r>
              <a:rPr lang="en-US" i="1" dirty="0" smtClean="0"/>
              <a:t> returns just to e-file a state tax return. Taxpayers who have no Federal tax requirement should file their state tax return by paper or directly with the state electronically, if that option exists. </a:t>
            </a:r>
          </a:p>
        </p:txBody>
      </p:sp>
      <p:sp>
        <p:nvSpPr>
          <p:cNvPr id="4" name="Footer Placeholder 3"/>
          <p:cNvSpPr>
            <a:spLocks noGrp="1"/>
          </p:cNvSpPr>
          <p:nvPr>
            <p:ph type="ftr" sz="quarter" idx="10"/>
          </p:nvPr>
        </p:nvSpPr>
        <p:spPr/>
        <p:txBody>
          <a:bodyPr/>
          <a:lstStyle/>
          <a:p>
            <a:r>
              <a:rPr lang="en-US" dirty="0">
                <a:solidFill>
                  <a:prstClr val="white">
                    <a:lumMod val="95000"/>
                  </a:prstClr>
                </a:solidFill>
              </a:rPr>
              <a:t>NY3 Instructor Workshop – November 2015</a:t>
            </a:r>
          </a:p>
        </p:txBody>
      </p:sp>
      <p:sp>
        <p:nvSpPr>
          <p:cNvPr id="5" name="Slide Number Placeholder 4"/>
          <p:cNvSpPr>
            <a:spLocks noGrp="1"/>
          </p:cNvSpPr>
          <p:nvPr>
            <p:ph type="sldNum" sz="quarter" idx="11"/>
          </p:nvPr>
        </p:nvSpPr>
        <p:spPr/>
        <p:txBody>
          <a:bodyPr/>
          <a:lstStyle/>
          <a:p>
            <a:fld id="{D45A7FE5-071C-4C36-8625-702660F4D60A}" type="slidenum">
              <a:rPr lang="en-US" smtClean="0">
                <a:solidFill>
                  <a:srgbClr val="474B78"/>
                </a:solidFill>
              </a:rPr>
              <a:pPr/>
              <a:t>20</a:t>
            </a:fld>
            <a:endParaRPr lang="en-US">
              <a:solidFill>
                <a:srgbClr val="474B78"/>
              </a:solidFill>
            </a:endParaRPr>
          </a:p>
        </p:txBody>
      </p:sp>
    </p:spTree>
    <p:extLst>
      <p:ext uri="{BB962C8B-B14F-4D97-AF65-F5344CB8AC3E}">
        <p14:creationId xmlns:p14="http://schemas.microsoft.com/office/powerpoint/2010/main" val="1617601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Identity Theft and $1 </a:t>
            </a:r>
            <a:r>
              <a:rPr lang="en-US" dirty="0" err="1" smtClean="0"/>
              <a:t>AGI</a:t>
            </a:r>
            <a:r>
              <a:rPr lang="en-US" dirty="0" smtClean="0"/>
              <a:t> Returns</a:t>
            </a:r>
            <a:endParaRPr lang="en-US" dirty="0"/>
          </a:p>
        </p:txBody>
      </p:sp>
      <p:sp>
        <p:nvSpPr>
          <p:cNvPr id="3" name="Content Placeholder 2"/>
          <p:cNvSpPr>
            <a:spLocks noGrp="1"/>
          </p:cNvSpPr>
          <p:nvPr>
            <p:ph idx="1"/>
          </p:nvPr>
        </p:nvSpPr>
        <p:spPr/>
        <p:txBody>
          <a:bodyPr>
            <a:normAutofit/>
          </a:bodyPr>
          <a:lstStyle/>
          <a:p>
            <a:pPr>
              <a:lnSpc>
                <a:spcPct val="110000"/>
              </a:lnSpc>
            </a:pPr>
            <a:r>
              <a:rPr lang="en-US" dirty="0" smtClean="0"/>
              <a:t>Have recommended including $1 on federal return that would otherwise have a $0 </a:t>
            </a:r>
            <a:r>
              <a:rPr lang="en-US" dirty="0" err="1" smtClean="0"/>
              <a:t>AGI</a:t>
            </a:r>
            <a:r>
              <a:rPr lang="en-US" dirty="0" smtClean="0"/>
              <a:t> so that return could be </a:t>
            </a:r>
            <a:br>
              <a:rPr lang="en-US" dirty="0" smtClean="0"/>
            </a:br>
            <a:r>
              <a:rPr lang="en-US" dirty="0" smtClean="0"/>
              <a:t>e-filed</a:t>
            </a:r>
          </a:p>
          <a:p>
            <a:pPr marL="914400" lvl="1">
              <a:lnSpc>
                <a:spcPct val="110000"/>
              </a:lnSpc>
            </a:pPr>
            <a:r>
              <a:rPr lang="en-US" dirty="0" smtClean="0"/>
              <a:t>Flags return if there was an identity theft situation or marks SSN as “used” to prevent any later attempt at identity theft</a:t>
            </a:r>
          </a:p>
        </p:txBody>
      </p:sp>
      <p:sp>
        <p:nvSpPr>
          <p:cNvPr id="4" name="Footer Placeholder 3"/>
          <p:cNvSpPr>
            <a:spLocks noGrp="1"/>
          </p:cNvSpPr>
          <p:nvPr>
            <p:ph type="ftr" sz="quarter" idx="10"/>
          </p:nvPr>
        </p:nvSpPr>
        <p:spPr/>
        <p:txBody>
          <a:bodyPr/>
          <a:lstStyle/>
          <a:p>
            <a:r>
              <a:rPr lang="en-US" dirty="0">
                <a:solidFill>
                  <a:prstClr val="white">
                    <a:lumMod val="95000"/>
                  </a:prstClr>
                </a:solidFill>
              </a:rPr>
              <a:t>NY3 Instructor Workshop – November 2015</a:t>
            </a:r>
          </a:p>
        </p:txBody>
      </p:sp>
      <p:sp>
        <p:nvSpPr>
          <p:cNvPr id="5" name="Slide Number Placeholder 4"/>
          <p:cNvSpPr>
            <a:spLocks noGrp="1"/>
          </p:cNvSpPr>
          <p:nvPr>
            <p:ph type="sldNum" sz="quarter" idx="11"/>
          </p:nvPr>
        </p:nvSpPr>
        <p:spPr/>
        <p:txBody>
          <a:bodyPr/>
          <a:lstStyle/>
          <a:p>
            <a:fld id="{D45A7FE5-071C-4C36-8625-702660F4D60A}" type="slidenum">
              <a:rPr lang="en-US" smtClean="0">
                <a:solidFill>
                  <a:srgbClr val="474B78"/>
                </a:solidFill>
              </a:rPr>
              <a:pPr/>
              <a:t>21</a:t>
            </a:fld>
            <a:endParaRPr lang="en-US">
              <a:solidFill>
                <a:srgbClr val="474B78"/>
              </a:solidFill>
            </a:endParaRPr>
          </a:p>
        </p:txBody>
      </p:sp>
    </p:spTree>
    <p:extLst>
      <p:ext uri="{BB962C8B-B14F-4D97-AF65-F5344CB8AC3E}">
        <p14:creationId xmlns:p14="http://schemas.microsoft.com/office/powerpoint/2010/main" val="1310375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Identity Theft and $1 </a:t>
            </a:r>
            <a:r>
              <a:rPr lang="en-US" dirty="0" err="1" smtClean="0"/>
              <a:t>AGI</a:t>
            </a:r>
            <a:r>
              <a:rPr lang="en-US" dirty="0" smtClean="0"/>
              <a:t> Returns</a:t>
            </a:r>
            <a:endParaRPr lang="en-US" dirty="0"/>
          </a:p>
        </p:txBody>
      </p:sp>
      <p:sp>
        <p:nvSpPr>
          <p:cNvPr id="3" name="Content Placeholder 2"/>
          <p:cNvSpPr>
            <a:spLocks noGrp="1"/>
          </p:cNvSpPr>
          <p:nvPr>
            <p:ph idx="1"/>
          </p:nvPr>
        </p:nvSpPr>
        <p:spPr/>
        <p:txBody>
          <a:bodyPr>
            <a:normAutofit/>
          </a:bodyPr>
          <a:lstStyle/>
          <a:p>
            <a:r>
              <a:rPr lang="en-US" dirty="0" smtClean="0"/>
              <a:t>IRS software apparently flags $0 and $1 returns as possibly fraudulent which then requires a personal review</a:t>
            </a:r>
          </a:p>
          <a:p>
            <a:r>
              <a:rPr lang="en-US" dirty="0" smtClean="0"/>
              <a:t>Tax-Aide decided to not issue this alert to the field so, by Tax-Aide policy regarding IRS alerts, it did not apply to Tax-Aide</a:t>
            </a:r>
          </a:p>
        </p:txBody>
      </p:sp>
      <p:sp>
        <p:nvSpPr>
          <p:cNvPr id="6" name="Footer Placeholder 5"/>
          <p:cNvSpPr>
            <a:spLocks noGrp="1"/>
          </p:cNvSpPr>
          <p:nvPr>
            <p:ph type="ftr" sz="quarter" idx="10"/>
          </p:nvPr>
        </p:nvSpPr>
        <p:spPr/>
        <p:txBody>
          <a:bodyPr/>
          <a:lstStyle/>
          <a:p>
            <a:r>
              <a:rPr lang="en-US" dirty="0">
                <a:solidFill>
                  <a:prstClr val="white">
                    <a:lumMod val="95000"/>
                  </a:prstClr>
                </a:solidFill>
              </a:rPr>
              <a:t>NY3 Instructor Workshop – November 2015</a:t>
            </a:r>
          </a:p>
        </p:txBody>
      </p:sp>
      <p:sp>
        <p:nvSpPr>
          <p:cNvPr id="7" name="Slide Number Placeholder 6"/>
          <p:cNvSpPr>
            <a:spLocks noGrp="1"/>
          </p:cNvSpPr>
          <p:nvPr>
            <p:ph type="sldNum" sz="quarter" idx="11"/>
          </p:nvPr>
        </p:nvSpPr>
        <p:spPr/>
        <p:txBody>
          <a:bodyPr/>
          <a:lstStyle/>
          <a:p>
            <a:fld id="{D45A7FE5-071C-4C36-8625-702660F4D60A}" type="slidenum">
              <a:rPr lang="en-US" smtClean="0">
                <a:solidFill>
                  <a:srgbClr val="474B78"/>
                </a:solidFill>
              </a:rPr>
              <a:pPr/>
              <a:t>22</a:t>
            </a:fld>
            <a:endParaRPr lang="en-US">
              <a:solidFill>
                <a:srgbClr val="474B78"/>
              </a:solidFill>
            </a:endParaRPr>
          </a:p>
        </p:txBody>
      </p:sp>
    </p:spTree>
    <p:extLst>
      <p:ext uri="{BB962C8B-B14F-4D97-AF65-F5344CB8AC3E}">
        <p14:creationId xmlns:p14="http://schemas.microsoft.com/office/powerpoint/2010/main" val="31157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TY2015 Tax-Aide Practice</a:t>
            </a:r>
            <a:endParaRPr lang="en-US" dirty="0"/>
          </a:p>
        </p:txBody>
      </p:sp>
      <p:sp>
        <p:nvSpPr>
          <p:cNvPr id="3" name="Content Placeholder 2"/>
          <p:cNvSpPr>
            <a:spLocks noGrp="1"/>
          </p:cNvSpPr>
          <p:nvPr>
            <p:ph idx="1"/>
          </p:nvPr>
        </p:nvSpPr>
        <p:spPr/>
        <p:txBody>
          <a:bodyPr/>
          <a:lstStyle/>
          <a:p>
            <a:pPr marL="0" indent="0">
              <a:buNone/>
            </a:pPr>
            <a:r>
              <a:rPr lang="en-US" dirty="0" smtClean="0"/>
              <a:t>Continue Tax-Aide practice of preparing $1 AGI returns and include in training materials – local SPEC or other IRS reviewers may take exception</a:t>
            </a:r>
          </a:p>
          <a:p>
            <a:pPr marL="0" indent="0">
              <a:buNone/>
            </a:pPr>
            <a:r>
              <a:rPr lang="en-US" dirty="0" smtClean="0">
                <a:solidFill>
                  <a:schemeClr val="accent4"/>
                </a:solidFill>
              </a:rPr>
              <a:t>Note:  Identity Theft process will cover dependents</a:t>
            </a:r>
          </a:p>
        </p:txBody>
      </p:sp>
      <p:sp>
        <p:nvSpPr>
          <p:cNvPr id="6" name="Footer Placeholder 5"/>
          <p:cNvSpPr>
            <a:spLocks noGrp="1"/>
          </p:cNvSpPr>
          <p:nvPr>
            <p:ph type="ftr" sz="quarter" idx="10"/>
          </p:nvPr>
        </p:nvSpPr>
        <p:spPr/>
        <p:txBody>
          <a:bodyPr/>
          <a:lstStyle/>
          <a:p>
            <a:r>
              <a:rPr lang="en-US" dirty="0">
                <a:solidFill>
                  <a:prstClr val="white">
                    <a:lumMod val="95000"/>
                  </a:prstClr>
                </a:solidFill>
              </a:rPr>
              <a:t>NY3 Instructor Workshop – November 2015</a:t>
            </a:r>
          </a:p>
        </p:txBody>
      </p:sp>
      <p:sp>
        <p:nvSpPr>
          <p:cNvPr id="7" name="Slide Number Placeholder 6"/>
          <p:cNvSpPr>
            <a:spLocks noGrp="1"/>
          </p:cNvSpPr>
          <p:nvPr>
            <p:ph type="sldNum" sz="quarter" idx="11"/>
          </p:nvPr>
        </p:nvSpPr>
        <p:spPr/>
        <p:txBody>
          <a:bodyPr/>
          <a:lstStyle/>
          <a:p>
            <a:fld id="{D45A7FE5-071C-4C36-8625-702660F4D60A}" type="slidenum">
              <a:rPr lang="en-US" smtClean="0">
                <a:solidFill>
                  <a:srgbClr val="474B78"/>
                </a:solidFill>
              </a:rPr>
              <a:pPr/>
              <a:t>23</a:t>
            </a:fld>
            <a:endParaRPr lang="en-US">
              <a:solidFill>
                <a:srgbClr val="474B78"/>
              </a:solidFill>
            </a:endParaRPr>
          </a:p>
        </p:txBody>
      </p:sp>
    </p:spTree>
    <p:extLst>
      <p:ext uri="{BB962C8B-B14F-4D97-AF65-F5344CB8AC3E}">
        <p14:creationId xmlns:p14="http://schemas.microsoft.com/office/powerpoint/2010/main" val="4117110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5">
                    <a:lumMod val="50000"/>
                  </a:schemeClr>
                </a:solidFill>
              </a:rPr>
              <a:t> Tax-AIDE In Scope Summary</a:t>
            </a:r>
            <a:br>
              <a:rPr lang="en-US" dirty="0" smtClean="0">
                <a:solidFill>
                  <a:schemeClr val="accent5">
                    <a:lumMod val="50000"/>
                  </a:schemeClr>
                </a:solidFill>
              </a:rPr>
            </a:br>
            <a:r>
              <a:rPr lang="en-US" dirty="0" smtClean="0">
                <a:solidFill>
                  <a:schemeClr val="accent5">
                    <a:lumMod val="50000"/>
                  </a:schemeClr>
                </a:solidFill>
              </a:rPr>
              <a:t> vs VITA TCE/ Advanced </a:t>
            </a:r>
            <a:endParaRPr lang="en-US" dirty="0">
              <a:solidFill>
                <a:schemeClr val="accent5">
                  <a:lumMod val="50000"/>
                </a:schemeClr>
              </a:solidFill>
            </a:endParaRPr>
          </a:p>
        </p:txBody>
      </p:sp>
      <p:sp>
        <p:nvSpPr>
          <p:cNvPr id="93187" name="Content Placeholder 2"/>
          <p:cNvSpPr>
            <a:spLocks noGrp="1"/>
          </p:cNvSpPr>
          <p:nvPr>
            <p:ph idx="1"/>
          </p:nvPr>
        </p:nvSpPr>
        <p:spPr/>
        <p:txBody>
          <a:bodyPr/>
          <a:lstStyle/>
          <a:p>
            <a:pPr eaLnBrk="1" hangingPunct="1"/>
            <a:r>
              <a:rPr lang="en-US" altLang="en-US" dirty="0" smtClean="0"/>
              <a:t>State tax refund from any prior year when it is clearly fully taxable or fully nontaxable</a:t>
            </a:r>
          </a:p>
          <a:p>
            <a:pPr eaLnBrk="1" hangingPunct="1"/>
            <a:r>
              <a:rPr lang="en-US" altLang="en-US" dirty="0" smtClean="0"/>
              <a:t>Sale of bonds that mature or are sold with no gain or loss or are reported on a brokerage statement with capital gain or loss only(no ordinary income/loss)</a:t>
            </a:r>
          </a:p>
          <a:p>
            <a:pPr eaLnBrk="1" hangingPunct="1"/>
            <a:endParaRPr lang="en-US" altLang="en-US" dirty="0" smtClean="0"/>
          </a:p>
        </p:txBody>
      </p:sp>
      <p:sp>
        <p:nvSpPr>
          <p:cNvPr id="93188"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200" smtClean="0">
                <a:solidFill>
                  <a:srgbClr val="F2F2F2"/>
                </a:solidFill>
                <a:latin typeface="Verdana" pitchFamily="34" charset="0"/>
              </a:rPr>
              <a:t>NTTC – Dallas 2015</a:t>
            </a:r>
          </a:p>
        </p:txBody>
      </p:sp>
      <p:sp>
        <p:nvSpPr>
          <p:cNvPr id="9318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fld id="{36D35261-E4A5-4ABA-8308-099F718FB09A}" type="slidenum">
              <a:rPr lang="en-US" altLang="en-US" sz="1400" b="0" smtClean="0">
                <a:solidFill>
                  <a:srgbClr val="474B78"/>
                </a:solidFill>
                <a:latin typeface="Verdana" pitchFamily="34" charset="0"/>
              </a:rPr>
              <a:pPr eaLnBrk="1" hangingPunct="1">
                <a:spcBef>
                  <a:spcPct val="0"/>
                </a:spcBef>
                <a:buClrTx/>
                <a:buSzTx/>
                <a:buFontTx/>
                <a:buNone/>
              </a:pPr>
              <a:t>24</a:t>
            </a:fld>
            <a:endParaRPr lang="en-US" altLang="en-US" sz="1400" b="0" smtClean="0">
              <a:solidFill>
                <a:srgbClr val="474B78"/>
              </a:solidFill>
              <a:latin typeface="Verdana" pitchFamily="34" charset="0"/>
            </a:endParaRPr>
          </a:p>
        </p:txBody>
      </p:sp>
    </p:spTree>
    <p:extLst>
      <p:ext uri="{BB962C8B-B14F-4D97-AF65-F5344CB8AC3E}">
        <p14:creationId xmlns:p14="http://schemas.microsoft.com/office/powerpoint/2010/main" val="287603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5">
                    <a:lumMod val="50000"/>
                  </a:schemeClr>
                </a:solidFill>
              </a:rPr>
              <a:t> Tax-AIDE In Scope Summary</a:t>
            </a:r>
            <a:br>
              <a:rPr lang="en-US" dirty="0" smtClean="0">
                <a:solidFill>
                  <a:schemeClr val="accent5">
                    <a:lumMod val="50000"/>
                  </a:schemeClr>
                </a:solidFill>
              </a:rPr>
            </a:br>
            <a:r>
              <a:rPr lang="en-US" dirty="0" smtClean="0">
                <a:solidFill>
                  <a:schemeClr val="accent5">
                    <a:lumMod val="50000"/>
                  </a:schemeClr>
                </a:solidFill>
              </a:rPr>
              <a:t> vs VITA TCE/ Advanced </a:t>
            </a:r>
            <a:endParaRPr lang="en-US" dirty="0">
              <a:solidFill>
                <a:schemeClr val="accent5">
                  <a:lumMod val="50000"/>
                </a:schemeClr>
              </a:solidFill>
            </a:endParaRPr>
          </a:p>
        </p:txBody>
      </p:sp>
      <p:sp>
        <p:nvSpPr>
          <p:cNvPr id="94211" name="Content Placeholder 2"/>
          <p:cNvSpPr>
            <a:spLocks noGrp="1"/>
          </p:cNvSpPr>
          <p:nvPr>
            <p:ph idx="1"/>
          </p:nvPr>
        </p:nvSpPr>
        <p:spPr>
          <a:xfrm>
            <a:off x="762000" y="1812925"/>
            <a:ext cx="7391400" cy="4495800"/>
          </a:xfrm>
        </p:spPr>
        <p:txBody>
          <a:bodyPr/>
          <a:lstStyle/>
          <a:p>
            <a:pPr eaLnBrk="1" hangingPunct="1"/>
            <a:r>
              <a:rPr lang="en-US" altLang="en-US" smtClean="0"/>
              <a:t>Schedule C expenses for renting equipment, other than a vehicle, for more than 30 days</a:t>
            </a:r>
          </a:p>
          <a:p>
            <a:pPr eaLnBrk="1" hangingPunct="1"/>
            <a:r>
              <a:rPr lang="en-US" altLang="en-US" smtClean="0"/>
              <a:t>Distribution from SIMPLE or SEP IRAs </a:t>
            </a:r>
          </a:p>
          <a:p>
            <a:pPr eaLnBrk="1" hangingPunct="1"/>
            <a:r>
              <a:rPr lang="en-US" altLang="en-US" smtClean="0"/>
              <a:t>Form 5329 Part VIII to waive penalty for failure to take Required Minimum Distribution</a:t>
            </a:r>
          </a:p>
        </p:txBody>
      </p:sp>
      <p:sp>
        <p:nvSpPr>
          <p:cNvPr id="9421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200" smtClean="0">
                <a:solidFill>
                  <a:srgbClr val="F2F2F2"/>
                </a:solidFill>
                <a:latin typeface="Verdana" pitchFamily="34" charset="0"/>
              </a:rPr>
              <a:t>NTTC – Dallas 2015</a:t>
            </a:r>
          </a:p>
        </p:txBody>
      </p:sp>
      <p:sp>
        <p:nvSpPr>
          <p:cNvPr id="942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fld id="{F8069EB4-71B9-4CC1-81F4-50696C88E56D}" type="slidenum">
              <a:rPr lang="en-US" altLang="en-US" sz="1400" b="0" smtClean="0">
                <a:solidFill>
                  <a:srgbClr val="474B78"/>
                </a:solidFill>
                <a:latin typeface="Verdana" pitchFamily="34" charset="0"/>
              </a:rPr>
              <a:pPr eaLnBrk="1" hangingPunct="1">
                <a:spcBef>
                  <a:spcPct val="0"/>
                </a:spcBef>
                <a:buClrTx/>
                <a:buSzTx/>
                <a:buFontTx/>
                <a:buNone/>
              </a:pPr>
              <a:t>25</a:t>
            </a:fld>
            <a:endParaRPr lang="en-US" altLang="en-US" sz="1400" b="0" smtClean="0">
              <a:solidFill>
                <a:srgbClr val="474B78"/>
              </a:solidFill>
              <a:latin typeface="Verdana" pitchFamily="34" charset="0"/>
            </a:endParaRPr>
          </a:p>
        </p:txBody>
      </p:sp>
    </p:spTree>
    <p:extLst>
      <p:ext uri="{BB962C8B-B14F-4D97-AF65-F5344CB8AC3E}">
        <p14:creationId xmlns:p14="http://schemas.microsoft.com/office/powerpoint/2010/main" val="2763807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5">
                    <a:lumMod val="50000"/>
                  </a:schemeClr>
                </a:solidFill>
              </a:rPr>
              <a:t> Tax-AIDE In Scope Summary</a:t>
            </a:r>
            <a:br>
              <a:rPr lang="en-US" dirty="0" smtClean="0">
                <a:solidFill>
                  <a:schemeClr val="accent5">
                    <a:lumMod val="50000"/>
                  </a:schemeClr>
                </a:solidFill>
              </a:rPr>
            </a:br>
            <a:r>
              <a:rPr lang="en-US" dirty="0" smtClean="0">
                <a:solidFill>
                  <a:schemeClr val="accent5">
                    <a:lumMod val="50000"/>
                  </a:schemeClr>
                </a:solidFill>
              </a:rPr>
              <a:t> vs VITA TCE/ Advanced </a:t>
            </a:r>
            <a:endParaRPr lang="en-US" dirty="0">
              <a:solidFill>
                <a:schemeClr val="accent5">
                  <a:lumMod val="50000"/>
                </a:schemeClr>
              </a:solidFill>
            </a:endParaRPr>
          </a:p>
        </p:txBody>
      </p:sp>
      <p:sp>
        <p:nvSpPr>
          <p:cNvPr id="95235" name="Content Placeholder 2"/>
          <p:cNvSpPr>
            <a:spLocks noGrp="1"/>
          </p:cNvSpPr>
          <p:nvPr>
            <p:ph idx="1"/>
          </p:nvPr>
        </p:nvSpPr>
        <p:spPr/>
        <p:txBody>
          <a:bodyPr/>
          <a:lstStyle/>
          <a:p>
            <a:pPr eaLnBrk="1" hangingPunct="1"/>
            <a:r>
              <a:rPr lang="en-US" altLang="en-US" smtClean="0"/>
              <a:t>Form 1099-R codes 6,L, and W and codes J and T if distribution is non taxable</a:t>
            </a:r>
          </a:p>
          <a:p>
            <a:pPr eaLnBrk="1" hangingPunct="1"/>
            <a:r>
              <a:rPr lang="en-US" altLang="en-US" smtClean="0"/>
              <a:t>Form 1099-K for self employment(not rental income such as Airbnb)</a:t>
            </a:r>
          </a:p>
          <a:p>
            <a:pPr eaLnBrk="1" hangingPunct="1"/>
            <a:r>
              <a:rPr lang="en-US" altLang="en-US" smtClean="0"/>
              <a:t>Income from the rent of land reported on 1099-Misc or received as cash</a:t>
            </a:r>
          </a:p>
        </p:txBody>
      </p:sp>
      <p:sp>
        <p:nvSpPr>
          <p:cNvPr id="9523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200" smtClean="0">
                <a:solidFill>
                  <a:srgbClr val="F2F2F2"/>
                </a:solidFill>
                <a:latin typeface="Verdana" pitchFamily="34" charset="0"/>
              </a:rPr>
              <a:t>NTTC – Dallas 2015</a:t>
            </a:r>
          </a:p>
        </p:txBody>
      </p:sp>
      <p:sp>
        <p:nvSpPr>
          <p:cNvPr id="9523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fld id="{BCE46B39-8C66-48F4-8C56-C4577620AC55}" type="slidenum">
              <a:rPr lang="en-US" altLang="en-US" sz="1400" b="0" smtClean="0">
                <a:solidFill>
                  <a:srgbClr val="474B78"/>
                </a:solidFill>
                <a:latin typeface="Verdana" pitchFamily="34" charset="0"/>
              </a:rPr>
              <a:pPr eaLnBrk="1" hangingPunct="1">
                <a:spcBef>
                  <a:spcPct val="0"/>
                </a:spcBef>
                <a:buClrTx/>
                <a:buSzTx/>
                <a:buFontTx/>
                <a:buNone/>
              </a:pPr>
              <a:t>26</a:t>
            </a:fld>
            <a:endParaRPr lang="en-US" altLang="en-US" sz="1400" b="0" smtClean="0">
              <a:solidFill>
                <a:srgbClr val="474B78"/>
              </a:solidFill>
              <a:latin typeface="Verdana" pitchFamily="34" charset="0"/>
            </a:endParaRPr>
          </a:p>
        </p:txBody>
      </p:sp>
    </p:spTree>
    <p:extLst>
      <p:ext uri="{BB962C8B-B14F-4D97-AF65-F5344CB8AC3E}">
        <p14:creationId xmlns:p14="http://schemas.microsoft.com/office/powerpoint/2010/main" val="3061687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5">
                    <a:lumMod val="50000"/>
                  </a:schemeClr>
                </a:solidFill>
              </a:rPr>
              <a:t> Tax-AIDE In Scope Summary</a:t>
            </a:r>
            <a:br>
              <a:rPr lang="en-US" dirty="0" smtClean="0">
                <a:solidFill>
                  <a:schemeClr val="accent5">
                    <a:lumMod val="50000"/>
                  </a:schemeClr>
                </a:solidFill>
              </a:rPr>
            </a:br>
            <a:r>
              <a:rPr lang="en-US" dirty="0" smtClean="0">
                <a:solidFill>
                  <a:schemeClr val="accent5">
                    <a:lumMod val="50000"/>
                  </a:schemeClr>
                </a:solidFill>
              </a:rPr>
              <a:t> vs VITA TCE/ Advanced</a:t>
            </a:r>
            <a:endParaRPr lang="en-US" dirty="0">
              <a:solidFill>
                <a:schemeClr val="accent5">
                  <a:lumMod val="50000"/>
                </a:schemeClr>
              </a:solidFill>
            </a:endParaRPr>
          </a:p>
        </p:txBody>
      </p:sp>
      <p:sp>
        <p:nvSpPr>
          <p:cNvPr id="96259" name="Content Placeholder 2"/>
          <p:cNvSpPr>
            <a:spLocks noGrp="1"/>
          </p:cNvSpPr>
          <p:nvPr>
            <p:ph idx="1"/>
          </p:nvPr>
        </p:nvSpPr>
        <p:spPr/>
        <p:txBody>
          <a:bodyPr/>
          <a:lstStyle/>
          <a:p>
            <a:pPr eaLnBrk="1" hangingPunct="1"/>
            <a:r>
              <a:rPr lang="en-US" altLang="en-US" dirty="0" smtClean="0"/>
              <a:t>Canadian or German social security income that is treated as US social security</a:t>
            </a:r>
          </a:p>
          <a:p>
            <a:pPr eaLnBrk="1" hangingPunct="1"/>
            <a:r>
              <a:rPr lang="en-US" altLang="en-US" dirty="0" smtClean="0"/>
              <a:t>Form 8283 to report non cash donations more than $500, but less than $5,0000</a:t>
            </a:r>
          </a:p>
          <a:p>
            <a:pPr eaLnBrk="1" hangingPunct="1"/>
            <a:r>
              <a:rPr lang="en-US" altLang="en-US" dirty="0" smtClean="0"/>
              <a:t>Form 1099-LTC and Form 8853 for Long Term Care Insurance payments </a:t>
            </a:r>
          </a:p>
        </p:txBody>
      </p:sp>
      <p:sp>
        <p:nvSpPr>
          <p:cNvPr id="9626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200" smtClean="0">
                <a:solidFill>
                  <a:srgbClr val="F2F2F2"/>
                </a:solidFill>
                <a:latin typeface="Verdana" pitchFamily="34" charset="0"/>
              </a:rPr>
              <a:t>NTTC – Dallas 2015</a:t>
            </a:r>
          </a:p>
        </p:txBody>
      </p:sp>
      <p:sp>
        <p:nvSpPr>
          <p:cNvPr id="9626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fld id="{807F6698-4855-4CDA-B40E-C4C6624CB8B3}" type="slidenum">
              <a:rPr lang="en-US" altLang="en-US" sz="1400" b="0" smtClean="0">
                <a:solidFill>
                  <a:srgbClr val="474B78"/>
                </a:solidFill>
                <a:latin typeface="Verdana" pitchFamily="34" charset="0"/>
              </a:rPr>
              <a:pPr eaLnBrk="1" hangingPunct="1">
                <a:spcBef>
                  <a:spcPct val="0"/>
                </a:spcBef>
                <a:buClrTx/>
                <a:buSzTx/>
                <a:buFontTx/>
                <a:buNone/>
              </a:pPr>
              <a:t>27</a:t>
            </a:fld>
            <a:endParaRPr lang="en-US" altLang="en-US" sz="1400" b="0" smtClean="0">
              <a:solidFill>
                <a:srgbClr val="474B78"/>
              </a:solidFill>
              <a:latin typeface="Verdana" pitchFamily="34" charset="0"/>
            </a:endParaRPr>
          </a:p>
        </p:txBody>
      </p:sp>
    </p:spTree>
    <p:extLst>
      <p:ext uri="{BB962C8B-B14F-4D97-AF65-F5344CB8AC3E}">
        <p14:creationId xmlns:p14="http://schemas.microsoft.com/office/powerpoint/2010/main" val="1389857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5">
                    <a:lumMod val="50000"/>
                  </a:schemeClr>
                </a:solidFill>
              </a:rPr>
              <a:t> Tax-AIDE In Scope Summary</a:t>
            </a:r>
            <a:br>
              <a:rPr lang="en-US" dirty="0" smtClean="0">
                <a:solidFill>
                  <a:schemeClr val="accent5">
                    <a:lumMod val="50000"/>
                  </a:schemeClr>
                </a:solidFill>
              </a:rPr>
            </a:br>
            <a:r>
              <a:rPr lang="en-US" dirty="0" smtClean="0">
                <a:solidFill>
                  <a:schemeClr val="accent5">
                    <a:lumMod val="50000"/>
                  </a:schemeClr>
                </a:solidFill>
              </a:rPr>
              <a:t>  vs VITA TCE/ Advanced </a:t>
            </a:r>
            <a:endParaRPr lang="en-US" dirty="0">
              <a:solidFill>
                <a:schemeClr val="accent5">
                  <a:lumMod val="50000"/>
                </a:schemeClr>
              </a:solidFill>
            </a:endParaRPr>
          </a:p>
        </p:txBody>
      </p:sp>
      <p:sp>
        <p:nvSpPr>
          <p:cNvPr id="97283" name="Content Placeholder 2"/>
          <p:cNvSpPr>
            <a:spLocks noGrp="1"/>
          </p:cNvSpPr>
          <p:nvPr>
            <p:ph idx="1"/>
          </p:nvPr>
        </p:nvSpPr>
        <p:spPr/>
        <p:txBody>
          <a:bodyPr/>
          <a:lstStyle/>
          <a:p>
            <a:pPr eaLnBrk="1" hangingPunct="1"/>
            <a:r>
              <a:rPr lang="en-US" altLang="en-US" dirty="0" smtClean="0"/>
              <a:t>Form 1099-Q if entire distribution is used for qualified education expenses</a:t>
            </a:r>
          </a:p>
          <a:p>
            <a:pPr eaLnBrk="1" hangingPunct="1"/>
            <a:r>
              <a:rPr lang="en-US" altLang="en-US" dirty="0" smtClean="0"/>
              <a:t>Form 8606 Non Deductible IRAs Part I only</a:t>
            </a:r>
          </a:p>
          <a:p>
            <a:pPr eaLnBrk="1" hangingPunct="1"/>
            <a:r>
              <a:rPr lang="en-US" altLang="en-US" dirty="0" smtClean="0">
                <a:solidFill>
                  <a:schemeClr val="accent4"/>
                </a:solidFill>
              </a:rPr>
              <a:t>NOTE: Scope Manual trumps Pubs 4491 and 4012 for Tax-Aide</a:t>
            </a:r>
          </a:p>
          <a:p>
            <a:pPr eaLnBrk="1" hangingPunct="1"/>
            <a:r>
              <a:rPr lang="en-US" altLang="en-US" dirty="0" smtClean="0">
                <a:solidFill>
                  <a:schemeClr val="accent4"/>
                </a:solidFill>
              </a:rPr>
              <a:t>IRS Pub 5220 VITA/TCE Volunteer Site Scope &amp; Referral Chart</a:t>
            </a:r>
          </a:p>
        </p:txBody>
      </p:sp>
      <p:sp>
        <p:nvSpPr>
          <p:cNvPr id="9728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200" smtClean="0">
                <a:solidFill>
                  <a:srgbClr val="F2F2F2"/>
                </a:solidFill>
                <a:latin typeface="Verdana" pitchFamily="34" charset="0"/>
              </a:rPr>
              <a:t>NTTC – Dallas 2015</a:t>
            </a:r>
          </a:p>
        </p:txBody>
      </p:sp>
      <p:sp>
        <p:nvSpPr>
          <p:cNvPr id="9728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fld id="{4F2FD3D5-6DA1-4AC0-8133-08A6D8A64643}" type="slidenum">
              <a:rPr lang="en-US" altLang="en-US" sz="1400" b="0" smtClean="0">
                <a:solidFill>
                  <a:srgbClr val="474B78"/>
                </a:solidFill>
                <a:latin typeface="Verdana" pitchFamily="34" charset="0"/>
              </a:rPr>
              <a:pPr eaLnBrk="1" hangingPunct="1">
                <a:spcBef>
                  <a:spcPct val="0"/>
                </a:spcBef>
                <a:buClrTx/>
                <a:buSzTx/>
                <a:buFontTx/>
                <a:buNone/>
              </a:pPr>
              <a:t>28</a:t>
            </a:fld>
            <a:endParaRPr lang="en-US" altLang="en-US" sz="1400" b="0" smtClean="0">
              <a:solidFill>
                <a:srgbClr val="474B78"/>
              </a:solidFill>
              <a:latin typeface="Verdana" pitchFamily="34" charset="0"/>
            </a:endParaRPr>
          </a:p>
        </p:txBody>
      </p:sp>
    </p:spTree>
    <p:extLst>
      <p:ext uri="{BB962C8B-B14F-4D97-AF65-F5344CB8AC3E}">
        <p14:creationId xmlns:p14="http://schemas.microsoft.com/office/powerpoint/2010/main" val="2767647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5">
                    <a:lumMod val="50000"/>
                  </a:schemeClr>
                </a:solidFill>
              </a:rPr>
              <a:t> Tax-AIDE Scope Summary</a:t>
            </a:r>
            <a:br>
              <a:rPr lang="en-US" dirty="0" smtClean="0">
                <a:solidFill>
                  <a:schemeClr val="accent5">
                    <a:lumMod val="50000"/>
                  </a:schemeClr>
                </a:solidFill>
              </a:rPr>
            </a:br>
            <a:r>
              <a:rPr lang="en-US" dirty="0" smtClean="0">
                <a:solidFill>
                  <a:schemeClr val="accent5">
                    <a:lumMod val="50000"/>
                  </a:schemeClr>
                </a:solidFill>
              </a:rPr>
              <a:t> vs VITA TCE</a:t>
            </a:r>
            <a:r>
              <a:rPr lang="en-US" smtClean="0">
                <a:solidFill>
                  <a:schemeClr val="accent5">
                    <a:lumMod val="50000"/>
                  </a:schemeClr>
                </a:solidFill>
              </a:rPr>
              <a:t>/ Advanced </a:t>
            </a:r>
            <a:endParaRPr lang="en-US" dirty="0">
              <a:solidFill>
                <a:schemeClr val="accent5">
                  <a:lumMod val="50000"/>
                </a:schemeClr>
              </a:solidFill>
            </a:endParaRPr>
          </a:p>
        </p:txBody>
      </p:sp>
      <p:sp>
        <p:nvSpPr>
          <p:cNvPr id="98307" name="Content Placeholder 2"/>
          <p:cNvSpPr>
            <a:spLocks noGrp="1"/>
          </p:cNvSpPr>
          <p:nvPr>
            <p:ph idx="1"/>
          </p:nvPr>
        </p:nvSpPr>
        <p:spPr/>
        <p:txBody>
          <a:bodyPr/>
          <a:lstStyle/>
          <a:p>
            <a:pPr eaLnBrk="1" hangingPunct="1"/>
            <a:r>
              <a:rPr lang="en-US" altLang="en-US" smtClean="0"/>
              <a:t>Out of Scope</a:t>
            </a:r>
          </a:p>
          <a:p>
            <a:pPr lvl="1" eaLnBrk="1" hangingPunct="1"/>
            <a:r>
              <a:rPr lang="en-US" altLang="en-US" smtClean="0"/>
              <a:t>State/local unique topics set by regional or state leaders as out of scope due to complexity and/or lack of sufficient training</a:t>
            </a:r>
          </a:p>
          <a:p>
            <a:pPr lvl="1" eaLnBrk="1" hangingPunct="1"/>
            <a:r>
              <a:rPr lang="en-US" altLang="en-US" smtClean="0"/>
              <a:t>Specific in scope tax law topics on which a counselor is not trained </a:t>
            </a:r>
          </a:p>
        </p:txBody>
      </p:sp>
      <p:sp>
        <p:nvSpPr>
          <p:cNvPr id="98308"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1200" smtClean="0">
                <a:solidFill>
                  <a:srgbClr val="F2F2F2"/>
                </a:solidFill>
                <a:latin typeface="Verdana" pitchFamily="34" charset="0"/>
              </a:rPr>
              <a:t>NTTC – Dallas 2015</a:t>
            </a:r>
          </a:p>
        </p:txBody>
      </p:sp>
      <p:sp>
        <p:nvSpPr>
          <p:cNvPr id="9830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eaLnBrk="0" hangingPunct="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eaLnBrk="0" hangingPunct="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eaLnBrk="0" hangingPunct="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eaLnBrk="0" hangingPunct="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fld id="{E39545E5-AD3E-4EEE-8F02-647D015ABB16}" type="slidenum">
              <a:rPr lang="en-US" altLang="en-US" sz="1400" b="0" smtClean="0">
                <a:solidFill>
                  <a:srgbClr val="474B78"/>
                </a:solidFill>
                <a:latin typeface="Verdana" pitchFamily="34" charset="0"/>
              </a:rPr>
              <a:pPr eaLnBrk="1" hangingPunct="1">
                <a:spcBef>
                  <a:spcPct val="0"/>
                </a:spcBef>
                <a:buClrTx/>
                <a:buSzTx/>
                <a:buFontTx/>
                <a:buNone/>
              </a:pPr>
              <a:t>29</a:t>
            </a:fld>
            <a:endParaRPr lang="en-US" altLang="en-US" sz="1400" b="0" smtClean="0">
              <a:solidFill>
                <a:srgbClr val="474B78"/>
              </a:solidFill>
              <a:latin typeface="Verdana" pitchFamily="34" charset="0"/>
            </a:endParaRPr>
          </a:p>
        </p:txBody>
      </p:sp>
    </p:spTree>
    <p:extLst>
      <p:ext uri="{BB962C8B-B14F-4D97-AF65-F5344CB8AC3E}">
        <p14:creationId xmlns:p14="http://schemas.microsoft.com/office/powerpoint/2010/main" val="1643855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solidFill>
                  <a:schemeClr val="accent5">
                    <a:lumMod val="50000"/>
                  </a:schemeClr>
                </a:solidFill>
              </a:rPr>
              <a:t>OneSupport</a:t>
            </a:r>
            <a:r>
              <a:rPr lang="en-US" dirty="0" smtClean="0">
                <a:solidFill>
                  <a:schemeClr val="accent5">
                    <a:lumMod val="50000"/>
                  </a:schemeClr>
                </a:solidFill>
              </a:rPr>
              <a:t> Key Scope Reference Materials</a:t>
            </a:r>
            <a:endParaRPr lang="en-US" dirty="0">
              <a:solidFill>
                <a:schemeClr val="accent5">
                  <a:lumMod val="50000"/>
                </a:schemeClr>
              </a:solidFill>
            </a:endParaRPr>
          </a:p>
        </p:txBody>
      </p:sp>
      <p:sp>
        <p:nvSpPr>
          <p:cNvPr id="3" name="Content Placeholder 2"/>
          <p:cNvSpPr>
            <a:spLocks noGrp="1"/>
          </p:cNvSpPr>
          <p:nvPr>
            <p:ph idx="1"/>
          </p:nvPr>
        </p:nvSpPr>
        <p:spPr>
          <a:xfrm>
            <a:off x="914400" y="1434353"/>
            <a:ext cx="7391400" cy="4874372"/>
          </a:xfrm>
        </p:spPr>
        <p:txBody>
          <a:bodyPr/>
          <a:lstStyle/>
          <a:p>
            <a:r>
              <a:rPr lang="en-US" altLang="en-US" dirty="0" smtClean="0"/>
              <a:t> </a:t>
            </a:r>
            <a:r>
              <a:rPr lang="en-US" dirty="0">
                <a:hlinkClick r:id="rId3"/>
              </a:rPr>
              <a:t>Policy/Tax Law</a:t>
            </a:r>
            <a:r>
              <a:rPr lang="en-US" dirty="0"/>
              <a:t> </a:t>
            </a:r>
          </a:p>
          <a:p>
            <a:pPr lvl="1"/>
            <a:r>
              <a:rPr lang="en-US" dirty="0">
                <a:hlinkClick r:id="rId4"/>
              </a:rPr>
              <a:t>Guidelines for Preparing Schedule C - 09/08/2015</a:t>
            </a:r>
            <a:r>
              <a:rPr lang="en-US" dirty="0"/>
              <a:t> </a:t>
            </a:r>
          </a:p>
          <a:p>
            <a:r>
              <a:rPr lang="en-US" dirty="0">
                <a:hlinkClick r:id="rId5"/>
              </a:rPr>
              <a:t>Materials/Presentations</a:t>
            </a:r>
            <a:r>
              <a:rPr lang="en-US" dirty="0"/>
              <a:t> </a:t>
            </a:r>
          </a:p>
          <a:p>
            <a:pPr lvl="1"/>
            <a:r>
              <a:rPr lang="en-US" dirty="0">
                <a:hlinkClick r:id="rId6"/>
              </a:rPr>
              <a:t>TY15 NTTC Training Files </a:t>
            </a:r>
            <a:r>
              <a:rPr lang="en-US" dirty="0" err="1">
                <a:hlinkClick r:id="rId6"/>
              </a:rPr>
              <a:t>Rel</a:t>
            </a:r>
            <a:r>
              <a:rPr lang="en-US" dirty="0">
                <a:hlinkClick r:id="rId6"/>
              </a:rPr>
              <a:t> 1 - 10/15/2015</a:t>
            </a:r>
            <a:r>
              <a:rPr lang="en-US" dirty="0"/>
              <a:t> </a:t>
            </a:r>
          </a:p>
          <a:p>
            <a:pPr lvl="1"/>
            <a:r>
              <a:rPr lang="en-US" dirty="0">
                <a:hlinkClick r:id="rId7"/>
              </a:rPr>
              <a:t>Specialty Presentations Training TY14 (zip)</a:t>
            </a:r>
            <a:r>
              <a:rPr lang="en-US" dirty="0"/>
              <a:t> </a:t>
            </a:r>
          </a:p>
          <a:p>
            <a:endParaRPr lang="en-US" altLang="en-US" dirty="0"/>
          </a:p>
        </p:txBody>
      </p:sp>
      <p:pic>
        <p:nvPicPr>
          <p:cNvPr id="41988"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80313" y="1812925"/>
            <a:ext cx="10287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smtClean="0">
                <a:solidFill>
                  <a:srgbClr val="F2F2F2"/>
                </a:solidFill>
              </a:rPr>
              <a:t>NY3 Instructor Workshop – November 2015</a:t>
            </a:r>
          </a:p>
        </p:txBody>
      </p:sp>
      <p:sp>
        <p:nvSpPr>
          <p:cNvPr id="4199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019B5CC-BCA4-4B9A-AD6D-F7649C830A8B}" type="slidenum">
              <a:rPr lang="en-US" altLang="en-US" smtClean="0">
                <a:solidFill>
                  <a:srgbClr val="474B78"/>
                </a:solidFill>
              </a:rPr>
              <a:pPr eaLnBrk="1" hangingPunct="1"/>
              <a:t>3</a:t>
            </a:fld>
            <a:endParaRPr lang="en-US" altLang="en-US" smtClean="0">
              <a:solidFill>
                <a:srgbClr val="474B78"/>
              </a:solidFill>
            </a:endParaRPr>
          </a:p>
        </p:txBody>
      </p:sp>
    </p:spTree>
    <p:extLst>
      <p:ext uri="{BB962C8B-B14F-4D97-AF65-F5344CB8AC3E}">
        <p14:creationId xmlns:p14="http://schemas.microsoft.com/office/powerpoint/2010/main" val="595068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NYS Volunteer Website Information</a:t>
            </a:r>
            <a:endParaRPr lang="en-US" dirty="0"/>
          </a:p>
        </p:txBody>
      </p:sp>
      <p:sp>
        <p:nvSpPr>
          <p:cNvPr id="3" name="Content Placeholder 2"/>
          <p:cNvSpPr>
            <a:spLocks noGrp="1"/>
          </p:cNvSpPr>
          <p:nvPr>
            <p:ph idx="1"/>
          </p:nvPr>
        </p:nvSpPr>
        <p:spPr>
          <a:xfrm>
            <a:off x="914400" y="1812898"/>
            <a:ext cx="7391400" cy="4495800"/>
          </a:xfrm>
        </p:spPr>
        <p:txBody>
          <a:bodyPr>
            <a:normAutofit/>
          </a:bodyPr>
          <a:lstStyle/>
          <a:p>
            <a:r>
              <a:rPr lang="en-US" dirty="0"/>
              <a:t> </a:t>
            </a:r>
          </a:p>
          <a:p>
            <a:endParaRPr lang="en-US" dirty="0" smtClean="0"/>
          </a:p>
        </p:txBody>
      </p:sp>
      <p:sp>
        <p:nvSpPr>
          <p:cNvPr id="6" name="Footer Placeholder 5"/>
          <p:cNvSpPr>
            <a:spLocks noGrp="1"/>
          </p:cNvSpPr>
          <p:nvPr>
            <p:ph type="ftr" sz="quarter" idx="10"/>
          </p:nvPr>
        </p:nvSpPr>
        <p:spPr/>
        <p:txBody>
          <a:bodyPr/>
          <a:lstStyle/>
          <a:p>
            <a:r>
              <a:rPr lang="en-US" dirty="0">
                <a:solidFill>
                  <a:prstClr val="white">
                    <a:lumMod val="95000"/>
                  </a:prstClr>
                </a:solidFill>
              </a:rPr>
              <a:t>NY3 Instructor Workshop – November 2015</a:t>
            </a:r>
          </a:p>
        </p:txBody>
      </p:sp>
      <p:sp>
        <p:nvSpPr>
          <p:cNvPr id="7" name="Slide Number Placeholder 6"/>
          <p:cNvSpPr>
            <a:spLocks noGrp="1"/>
          </p:cNvSpPr>
          <p:nvPr>
            <p:ph type="sldNum" sz="quarter" idx="11"/>
          </p:nvPr>
        </p:nvSpPr>
        <p:spPr/>
        <p:txBody>
          <a:bodyPr/>
          <a:lstStyle/>
          <a:p>
            <a:fld id="{D45A7FE5-071C-4C36-8625-702660F4D60A}" type="slidenum">
              <a:rPr lang="en-US" smtClean="0">
                <a:solidFill>
                  <a:srgbClr val="474B78"/>
                </a:solidFill>
              </a:rPr>
              <a:pPr/>
              <a:t>30</a:t>
            </a:fld>
            <a:endParaRPr lang="en-US">
              <a:solidFill>
                <a:srgbClr val="474B78"/>
              </a:solidFill>
            </a:endParaRPr>
          </a:p>
        </p:txBody>
      </p:sp>
      <p:sp>
        <p:nvSpPr>
          <p:cNvPr id="4" name="Rectangle 3"/>
          <p:cNvSpPr/>
          <p:nvPr/>
        </p:nvSpPr>
        <p:spPr>
          <a:xfrm>
            <a:off x="2286000" y="1166843"/>
            <a:ext cx="4572000" cy="4524315"/>
          </a:xfrm>
          <a:prstGeom prst="rect">
            <a:avLst/>
          </a:prstGeom>
        </p:spPr>
        <p:txBody>
          <a:bodyPr>
            <a:spAutoFit/>
          </a:bodyPr>
          <a:lstStyle/>
          <a:p>
            <a:r>
              <a:rPr lang="en-US" b="1" dirty="0"/>
              <a:t>Helpful publications, forms, and Web links</a:t>
            </a:r>
            <a:endParaRPr lang="en-US" dirty="0"/>
          </a:p>
          <a:p>
            <a:r>
              <a:rPr lang="en-US" dirty="0">
                <a:hlinkClick r:id="rId3" tooltip="Form TP-301"/>
              </a:rPr>
              <a:t>Form TP-301, </a:t>
            </a:r>
            <a:r>
              <a:rPr lang="en-US" i="1" dirty="0">
                <a:hlinkClick r:id="rId3" tooltip="Form TP-301"/>
              </a:rPr>
              <a:t>Income Tax Worksheet</a:t>
            </a:r>
            <a:r>
              <a:rPr lang="en-US" dirty="0">
                <a:hlinkClick r:id="rId3" tooltip="Form TP-301"/>
              </a:rPr>
              <a:t> (2014)</a:t>
            </a:r>
            <a:endParaRPr lang="en-US" dirty="0"/>
          </a:p>
          <a:p>
            <a:r>
              <a:rPr lang="en-US" dirty="0">
                <a:hlinkClick r:id="rId4"/>
              </a:rPr>
              <a:t>Publication 93, </a:t>
            </a:r>
            <a:r>
              <a:rPr lang="en-US" i="1" dirty="0">
                <a:hlinkClick r:id="rId4"/>
              </a:rPr>
              <a:t>NYS Personal Income Tax Modernized e-file (</a:t>
            </a:r>
            <a:r>
              <a:rPr lang="en-US" i="1" dirty="0" err="1">
                <a:hlinkClick r:id="rId4"/>
              </a:rPr>
              <a:t>MeF</a:t>
            </a:r>
            <a:r>
              <a:rPr lang="en-US" i="1" dirty="0">
                <a:hlinkClick r:id="rId4"/>
              </a:rPr>
              <a:t>) Guide for Return Preparers</a:t>
            </a:r>
            <a:endParaRPr lang="en-US" dirty="0"/>
          </a:p>
          <a:p>
            <a:r>
              <a:rPr lang="en-US" dirty="0">
                <a:hlinkClick r:id="rId5"/>
              </a:rPr>
              <a:t>Form TR-579-IT, </a:t>
            </a:r>
            <a:r>
              <a:rPr lang="en-US" i="1" dirty="0">
                <a:hlinkClick r:id="rId5"/>
              </a:rPr>
              <a:t>New York State E-File Signature Authorization for Tax Year 2014</a:t>
            </a:r>
            <a:endParaRPr lang="en-US" dirty="0"/>
          </a:p>
          <a:p>
            <a:r>
              <a:rPr lang="en-US" dirty="0">
                <a:hlinkClick r:id="rId6" tooltip="Form IT-201-V, 2012"/>
              </a:rPr>
              <a:t>Form IT-201-V:9/14: </a:t>
            </a:r>
            <a:r>
              <a:rPr lang="en-US" i="1" dirty="0">
                <a:hlinkClick r:id="rId6" tooltip="Form IT-201-V, 2012"/>
              </a:rPr>
              <a:t>Payment Voucher for Income Tax Returns</a:t>
            </a:r>
            <a:r>
              <a:rPr lang="en-US" dirty="0">
                <a:hlinkClick r:id="rId6" tooltip="Form IT-201-V, 2012"/>
              </a:rPr>
              <a:t> </a:t>
            </a:r>
            <a:endParaRPr lang="en-US" dirty="0"/>
          </a:p>
          <a:p>
            <a:r>
              <a:rPr lang="en-US" dirty="0">
                <a:hlinkClick r:id="rId7" tooltip="Publication TP-300, New York State Quick Reference Desk Guide"/>
              </a:rPr>
              <a:t>Publication TP-300, </a:t>
            </a:r>
            <a:r>
              <a:rPr lang="en-US" i="1" dirty="0">
                <a:hlinkClick r:id="rId7" tooltip="Publication TP-300, New York State Quick Reference Desk Guide"/>
              </a:rPr>
              <a:t>New York State Quick Reference Desk Guide</a:t>
            </a:r>
            <a:endParaRPr lang="en-US" dirty="0"/>
          </a:p>
          <a:p>
            <a:r>
              <a:rPr lang="en-US" dirty="0">
                <a:hlinkClick r:id="rId8"/>
              </a:rPr>
              <a:t>Publication 46, </a:t>
            </a:r>
            <a:r>
              <a:rPr lang="en-US" i="1" dirty="0">
                <a:hlinkClick r:id="rId8"/>
              </a:rPr>
              <a:t>Common Reasons for Income Tax Adjustments</a:t>
            </a:r>
            <a:r>
              <a:rPr lang="en-US" dirty="0"/>
              <a:t> </a:t>
            </a:r>
          </a:p>
          <a:p>
            <a:r>
              <a:rPr lang="en-US" dirty="0">
                <a:hlinkClick r:id="rId9"/>
              </a:rPr>
              <a:t>Online Services for Individuals</a:t>
            </a:r>
            <a:endParaRPr lang="en-US" dirty="0"/>
          </a:p>
          <a:p>
            <a:r>
              <a:rPr lang="en-US" dirty="0">
                <a:hlinkClick r:id="rId10"/>
              </a:rPr>
              <a:t>E-file information for individuals</a:t>
            </a:r>
            <a:endParaRPr lang="en-US" dirty="0"/>
          </a:p>
          <a:p>
            <a:r>
              <a:rPr lang="en-US" dirty="0">
                <a:hlinkClick r:id="rId11"/>
              </a:rPr>
              <a:t>Identity theft affecting your tax records</a:t>
            </a:r>
            <a:endParaRPr lang="en-US" dirty="0"/>
          </a:p>
        </p:txBody>
      </p:sp>
    </p:spTree>
    <p:extLst>
      <p:ext uri="{BB962C8B-B14F-4D97-AF65-F5344CB8AC3E}">
        <p14:creationId xmlns:p14="http://schemas.microsoft.com/office/powerpoint/2010/main" val="367858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NYS Volunteer Website Information</a:t>
            </a:r>
            <a:endParaRPr lang="en-US" dirty="0"/>
          </a:p>
        </p:txBody>
      </p:sp>
      <p:sp>
        <p:nvSpPr>
          <p:cNvPr id="3" name="Content Placeholder 2"/>
          <p:cNvSpPr>
            <a:spLocks noGrp="1"/>
          </p:cNvSpPr>
          <p:nvPr>
            <p:ph idx="1"/>
          </p:nvPr>
        </p:nvSpPr>
        <p:spPr/>
        <p:txBody>
          <a:bodyPr>
            <a:normAutofit/>
          </a:bodyPr>
          <a:lstStyle/>
          <a:p>
            <a:r>
              <a:rPr lang="en-US" dirty="0"/>
              <a:t>Volunteer Income Tax Assistance and Tax Counseling for the Elderly test </a:t>
            </a:r>
          </a:p>
          <a:p>
            <a:r>
              <a:rPr lang="en-US" dirty="0">
                <a:hlinkClick r:id="rId3"/>
              </a:rPr>
              <a:t>Form TP-302, </a:t>
            </a:r>
            <a:r>
              <a:rPr lang="en-US" i="1" dirty="0">
                <a:hlinkClick r:id="rId3"/>
              </a:rPr>
              <a:t>Test for Voluntary Income Tax Assistance Program</a:t>
            </a:r>
            <a:r>
              <a:rPr lang="en-US" dirty="0"/>
              <a:t> </a:t>
            </a:r>
          </a:p>
          <a:p>
            <a:r>
              <a:rPr lang="en-US" dirty="0">
                <a:hlinkClick r:id="rId4"/>
              </a:rPr>
              <a:t>Form TP-302-A, </a:t>
            </a:r>
            <a:r>
              <a:rPr lang="en-US" i="1" dirty="0">
                <a:hlinkClick r:id="rId4"/>
              </a:rPr>
              <a:t>Answer Sheet for Test for Voluntary Income Tax Assistance Program</a:t>
            </a:r>
            <a:r>
              <a:rPr lang="en-US" dirty="0"/>
              <a:t> </a:t>
            </a:r>
          </a:p>
          <a:p>
            <a:endParaRPr lang="en-US" dirty="0" smtClean="0"/>
          </a:p>
        </p:txBody>
      </p:sp>
      <p:sp>
        <p:nvSpPr>
          <p:cNvPr id="6" name="Footer Placeholder 5"/>
          <p:cNvSpPr>
            <a:spLocks noGrp="1"/>
          </p:cNvSpPr>
          <p:nvPr>
            <p:ph type="ftr" sz="quarter" idx="10"/>
          </p:nvPr>
        </p:nvSpPr>
        <p:spPr/>
        <p:txBody>
          <a:bodyPr/>
          <a:lstStyle/>
          <a:p>
            <a:r>
              <a:rPr lang="en-US" dirty="0">
                <a:solidFill>
                  <a:prstClr val="white">
                    <a:lumMod val="95000"/>
                  </a:prstClr>
                </a:solidFill>
              </a:rPr>
              <a:t>NY3 Instructor Workshop – November 2015</a:t>
            </a:r>
          </a:p>
        </p:txBody>
      </p:sp>
      <p:sp>
        <p:nvSpPr>
          <p:cNvPr id="7" name="Slide Number Placeholder 6"/>
          <p:cNvSpPr>
            <a:spLocks noGrp="1"/>
          </p:cNvSpPr>
          <p:nvPr>
            <p:ph type="sldNum" sz="quarter" idx="11"/>
          </p:nvPr>
        </p:nvSpPr>
        <p:spPr/>
        <p:txBody>
          <a:bodyPr/>
          <a:lstStyle/>
          <a:p>
            <a:fld id="{D45A7FE5-071C-4C36-8625-702660F4D60A}" type="slidenum">
              <a:rPr lang="en-US" smtClean="0">
                <a:solidFill>
                  <a:srgbClr val="474B78"/>
                </a:solidFill>
              </a:rPr>
              <a:pPr/>
              <a:t>31</a:t>
            </a:fld>
            <a:endParaRPr lang="en-US">
              <a:solidFill>
                <a:srgbClr val="474B78"/>
              </a:solidFill>
            </a:endParaRPr>
          </a:p>
        </p:txBody>
      </p:sp>
    </p:spTree>
    <p:extLst>
      <p:ext uri="{BB962C8B-B14F-4D97-AF65-F5344CB8AC3E}">
        <p14:creationId xmlns:p14="http://schemas.microsoft.com/office/powerpoint/2010/main" val="205274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4294967295"/>
          </p:nvPr>
        </p:nvSpPr>
        <p:spPr>
          <a:xfrm>
            <a:off x="98611" y="2089434"/>
            <a:ext cx="4229528" cy="1908825"/>
          </a:xfrm>
        </p:spPr>
        <p:txBody>
          <a:bodyPr>
            <a:normAutofit/>
          </a:bodyPr>
          <a:lstStyle/>
          <a:p>
            <a:pPr marL="0" indent="-4763">
              <a:buNone/>
            </a:pPr>
            <a:r>
              <a:rPr lang="en-US" sz="3600" dirty="0" smtClean="0">
                <a:solidFill>
                  <a:schemeClr val="accent4">
                    <a:lumMod val="75000"/>
                  </a:schemeClr>
                </a:solidFill>
              </a:rPr>
              <a:t>Pending Federal “Extender legislation”</a:t>
            </a:r>
          </a:p>
          <a:p>
            <a:pPr marL="0" indent="-4763">
              <a:buNone/>
            </a:pPr>
            <a:endParaRPr lang="en-US" sz="3600" dirty="0">
              <a:solidFill>
                <a:schemeClr val="accent4">
                  <a:lumMod val="75000"/>
                </a:schemeClr>
              </a:solidFill>
            </a:endParaRPr>
          </a:p>
        </p:txBody>
      </p:sp>
      <p:sp>
        <p:nvSpPr>
          <p:cNvPr id="12" name="Content Placeholder 2"/>
          <p:cNvSpPr txBox="1">
            <a:spLocks/>
          </p:cNvSpPr>
          <p:nvPr/>
        </p:nvSpPr>
        <p:spPr>
          <a:xfrm>
            <a:off x="2938409" y="4771808"/>
            <a:ext cx="3343382" cy="639224"/>
          </a:xfrm>
          <a:prstGeom prst="rect">
            <a:avLst/>
          </a:prstGeom>
        </p:spPr>
        <p:txBody>
          <a:bodyPr vert="horz" lIns="91440" tIns="45720" rIns="91440" bIns="45720" rtlCol="0">
            <a:normAutofit lnSpcReduction="10000"/>
          </a:bodyPr>
          <a:lstStyle>
            <a:lvl1pPr marL="288925" indent="-288925" algn="l" defTabSz="914400" rtl="0" eaLnBrk="1" latinLnBrk="0" hangingPunct="1">
              <a:spcBef>
                <a:spcPts val="1800"/>
              </a:spcBef>
              <a:buClr>
                <a:schemeClr val="accent3">
                  <a:lumMod val="75000"/>
                </a:schemeClr>
              </a:buClr>
              <a:buSzPct val="94000"/>
              <a:buFont typeface="Calibri" pitchFamily="34" charset="0"/>
              <a:buChar char="●"/>
              <a:defRPr sz="3200" b="1" kern="0" baseline="0">
                <a:solidFill>
                  <a:schemeClr val="tx1"/>
                </a:solidFill>
                <a:latin typeface="+mn-lt"/>
                <a:ea typeface="+mn-ea"/>
                <a:cs typeface="+mn-cs"/>
              </a:defRPr>
            </a:lvl1pPr>
            <a:lvl2pPr marL="639763" indent="-293688" algn="l" defTabSz="914400" rtl="0" eaLnBrk="1" latinLnBrk="0" hangingPunct="1">
              <a:spcBef>
                <a:spcPts val="1200"/>
              </a:spcBef>
              <a:buClr>
                <a:schemeClr val="bg2">
                  <a:lumMod val="25000"/>
                </a:schemeClr>
              </a:buClr>
              <a:buSzPct val="63000"/>
              <a:buFont typeface="Wingdings" pitchFamily="2" charset="2"/>
              <a:buChar char=""/>
              <a:defRPr sz="3000" b="1" kern="0" baseline="0">
                <a:solidFill>
                  <a:schemeClr val="tx1"/>
                </a:solidFill>
                <a:latin typeface="+mn-lt"/>
                <a:ea typeface="+mn-ea"/>
                <a:cs typeface="+mn-cs"/>
              </a:defRPr>
            </a:lvl2pPr>
            <a:lvl3pPr marL="1004888" indent="-258763" algn="l" defTabSz="914400" rtl="0" eaLnBrk="1" latinLnBrk="0" hangingPunct="1">
              <a:spcBef>
                <a:spcPct val="20000"/>
              </a:spcBef>
              <a:buClr>
                <a:schemeClr val="accent6">
                  <a:lumMod val="50000"/>
                </a:schemeClr>
              </a:buClr>
              <a:buSzPct val="70000"/>
              <a:buFont typeface="Wingdings" pitchFamily="2" charset="2"/>
              <a:buChar char=""/>
              <a:defRPr sz="2800" b="1" kern="0" baseline="0">
                <a:solidFill>
                  <a:schemeClr val="tx1"/>
                </a:solidFill>
                <a:latin typeface="+mn-lt"/>
                <a:ea typeface="+mn-ea"/>
                <a:cs typeface="+mn-cs"/>
              </a:defRPr>
            </a:lvl3pPr>
            <a:lvl4pPr marL="1279525" indent="-249238" algn="l" defTabSz="914400" rtl="0" eaLnBrk="1" latinLnBrk="0" hangingPunct="1">
              <a:spcBef>
                <a:spcPct val="20000"/>
              </a:spcBef>
              <a:buClr>
                <a:schemeClr val="accent4"/>
              </a:buClr>
              <a:buSzPct val="90000"/>
              <a:buFont typeface="Calibri" pitchFamily="34" charset="0"/>
              <a:buChar char="●"/>
              <a:defRPr sz="2400" b="1"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200" b="1"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4763">
              <a:buFont typeface="Calibri" pitchFamily="34" charset="0"/>
              <a:buNone/>
            </a:pPr>
            <a:endParaRPr lang="en-US" sz="3600" dirty="0">
              <a:solidFill>
                <a:schemeClr val="accent2">
                  <a:lumMod val="50000"/>
                </a:schemeClr>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214" y="1631510"/>
            <a:ext cx="1964934" cy="2095929"/>
          </a:xfrm>
          <a:prstGeom prst="rect">
            <a:avLst/>
          </a:prstGeom>
        </p:spPr>
      </p:pic>
      <p:sp>
        <p:nvSpPr>
          <p:cNvPr id="2" name="Footer Placeholder 1"/>
          <p:cNvSpPr>
            <a:spLocks noGrp="1"/>
          </p:cNvSpPr>
          <p:nvPr>
            <p:ph type="ftr" sz="quarter" idx="10"/>
          </p:nvPr>
        </p:nvSpPr>
        <p:spPr/>
        <p:txBody>
          <a:bodyPr/>
          <a:lstStyle/>
          <a:p>
            <a:r>
              <a:rPr lang="en-US" smtClean="0"/>
              <a:t>Sep 2015 Regional Meetings</a:t>
            </a:r>
            <a:endParaRPr lang="en-US"/>
          </a:p>
        </p:txBody>
      </p:sp>
      <p:sp>
        <p:nvSpPr>
          <p:cNvPr id="4" name="Slide Number Placeholder 3"/>
          <p:cNvSpPr>
            <a:spLocks noGrp="1"/>
          </p:cNvSpPr>
          <p:nvPr>
            <p:ph type="sldNum" sz="quarter" idx="11"/>
          </p:nvPr>
        </p:nvSpPr>
        <p:spPr/>
        <p:txBody>
          <a:bodyPr/>
          <a:lstStyle/>
          <a:p>
            <a:fld id="{D45A7FE5-071C-4C36-8625-702660F4D60A}" type="slidenum">
              <a:rPr lang="en-US" smtClean="0"/>
              <a:t>32</a:t>
            </a:fld>
            <a:endParaRPr lang="en-US"/>
          </a:p>
        </p:txBody>
      </p:sp>
      <p:sp>
        <p:nvSpPr>
          <p:cNvPr id="8" name="TextBox 7"/>
          <p:cNvSpPr txBox="1"/>
          <p:nvPr/>
        </p:nvSpPr>
        <p:spPr>
          <a:xfrm>
            <a:off x="663388" y="3998259"/>
            <a:ext cx="4356847" cy="584775"/>
          </a:xfrm>
          <a:prstGeom prst="rect">
            <a:avLst/>
          </a:prstGeom>
          <a:noFill/>
        </p:spPr>
        <p:txBody>
          <a:bodyPr wrap="square" rtlCol="0">
            <a:spAutoFit/>
          </a:bodyPr>
          <a:lstStyle/>
          <a:p>
            <a:pPr indent="-4763"/>
            <a:r>
              <a:rPr lang="en-US" sz="3200" b="1" dirty="0" smtClean="0">
                <a:solidFill>
                  <a:srgbClr val="7030A0"/>
                </a:solidFill>
              </a:rPr>
              <a:t>NYS ABLE ACCOUNTS</a:t>
            </a:r>
            <a:endParaRPr lang="en-US" sz="3200" b="1" dirty="0">
              <a:solidFill>
                <a:srgbClr val="7030A0"/>
              </a:solidFill>
            </a:endParaRPr>
          </a:p>
        </p:txBody>
      </p:sp>
      <p:sp>
        <p:nvSpPr>
          <p:cNvPr id="9" name="5-Point Star 8"/>
          <p:cNvSpPr/>
          <p:nvPr/>
        </p:nvSpPr>
        <p:spPr>
          <a:xfrm>
            <a:off x="2841811" y="2940424"/>
            <a:ext cx="914400" cy="9144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14580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z="4070" dirty="0" smtClean="0"/>
              <a:t>NYS Volunteer Website</a:t>
            </a:r>
            <a:r>
              <a:rPr lang="en-US" sz="5400" dirty="0" smtClean="0"/>
              <a:t>	</a:t>
            </a:r>
          </a:p>
        </p:txBody>
      </p:sp>
      <p:sp>
        <p:nvSpPr>
          <p:cNvPr id="39939" name="Rectangle 3"/>
          <p:cNvSpPr>
            <a:spLocks noGrp="1" noChangeArrowheads="1"/>
          </p:cNvSpPr>
          <p:nvPr>
            <p:ph type="body" idx="1"/>
          </p:nvPr>
        </p:nvSpPr>
        <p:spPr/>
        <p:txBody>
          <a:bodyPr/>
          <a:lstStyle/>
          <a:p>
            <a:pPr eaLnBrk="1" hangingPunct="1">
              <a:defRPr/>
            </a:pPr>
            <a:r>
              <a:rPr lang="en-US" sz="3500" dirty="0" smtClean="0"/>
              <a:t>Volunteer–</a:t>
            </a:r>
          </a:p>
          <a:p>
            <a:pPr eaLnBrk="1" hangingPunct="1">
              <a:buFontTx/>
              <a:buNone/>
              <a:defRPr/>
            </a:pPr>
            <a:endParaRPr lang="en-US" sz="3500" dirty="0" smtClean="0"/>
          </a:p>
          <a:p>
            <a:pPr lvl="1" eaLnBrk="1" hangingPunct="1">
              <a:defRPr/>
            </a:pPr>
            <a:r>
              <a:rPr lang="en-US" dirty="0" smtClean="0"/>
              <a:t> Go to </a:t>
            </a:r>
            <a:r>
              <a:rPr lang="en-US" dirty="0" smtClean="0">
                <a:solidFill>
                  <a:schemeClr val="accent2"/>
                </a:solidFill>
                <a:hlinkClick r:id="rId3"/>
              </a:rPr>
              <a:t>http://www.tax.ny.gov/volunteer</a:t>
            </a:r>
            <a:endParaRPr lang="en-US" dirty="0" smtClean="0">
              <a:solidFill>
                <a:schemeClr val="accent2"/>
              </a:solidFill>
            </a:endParaRPr>
          </a:p>
          <a:p>
            <a:pPr eaLnBrk="1" hangingPunct="1">
              <a:spcBef>
                <a:spcPct val="0"/>
              </a:spcBef>
              <a:buFontTx/>
              <a:buNone/>
              <a:defRPr/>
            </a:pPr>
            <a:endParaRPr lang="en-US" dirty="0" smtClean="0"/>
          </a:p>
          <a:p>
            <a:pPr eaLnBrk="1" hangingPunct="1">
              <a:spcBef>
                <a:spcPct val="0"/>
              </a:spcBef>
              <a:buFontTx/>
              <a:buNone/>
              <a:defRPr/>
            </a:pPr>
            <a:endParaRPr lang="en-US" dirty="0" smtClean="0"/>
          </a:p>
        </p:txBody>
      </p:sp>
      <p:sp>
        <p:nvSpPr>
          <p:cNvPr id="68612" name="Rectangle 4"/>
          <p:cNvSpPr>
            <a:spLocks noChangeArrowheads="1"/>
          </p:cNvSpPr>
          <p:nvPr/>
        </p:nvSpPr>
        <p:spPr bwMode="auto">
          <a:xfrm>
            <a:off x="2286000" y="48006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o"/>
              <a:defRPr sz="3000" b="1">
                <a:solidFill>
                  <a:schemeClr val="tx1"/>
                </a:solidFill>
                <a:latin typeface="Verdana" pitchFamily="34" charset="0"/>
                <a:cs typeface="Arial" pitchFamily="34" charset="0"/>
              </a:defRPr>
            </a:lvl1pPr>
            <a:lvl2pPr marL="742950" indent="-285750" eaLnBrk="0" hangingPunct="0">
              <a:spcBef>
                <a:spcPct val="20000"/>
              </a:spcBef>
              <a:buClr>
                <a:srgbClr val="000099"/>
              </a:buClr>
              <a:buFont typeface="Wingdings" pitchFamily="2" charset="2"/>
              <a:buChar char="q"/>
              <a:defRPr sz="2600" b="1">
                <a:solidFill>
                  <a:schemeClr val="tx1"/>
                </a:solidFill>
                <a:latin typeface="Verdana" pitchFamily="34" charset="0"/>
                <a:cs typeface="Arial" pitchFamily="34" charset="0"/>
              </a:defRPr>
            </a:lvl2pPr>
            <a:lvl3pPr marL="1143000" indent="-228600" eaLnBrk="0" hangingPunct="0">
              <a:spcBef>
                <a:spcPct val="20000"/>
              </a:spcBef>
              <a:buClr>
                <a:srgbClr val="000099"/>
              </a:buClr>
              <a:buFont typeface="Wingdings" pitchFamily="2" charset="2"/>
              <a:buChar char="q"/>
              <a:defRPr sz="2300" b="1">
                <a:solidFill>
                  <a:schemeClr val="tx1"/>
                </a:solidFill>
                <a:latin typeface="Verdana" pitchFamily="34" charset="0"/>
                <a:cs typeface="Arial" pitchFamily="34" charset="0"/>
              </a:defRPr>
            </a:lvl3pPr>
            <a:lvl4pPr marL="1600200" indent="-228600" eaLnBrk="0" hangingPunct="0">
              <a:spcBef>
                <a:spcPct val="20000"/>
              </a:spcBef>
              <a:buClr>
                <a:srgbClr val="000099"/>
              </a:buClr>
              <a:buFont typeface="Wingdings" pitchFamily="2" charset="2"/>
              <a:buChar char="q"/>
              <a:defRPr sz="2000" b="1">
                <a:solidFill>
                  <a:schemeClr val="tx1"/>
                </a:solidFill>
                <a:latin typeface="Verdana" pitchFamily="34" charset="0"/>
                <a:cs typeface="Arial" pitchFamily="34" charset="0"/>
              </a:defRPr>
            </a:lvl4pPr>
            <a:lvl5pPr marL="2057400" indent="-228600" eaLnBrk="0" hangingPunct="0">
              <a:spcBef>
                <a:spcPct val="25000"/>
              </a:spcBef>
              <a:buClr>
                <a:srgbClr val="000099"/>
              </a:buClr>
              <a:buFont typeface="Wingdings" pitchFamily="2" charset="2"/>
              <a:buChar char="q"/>
              <a:defRPr sz="2000" b="1">
                <a:solidFill>
                  <a:schemeClr val="tx1"/>
                </a:solidFill>
                <a:latin typeface="Verdana" pitchFamily="34" charset="0"/>
                <a:cs typeface="Arial" pitchFamily="34" charset="0"/>
              </a:defRPr>
            </a:lvl5pPr>
            <a:lvl6pPr marL="2514600" indent="-228600" eaLnBrk="0" fontAlgn="base" hangingPunct="0">
              <a:spcBef>
                <a:spcPct val="25000"/>
              </a:spcBef>
              <a:spcAft>
                <a:spcPct val="0"/>
              </a:spcAft>
              <a:buClr>
                <a:srgbClr val="000099"/>
              </a:buClr>
              <a:buFont typeface="Wingdings" pitchFamily="2" charset="2"/>
              <a:buChar char="q"/>
              <a:defRPr sz="2000" b="1">
                <a:solidFill>
                  <a:schemeClr val="tx1"/>
                </a:solidFill>
                <a:latin typeface="Verdana" pitchFamily="34" charset="0"/>
                <a:cs typeface="Arial" pitchFamily="34" charset="0"/>
              </a:defRPr>
            </a:lvl6pPr>
            <a:lvl7pPr marL="2971800" indent="-228600" eaLnBrk="0" fontAlgn="base" hangingPunct="0">
              <a:spcBef>
                <a:spcPct val="25000"/>
              </a:spcBef>
              <a:spcAft>
                <a:spcPct val="0"/>
              </a:spcAft>
              <a:buClr>
                <a:srgbClr val="000099"/>
              </a:buClr>
              <a:buFont typeface="Wingdings" pitchFamily="2" charset="2"/>
              <a:buChar char="q"/>
              <a:defRPr sz="2000" b="1">
                <a:solidFill>
                  <a:schemeClr val="tx1"/>
                </a:solidFill>
                <a:latin typeface="Verdana" pitchFamily="34" charset="0"/>
                <a:cs typeface="Arial" pitchFamily="34" charset="0"/>
              </a:defRPr>
            </a:lvl7pPr>
            <a:lvl8pPr marL="3429000" indent="-228600" eaLnBrk="0" fontAlgn="base" hangingPunct="0">
              <a:spcBef>
                <a:spcPct val="25000"/>
              </a:spcBef>
              <a:spcAft>
                <a:spcPct val="0"/>
              </a:spcAft>
              <a:buClr>
                <a:srgbClr val="000099"/>
              </a:buClr>
              <a:buFont typeface="Wingdings" pitchFamily="2" charset="2"/>
              <a:buChar char="q"/>
              <a:defRPr sz="2000" b="1">
                <a:solidFill>
                  <a:schemeClr val="tx1"/>
                </a:solidFill>
                <a:latin typeface="Verdana" pitchFamily="34" charset="0"/>
                <a:cs typeface="Arial" pitchFamily="34" charset="0"/>
              </a:defRPr>
            </a:lvl8pPr>
            <a:lvl9pPr marL="3886200" indent="-228600" eaLnBrk="0" fontAlgn="base" hangingPunct="0">
              <a:spcBef>
                <a:spcPct val="25000"/>
              </a:spcBef>
              <a:spcAft>
                <a:spcPct val="0"/>
              </a:spcAft>
              <a:buClr>
                <a:srgbClr val="000099"/>
              </a:buClr>
              <a:buFont typeface="Wingdings" pitchFamily="2" charset="2"/>
              <a:buChar char="q"/>
              <a:defRPr sz="2000" b="1">
                <a:solidFill>
                  <a:schemeClr val="tx1"/>
                </a:solidFill>
                <a:latin typeface="Verdana" pitchFamily="34" charset="0"/>
                <a:cs typeface="Arial" pitchFamily="34" charset="0"/>
              </a:defRPr>
            </a:lvl9pPr>
          </a:lstStyle>
          <a:p>
            <a:pPr eaLnBrk="1" hangingPunct="1">
              <a:spcBef>
                <a:spcPct val="0"/>
              </a:spcBef>
              <a:buClrTx/>
              <a:buFontTx/>
              <a:buNone/>
            </a:pPr>
            <a:endParaRPr lang="en-US" altLang="en-US" sz="1800" b="0">
              <a:solidFill>
                <a:srgbClr val="000000"/>
              </a:solidFill>
            </a:endParaRPr>
          </a:p>
        </p:txBody>
      </p:sp>
    </p:spTree>
    <p:extLst>
      <p:ext uri="{BB962C8B-B14F-4D97-AF65-F5344CB8AC3E}">
        <p14:creationId xmlns:p14="http://schemas.microsoft.com/office/powerpoint/2010/main" val="154470455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4294967295"/>
          </p:nvPr>
        </p:nvSpPr>
        <p:spPr>
          <a:xfrm>
            <a:off x="1495746" y="2244439"/>
            <a:ext cx="3343382" cy="920001"/>
          </a:xfrm>
        </p:spPr>
        <p:txBody>
          <a:bodyPr>
            <a:normAutofit/>
          </a:bodyPr>
          <a:lstStyle/>
          <a:p>
            <a:pPr marL="0" indent="-4763">
              <a:buNone/>
            </a:pPr>
            <a:r>
              <a:rPr lang="en-US" sz="3600" dirty="0" smtClean="0">
                <a:solidFill>
                  <a:schemeClr val="accent4">
                    <a:lumMod val="75000"/>
                  </a:schemeClr>
                </a:solidFill>
              </a:rPr>
              <a:t>Questions…</a:t>
            </a:r>
            <a:endParaRPr lang="en-US" sz="3600" dirty="0">
              <a:solidFill>
                <a:schemeClr val="accent4">
                  <a:lumMod val="75000"/>
                </a:schemeClr>
              </a:solidFill>
            </a:endParaRPr>
          </a:p>
        </p:txBody>
      </p:sp>
      <p:sp>
        <p:nvSpPr>
          <p:cNvPr id="12" name="Content Placeholder 2"/>
          <p:cNvSpPr txBox="1">
            <a:spLocks/>
          </p:cNvSpPr>
          <p:nvPr/>
        </p:nvSpPr>
        <p:spPr>
          <a:xfrm>
            <a:off x="2938409" y="4771808"/>
            <a:ext cx="3343382" cy="639224"/>
          </a:xfrm>
          <a:prstGeom prst="rect">
            <a:avLst/>
          </a:prstGeom>
        </p:spPr>
        <p:txBody>
          <a:bodyPr vert="horz" lIns="91440" tIns="45720" rIns="91440" bIns="45720" rtlCol="0">
            <a:normAutofit lnSpcReduction="10000"/>
          </a:bodyPr>
          <a:lstStyle>
            <a:lvl1pPr marL="288925" indent="-288925" algn="l" defTabSz="914400" rtl="0" eaLnBrk="1" latinLnBrk="0" hangingPunct="1">
              <a:spcBef>
                <a:spcPts val="1800"/>
              </a:spcBef>
              <a:buClr>
                <a:schemeClr val="accent3">
                  <a:lumMod val="75000"/>
                </a:schemeClr>
              </a:buClr>
              <a:buSzPct val="94000"/>
              <a:buFont typeface="Calibri" pitchFamily="34" charset="0"/>
              <a:buChar char="●"/>
              <a:defRPr sz="3200" b="1" kern="0" baseline="0">
                <a:solidFill>
                  <a:schemeClr val="tx1"/>
                </a:solidFill>
                <a:latin typeface="+mn-lt"/>
                <a:ea typeface="+mn-ea"/>
                <a:cs typeface="+mn-cs"/>
              </a:defRPr>
            </a:lvl1pPr>
            <a:lvl2pPr marL="639763" indent="-293688" algn="l" defTabSz="914400" rtl="0" eaLnBrk="1" latinLnBrk="0" hangingPunct="1">
              <a:spcBef>
                <a:spcPts val="1200"/>
              </a:spcBef>
              <a:buClr>
                <a:schemeClr val="bg2">
                  <a:lumMod val="25000"/>
                </a:schemeClr>
              </a:buClr>
              <a:buSzPct val="63000"/>
              <a:buFont typeface="Wingdings" pitchFamily="2" charset="2"/>
              <a:buChar char=""/>
              <a:defRPr sz="3000" b="1" kern="0" baseline="0">
                <a:solidFill>
                  <a:schemeClr val="tx1"/>
                </a:solidFill>
                <a:latin typeface="+mn-lt"/>
                <a:ea typeface="+mn-ea"/>
                <a:cs typeface="+mn-cs"/>
              </a:defRPr>
            </a:lvl2pPr>
            <a:lvl3pPr marL="1004888" indent="-258763" algn="l" defTabSz="914400" rtl="0" eaLnBrk="1" latinLnBrk="0" hangingPunct="1">
              <a:spcBef>
                <a:spcPct val="20000"/>
              </a:spcBef>
              <a:buClr>
                <a:schemeClr val="accent6">
                  <a:lumMod val="50000"/>
                </a:schemeClr>
              </a:buClr>
              <a:buSzPct val="70000"/>
              <a:buFont typeface="Wingdings" pitchFamily="2" charset="2"/>
              <a:buChar char=""/>
              <a:defRPr sz="2800" b="1" kern="0" baseline="0">
                <a:solidFill>
                  <a:schemeClr val="tx1"/>
                </a:solidFill>
                <a:latin typeface="+mn-lt"/>
                <a:ea typeface="+mn-ea"/>
                <a:cs typeface="+mn-cs"/>
              </a:defRPr>
            </a:lvl3pPr>
            <a:lvl4pPr marL="1279525" indent="-249238" algn="l" defTabSz="914400" rtl="0" eaLnBrk="1" latinLnBrk="0" hangingPunct="1">
              <a:spcBef>
                <a:spcPct val="20000"/>
              </a:spcBef>
              <a:buClr>
                <a:schemeClr val="accent4"/>
              </a:buClr>
              <a:buSzPct val="90000"/>
              <a:buFont typeface="Calibri" pitchFamily="34" charset="0"/>
              <a:buChar char="●"/>
              <a:defRPr sz="2400" b="1"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200" b="1"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4763">
              <a:buFont typeface="Calibri" pitchFamily="34" charset="0"/>
              <a:buNone/>
            </a:pPr>
            <a:r>
              <a:rPr lang="en-US" sz="3600" dirty="0" smtClean="0">
                <a:solidFill>
                  <a:schemeClr val="accent2">
                    <a:lumMod val="50000"/>
                  </a:schemeClr>
                </a:solidFill>
              </a:rPr>
              <a:t>Comments…</a:t>
            </a:r>
            <a:endParaRPr lang="en-US" sz="3600" dirty="0">
              <a:solidFill>
                <a:schemeClr val="accent2">
                  <a:lumMod val="50000"/>
                </a:schemeClr>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214" y="1631510"/>
            <a:ext cx="1964934" cy="2095929"/>
          </a:xfrm>
          <a:prstGeom prst="rect">
            <a:avLst/>
          </a:prstGeom>
        </p:spPr>
      </p:pic>
      <p:pic>
        <p:nvPicPr>
          <p:cNvPr id="15" name="Picture 14"/>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927148" y="4134245"/>
            <a:ext cx="1625397" cy="1625397"/>
          </a:xfrm>
          <a:prstGeom prst="rect">
            <a:avLst/>
          </a:prstGeom>
        </p:spPr>
      </p:pic>
      <p:sp>
        <p:nvSpPr>
          <p:cNvPr id="2" name="Footer Placeholder 1"/>
          <p:cNvSpPr>
            <a:spLocks noGrp="1"/>
          </p:cNvSpPr>
          <p:nvPr>
            <p:ph type="ftr" sz="quarter" idx="10"/>
          </p:nvPr>
        </p:nvSpPr>
        <p:spPr/>
        <p:txBody>
          <a:bodyPr/>
          <a:lstStyle/>
          <a:p>
            <a:r>
              <a:rPr lang="en-US" smtClean="0"/>
              <a:t>Sep 2015 Regional Meetings</a:t>
            </a:r>
            <a:endParaRPr lang="en-US"/>
          </a:p>
        </p:txBody>
      </p:sp>
      <p:sp>
        <p:nvSpPr>
          <p:cNvPr id="4" name="Slide Number Placeholder 3"/>
          <p:cNvSpPr>
            <a:spLocks noGrp="1"/>
          </p:cNvSpPr>
          <p:nvPr>
            <p:ph type="sldNum" sz="quarter" idx="11"/>
          </p:nvPr>
        </p:nvSpPr>
        <p:spPr/>
        <p:txBody>
          <a:bodyPr/>
          <a:lstStyle/>
          <a:p>
            <a:fld id="{D45A7FE5-071C-4C36-8625-702660F4D60A}" type="slidenum">
              <a:rPr lang="en-US" smtClean="0"/>
              <a:t>34</a:t>
            </a:fld>
            <a:endParaRPr lang="en-US"/>
          </a:p>
        </p:txBody>
      </p:sp>
    </p:spTree>
    <p:extLst>
      <p:ext uri="{BB962C8B-B14F-4D97-AF65-F5344CB8AC3E}">
        <p14:creationId xmlns:p14="http://schemas.microsoft.com/office/powerpoint/2010/main" val="963036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Scope</a:t>
            </a:r>
            <a:endParaRPr lang="en-US" dirty="0"/>
          </a:p>
        </p:txBody>
      </p:sp>
      <p:sp>
        <p:nvSpPr>
          <p:cNvPr id="3" name="Content Placeholder 2"/>
          <p:cNvSpPr>
            <a:spLocks noGrp="1"/>
          </p:cNvSpPr>
          <p:nvPr>
            <p:ph idx="1"/>
          </p:nvPr>
        </p:nvSpPr>
        <p:spPr/>
        <p:txBody>
          <a:bodyPr/>
          <a:lstStyle/>
          <a:p>
            <a:r>
              <a:rPr lang="en-US" dirty="0" smtClean="0"/>
              <a:t>Tax-Aide scope is national</a:t>
            </a:r>
          </a:p>
          <a:p>
            <a:pPr lvl="1"/>
            <a:r>
              <a:rPr lang="en-US" dirty="0" smtClean="0"/>
              <a:t>No local scope for slivers of the country</a:t>
            </a:r>
          </a:p>
          <a:p>
            <a:r>
              <a:rPr lang="en-US" dirty="0" smtClean="0"/>
              <a:t>If a form or schedule or part of either is not explicitly in scope, it is out of scope</a:t>
            </a:r>
          </a:p>
          <a:p>
            <a:r>
              <a:rPr lang="en-US" dirty="0" smtClean="0"/>
              <a:t>Tax-Aide scope is fixed at the beginning of each tax season</a:t>
            </a:r>
          </a:p>
        </p:txBody>
      </p:sp>
      <p:sp>
        <p:nvSpPr>
          <p:cNvPr id="4" name="Footer Placeholder 3"/>
          <p:cNvSpPr>
            <a:spLocks noGrp="1"/>
          </p:cNvSpPr>
          <p:nvPr>
            <p:ph type="ftr" sz="quarter" idx="10"/>
          </p:nvPr>
        </p:nvSpPr>
        <p:spPr/>
        <p:txBody>
          <a:bodyPr/>
          <a:lstStyle/>
          <a:p>
            <a:r>
              <a:rPr lang="en-US" smtClean="0"/>
              <a:t>Sep 2015 Regional Meetings</a:t>
            </a:r>
            <a:endParaRPr lang="en-US"/>
          </a:p>
        </p:txBody>
      </p:sp>
      <p:sp>
        <p:nvSpPr>
          <p:cNvPr id="5" name="Slide Number Placeholder 4"/>
          <p:cNvSpPr>
            <a:spLocks noGrp="1"/>
          </p:cNvSpPr>
          <p:nvPr>
            <p:ph type="sldNum" sz="quarter" idx="11"/>
          </p:nvPr>
        </p:nvSpPr>
        <p:spPr/>
        <p:txBody>
          <a:bodyPr/>
          <a:lstStyle/>
          <a:p>
            <a:fld id="{D45A7FE5-071C-4C36-8625-702660F4D60A}" type="slidenum">
              <a:rPr lang="en-US" smtClean="0"/>
              <a:pPr/>
              <a:t>4</a:t>
            </a:fld>
            <a:endParaRPr lang="en-US"/>
          </a:p>
        </p:txBody>
      </p:sp>
      <p:grpSp>
        <p:nvGrpSpPr>
          <p:cNvPr id="11" name="Group 10"/>
          <p:cNvGrpSpPr/>
          <p:nvPr/>
        </p:nvGrpSpPr>
        <p:grpSpPr>
          <a:xfrm>
            <a:off x="4824249" y="145471"/>
            <a:ext cx="4247904" cy="2202720"/>
            <a:chOff x="-481552" y="1274791"/>
            <a:chExt cx="8133762" cy="3802561"/>
          </a:xfrm>
        </p:grpSpPr>
        <p:sp>
          <p:nvSpPr>
            <p:cNvPr id="12" name="Rectangle 4"/>
            <p:cNvSpPr/>
            <p:nvPr/>
          </p:nvSpPr>
          <p:spPr>
            <a:xfrm rot="20220000">
              <a:off x="1836707" y="2349340"/>
              <a:ext cx="5486400" cy="2367796"/>
            </a:xfrm>
            <a:custGeom>
              <a:avLst/>
              <a:gdLst>
                <a:gd name="connsiteX0" fmla="*/ 0 w 5638800"/>
                <a:gd name="connsiteY0" fmla="*/ 0 h 2081213"/>
                <a:gd name="connsiteX1" fmla="*/ 5638800 w 5638800"/>
                <a:gd name="connsiteY1" fmla="*/ 0 h 2081213"/>
                <a:gd name="connsiteX2" fmla="*/ 5638800 w 5638800"/>
                <a:gd name="connsiteY2" fmla="*/ 2081213 h 2081213"/>
                <a:gd name="connsiteX3" fmla="*/ 0 w 5638800"/>
                <a:gd name="connsiteY3" fmla="*/ 2081213 h 2081213"/>
                <a:gd name="connsiteX4" fmla="*/ 0 w 5638800"/>
                <a:gd name="connsiteY4" fmla="*/ 0 h 2081213"/>
                <a:gd name="connsiteX0" fmla="*/ 0 w 5638800"/>
                <a:gd name="connsiteY0" fmla="*/ 175816 h 2257029"/>
                <a:gd name="connsiteX1" fmla="*/ 3371444 w 5638800"/>
                <a:gd name="connsiteY1" fmla="*/ 0 h 2257029"/>
                <a:gd name="connsiteX2" fmla="*/ 5638800 w 5638800"/>
                <a:gd name="connsiteY2" fmla="*/ 2257029 h 2257029"/>
                <a:gd name="connsiteX3" fmla="*/ 0 w 5638800"/>
                <a:gd name="connsiteY3" fmla="*/ 2257029 h 2257029"/>
                <a:gd name="connsiteX4" fmla="*/ 0 w 5638800"/>
                <a:gd name="connsiteY4" fmla="*/ 175816 h 2257029"/>
                <a:gd name="connsiteX0" fmla="*/ 0 w 5700741"/>
                <a:gd name="connsiteY0" fmla="*/ 175816 h 2257029"/>
                <a:gd name="connsiteX1" fmla="*/ 3371444 w 5700741"/>
                <a:gd name="connsiteY1" fmla="*/ 0 h 2257029"/>
                <a:gd name="connsiteX2" fmla="*/ 5700741 w 5700741"/>
                <a:gd name="connsiteY2" fmla="*/ 2221438 h 2257029"/>
                <a:gd name="connsiteX3" fmla="*/ 0 w 5700741"/>
                <a:gd name="connsiteY3" fmla="*/ 2257029 h 2257029"/>
                <a:gd name="connsiteX4" fmla="*/ 0 w 5700741"/>
                <a:gd name="connsiteY4" fmla="*/ 175816 h 2257029"/>
                <a:gd name="connsiteX0" fmla="*/ 0 w 5797310"/>
                <a:gd name="connsiteY0" fmla="*/ 0 h 2495902"/>
                <a:gd name="connsiteX1" fmla="*/ 3468013 w 5797310"/>
                <a:gd name="connsiteY1" fmla="*/ 238873 h 2495902"/>
                <a:gd name="connsiteX2" fmla="*/ 5797310 w 5797310"/>
                <a:gd name="connsiteY2" fmla="*/ 2460311 h 2495902"/>
                <a:gd name="connsiteX3" fmla="*/ 96569 w 5797310"/>
                <a:gd name="connsiteY3" fmla="*/ 2495902 h 2495902"/>
                <a:gd name="connsiteX4" fmla="*/ 0 w 5797310"/>
                <a:gd name="connsiteY4" fmla="*/ 0 h 2495902"/>
                <a:gd name="connsiteX0" fmla="*/ 0 w 5797310"/>
                <a:gd name="connsiteY0" fmla="*/ 0 h 2460311"/>
                <a:gd name="connsiteX1" fmla="*/ 3468013 w 5797310"/>
                <a:gd name="connsiteY1" fmla="*/ 238873 h 2460311"/>
                <a:gd name="connsiteX2" fmla="*/ 5797310 w 5797310"/>
                <a:gd name="connsiteY2" fmla="*/ 2460311 h 2460311"/>
                <a:gd name="connsiteX3" fmla="*/ 2108848 w 5797310"/>
                <a:gd name="connsiteY3" fmla="*/ 1877930 h 2460311"/>
                <a:gd name="connsiteX4" fmla="*/ 0 w 5797310"/>
                <a:gd name="connsiteY4" fmla="*/ 0 h 2460311"/>
                <a:gd name="connsiteX0" fmla="*/ 0 w 5797310"/>
                <a:gd name="connsiteY0" fmla="*/ 0 h 2460311"/>
                <a:gd name="connsiteX1" fmla="*/ 3468013 w 5797310"/>
                <a:gd name="connsiteY1" fmla="*/ 238873 h 2460311"/>
                <a:gd name="connsiteX2" fmla="*/ 5797310 w 5797310"/>
                <a:gd name="connsiteY2" fmla="*/ 2460311 h 2460311"/>
                <a:gd name="connsiteX3" fmla="*/ 2186524 w 5797310"/>
                <a:gd name="connsiteY3" fmla="*/ 2445187 h 2460311"/>
                <a:gd name="connsiteX4" fmla="*/ 0 w 5797310"/>
                <a:gd name="connsiteY4" fmla="*/ 0 h 246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310" h="2460311">
                  <a:moveTo>
                    <a:pt x="0" y="0"/>
                  </a:moveTo>
                  <a:lnTo>
                    <a:pt x="3468013" y="238873"/>
                  </a:lnTo>
                  <a:lnTo>
                    <a:pt x="5797310" y="2460311"/>
                  </a:lnTo>
                  <a:lnTo>
                    <a:pt x="2186524" y="2445187"/>
                  </a:lnTo>
                  <a:lnTo>
                    <a:pt x="0" y="0"/>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2 12"/>
            <p:cNvSpPr/>
            <p:nvPr/>
          </p:nvSpPr>
          <p:spPr>
            <a:xfrm>
              <a:off x="-481552" y="1274791"/>
              <a:ext cx="2794554" cy="1489784"/>
            </a:xfrm>
            <a:prstGeom prst="borderCallout2">
              <a:avLst>
                <a:gd name="adj1" fmla="val 40972"/>
                <a:gd name="adj2" fmla="val 101329"/>
                <a:gd name="adj3" fmla="val 64429"/>
                <a:gd name="adj4" fmla="val 117149"/>
                <a:gd name="adj5" fmla="val 101189"/>
                <a:gd name="adj6" fmla="val 126316"/>
              </a:avLst>
            </a:prstGeom>
            <a:blipFill>
              <a:blip r:embed="rId4"/>
              <a:tile tx="0" ty="0" sx="100000" sy="100000" flip="none" algn="tl"/>
            </a:blip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In-scope tax law for Tax-Aide</a:t>
              </a:r>
              <a:endParaRPr lang="en-US" b="1" dirty="0">
                <a:solidFill>
                  <a:schemeClr val="tx1"/>
                </a:solidFill>
              </a:endParaRPr>
            </a:p>
          </p:txBody>
        </p:sp>
        <p:grpSp>
          <p:nvGrpSpPr>
            <p:cNvPr id="14" name="Group 13"/>
            <p:cNvGrpSpPr/>
            <p:nvPr/>
          </p:nvGrpSpPr>
          <p:grpSpPr>
            <a:xfrm>
              <a:off x="1566331" y="2209800"/>
              <a:ext cx="6085879" cy="2867552"/>
              <a:chOff x="1566331" y="2209800"/>
              <a:chExt cx="6085879" cy="2867552"/>
            </a:xfrm>
          </p:grpSpPr>
          <p:sp>
            <p:nvSpPr>
              <p:cNvPr id="15" name="Rectangle 5"/>
              <p:cNvSpPr/>
              <p:nvPr/>
            </p:nvSpPr>
            <p:spPr>
              <a:xfrm>
                <a:off x="4711230" y="2209800"/>
                <a:ext cx="2910917" cy="1515189"/>
              </a:xfrm>
              <a:custGeom>
                <a:avLst/>
                <a:gdLst>
                  <a:gd name="connsiteX0" fmla="*/ 0 w 3071814"/>
                  <a:gd name="connsiteY0" fmla="*/ 0 h 280987"/>
                  <a:gd name="connsiteX1" fmla="*/ 3071814 w 3071814"/>
                  <a:gd name="connsiteY1" fmla="*/ 0 h 280987"/>
                  <a:gd name="connsiteX2" fmla="*/ 3071814 w 3071814"/>
                  <a:gd name="connsiteY2" fmla="*/ 280987 h 280987"/>
                  <a:gd name="connsiteX3" fmla="*/ 0 w 3071814"/>
                  <a:gd name="connsiteY3" fmla="*/ 280987 h 280987"/>
                  <a:gd name="connsiteX4" fmla="*/ 0 w 3071814"/>
                  <a:gd name="connsiteY4" fmla="*/ 0 h 280987"/>
                  <a:gd name="connsiteX0" fmla="*/ 0 w 3071814"/>
                  <a:gd name="connsiteY0" fmla="*/ 0 h 1666874"/>
                  <a:gd name="connsiteX1" fmla="*/ 3071814 w 3071814"/>
                  <a:gd name="connsiteY1" fmla="*/ 0 h 1666874"/>
                  <a:gd name="connsiteX2" fmla="*/ 2986089 w 3071814"/>
                  <a:gd name="connsiteY2" fmla="*/ 1666874 h 1666874"/>
                  <a:gd name="connsiteX3" fmla="*/ 0 w 3071814"/>
                  <a:gd name="connsiteY3" fmla="*/ 280987 h 1666874"/>
                  <a:gd name="connsiteX4" fmla="*/ 0 w 3071814"/>
                  <a:gd name="connsiteY4" fmla="*/ 0 h 1666874"/>
                  <a:gd name="connsiteX0" fmla="*/ 0 w 3019427"/>
                  <a:gd name="connsiteY0" fmla="*/ 0 h 1666874"/>
                  <a:gd name="connsiteX1" fmla="*/ 3019427 w 3019427"/>
                  <a:gd name="connsiteY1" fmla="*/ 1347787 h 1666874"/>
                  <a:gd name="connsiteX2" fmla="*/ 2986089 w 3019427"/>
                  <a:gd name="connsiteY2" fmla="*/ 1666874 h 1666874"/>
                  <a:gd name="connsiteX3" fmla="*/ 0 w 3019427"/>
                  <a:gd name="connsiteY3" fmla="*/ 280987 h 1666874"/>
                  <a:gd name="connsiteX4" fmla="*/ 0 w 3019427"/>
                  <a:gd name="connsiteY4" fmla="*/ 0 h 1666874"/>
                  <a:gd name="connsiteX0" fmla="*/ 0 w 3019427"/>
                  <a:gd name="connsiteY0" fmla="*/ 0 h 1768474"/>
                  <a:gd name="connsiteX1" fmla="*/ 3019427 w 3019427"/>
                  <a:gd name="connsiteY1" fmla="*/ 1347787 h 1768474"/>
                  <a:gd name="connsiteX2" fmla="*/ 2876022 w 3019427"/>
                  <a:gd name="connsiteY2" fmla="*/ 1768474 h 1768474"/>
                  <a:gd name="connsiteX3" fmla="*/ 0 w 3019427"/>
                  <a:gd name="connsiteY3" fmla="*/ 280987 h 1768474"/>
                  <a:gd name="connsiteX4" fmla="*/ 0 w 3019427"/>
                  <a:gd name="connsiteY4" fmla="*/ 0 h 1768474"/>
                  <a:gd name="connsiteX0" fmla="*/ 0 w 2900894"/>
                  <a:gd name="connsiteY0" fmla="*/ 0 h 1768474"/>
                  <a:gd name="connsiteX1" fmla="*/ 2900894 w 2900894"/>
                  <a:gd name="connsiteY1" fmla="*/ 1398587 h 1768474"/>
                  <a:gd name="connsiteX2" fmla="*/ 2876022 w 2900894"/>
                  <a:gd name="connsiteY2" fmla="*/ 1768474 h 1768474"/>
                  <a:gd name="connsiteX3" fmla="*/ 0 w 2900894"/>
                  <a:gd name="connsiteY3" fmla="*/ 280987 h 1768474"/>
                  <a:gd name="connsiteX4" fmla="*/ 0 w 2900894"/>
                  <a:gd name="connsiteY4" fmla="*/ 0 h 1768474"/>
                  <a:gd name="connsiteX0" fmla="*/ 0 w 2900894"/>
                  <a:gd name="connsiteY0" fmla="*/ 0 h 1624541"/>
                  <a:gd name="connsiteX1" fmla="*/ 2900894 w 2900894"/>
                  <a:gd name="connsiteY1" fmla="*/ 1398587 h 1624541"/>
                  <a:gd name="connsiteX2" fmla="*/ 2613556 w 2900894"/>
                  <a:gd name="connsiteY2" fmla="*/ 1624541 h 1624541"/>
                  <a:gd name="connsiteX3" fmla="*/ 0 w 2900894"/>
                  <a:gd name="connsiteY3" fmla="*/ 280987 h 1624541"/>
                  <a:gd name="connsiteX4" fmla="*/ 0 w 2900894"/>
                  <a:gd name="connsiteY4" fmla="*/ 0 h 1624541"/>
                  <a:gd name="connsiteX0" fmla="*/ 0 w 2901423"/>
                  <a:gd name="connsiteY0" fmla="*/ 0 h 1514474"/>
                  <a:gd name="connsiteX1" fmla="*/ 2900894 w 2901423"/>
                  <a:gd name="connsiteY1" fmla="*/ 1398587 h 1514474"/>
                  <a:gd name="connsiteX2" fmla="*/ 2901423 w 2901423"/>
                  <a:gd name="connsiteY2" fmla="*/ 1514474 h 1514474"/>
                  <a:gd name="connsiteX3" fmla="*/ 0 w 2901423"/>
                  <a:gd name="connsiteY3" fmla="*/ 280987 h 1514474"/>
                  <a:gd name="connsiteX4" fmla="*/ 0 w 2901423"/>
                  <a:gd name="connsiteY4" fmla="*/ 0 h 1514474"/>
                  <a:gd name="connsiteX0" fmla="*/ 0 w 2917828"/>
                  <a:gd name="connsiteY0" fmla="*/ 0 h 1514474"/>
                  <a:gd name="connsiteX1" fmla="*/ 2917827 w 2917828"/>
                  <a:gd name="connsiteY1" fmla="*/ 1144587 h 1514474"/>
                  <a:gd name="connsiteX2" fmla="*/ 2901423 w 2917828"/>
                  <a:gd name="connsiteY2" fmla="*/ 1514474 h 1514474"/>
                  <a:gd name="connsiteX3" fmla="*/ 0 w 2917828"/>
                  <a:gd name="connsiteY3" fmla="*/ 280987 h 1514474"/>
                  <a:gd name="connsiteX4" fmla="*/ 0 w 2917828"/>
                  <a:gd name="connsiteY4" fmla="*/ 0 h 1514474"/>
                  <a:gd name="connsiteX0" fmla="*/ 0 w 2917828"/>
                  <a:gd name="connsiteY0" fmla="*/ 0 h 1514474"/>
                  <a:gd name="connsiteX1" fmla="*/ 2917827 w 2917828"/>
                  <a:gd name="connsiteY1" fmla="*/ 1178453 h 1514474"/>
                  <a:gd name="connsiteX2" fmla="*/ 2901423 w 2917828"/>
                  <a:gd name="connsiteY2" fmla="*/ 1514474 h 1514474"/>
                  <a:gd name="connsiteX3" fmla="*/ 0 w 2917828"/>
                  <a:gd name="connsiteY3" fmla="*/ 280987 h 1514474"/>
                  <a:gd name="connsiteX4" fmla="*/ 0 w 2917828"/>
                  <a:gd name="connsiteY4" fmla="*/ 0 h 1514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828" h="1514474">
                    <a:moveTo>
                      <a:pt x="0" y="0"/>
                    </a:moveTo>
                    <a:lnTo>
                      <a:pt x="2917827" y="1178453"/>
                    </a:lnTo>
                    <a:cubicBezTo>
                      <a:pt x="2918003" y="1217082"/>
                      <a:pt x="2901247" y="1475845"/>
                      <a:pt x="2901423" y="1514474"/>
                    </a:cubicBezTo>
                    <a:lnTo>
                      <a:pt x="0" y="280987"/>
                    </a:lnTo>
                    <a:lnTo>
                      <a:pt x="0" y="0"/>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
              <p:cNvSpPr/>
              <p:nvPr/>
            </p:nvSpPr>
            <p:spPr>
              <a:xfrm>
                <a:off x="1576355" y="2209800"/>
                <a:ext cx="3139579" cy="1350168"/>
              </a:xfrm>
              <a:custGeom>
                <a:avLst/>
                <a:gdLst>
                  <a:gd name="connsiteX0" fmla="*/ 0 w 3452845"/>
                  <a:gd name="connsiteY0" fmla="*/ 0 h 304800"/>
                  <a:gd name="connsiteX1" fmla="*/ 3452845 w 3452845"/>
                  <a:gd name="connsiteY1" fmla="*/ 0 h 304800"/>
                  <a:gd name="connsiteX2" fmla="*/ 3452845 w 3452845"/>
                  <a:gd name="connsiteY2" fmla="*/ 304800 h 304800"/>
                  <a:gd name="connsiteX3" fmla="*/ 0 w 3452845"/>
                  <a:gd name="connsiteY3" fmla="*/ 304800 h 304800"/>
                  <a:gd name="connsiteX4" fmla="*/ 0 w 3452845"/>
                  <a:gd name="connsiteY4" fmla="*/ 0 h 304800"/>
                  <a:gd name="connsiteX0" fmla="*/ 0 w 3452845"/>
                  <a:gd name="connsiteY0" fmla="*/ 1066800 h 1371600"/>
                  <a:gd name="connsiteX1" fmla="*/ 3131111 w 3452845"/>
                  <a:gd name="connsiteY1" fmla="*/ 0 h 1371600"/>
                  <a:gd name="connsiteX2" fmla="*/ 3452845 w 3452845"/>
                  <a:gd name="connsiteY2" fmla="*/ 1371600 h 1371600"/>
                  <a:gd name="connsiteX3" fmla="*/ 0 w 3452845"/>
                  <a:gd name="connsiteY3" fmla="*/ 1371600 h 1371600"/>
                  <a:gd name="connsiteX4" fmla="*/ 0 w 3452845"/>
                  <a:gd name="connsiteY4" fmla="*/ 1066800 h 1371600"/>
                  <a:gd name="connsiteX0" fmla="*/ 0 w 3131111"/>
                  <a:gd name="connsiteY0" fmla="*/ 1066800 h 1371600"/>
                  <a:gd name="connsiteX1" fmla="*/ 3131111 w 3131111"/>
                  <a:gd name="connsiteY1" fmla="*/ 0 h 1371600"/>
                  <a:gd name="connsiteX2" fmla="*/ 2995645 w 3131111"/>
                  <a:gd name="connsiteY2" fmla="*/ 296334 h 1371600"/>
                  <a:gd name="connsiteX3" fmla="*/ 0 w 3131111"/>
                  <a:gd name="connsiteY3" fmla="*/ 1371600 h 1371600"/>
                  <a:gd name="connsiteX4" fmla="*/ 0 w 3131111"/>
                  <a:gd name="connsiteY4" fmla="*/ 1066800 h 1371600"/>
                  <a:gd name="connsiteX0" fmla="*/ 0 w 3139579"/>
                  <a:gd name="connsiteY0" fmla="*/ 1066800 h 1371600"/>
                  <a:gd name="connsiteX1" fmla="*/ 3131111 w 3139579"/>
                  <a:gd name="connsiteY1" fmla="*/ 0 h 1371600"/>
                  <a:gd name="connsiteX2" fmla="*/ 3139579 w 3139579"/>
                  <a:gd name="connsiteY2" fmla="*/ 287868 h 1371600"/>
                  <a:gd name="connsiteX3" fmla="*/ 0 w 3139579"/>
                  <a:gd name="connsiteY3" fmla="*/ 1371600 h 1371600"/>
                  <a:gd name="connsiteX4" fmla="*/ 0 w 3139579"/>
                  <a:gd name="connsiteY4" fmla="*/ 1066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79" h="1371600">
                    <a:moveTo>
                      <a:pt x="0" y="1066800"/>
                    </a:moveTo>
                    <a:lnTo>
                      <a:pt x="3131111" y="0"/>
                    </a:lnTo>
                    <a:lnTo>
                      <a:pt x="3139579" y="287868"/>
                    </a:lnTo>
                    <a:lnTo>
                      <a:pt x="0" y="1371600"/>
                    </a:lnTo>
                    <a:lnTo>
                      <a:pt x="0" y="1066800"/>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
              <p:cNvSpPr/>
              <p:nvPr/>
            </p:nvSpPr>
            <p:spPr>
              <a:xfrm>
                <a:off x="1566331" y="3276600"/>
                <a:ext cx="2916130" cy="1800752"/>
              </a:xfrm>
              <a:custGeom>
                <a:avLst/>
                <a:gdLst>
                  <a:gd name="connsiteX0" fmla="*/ 0 w 3071814"/>
                  <a:gd name="connsiteY0" fmla="*/ 0 h 280987"/>
                  <a:gd name="connsiteX1" fmla="*/ 3071814 w 3071814"/>
                  <a:gd name="connsiteY1" fmla="*/ 0 h 280987"/>
                  <a:gd name="connsiteX2" fmla="*/ 3071814 w 3071814"/>
                  <a:gd name="connsiteY2" fmla="*/ 280987 h 280987"/>
                  <a:gd name="connsiteX3" fmla="*/ 0 w 3071814"/>
                  <a:gd name="connsiteY3" fmla="*/ 280987 h 280987"/>
                  <a:gd name="connsiteX4" fmla="*/ 0 w 3071814"/>
                  <a:gd name="connsiteY4" fmla="*/ 0 h 280987"/>
                  <a:gd name="connsiteX0" fmla="*/ 0 w 3071814"/>
                  <a:gd name="connsiteY0" fmla="*/ 0 h 1666874"/>
                  <a:gd name="connsiteX1" fmla="*/ 3071814 w 3071814"/>
                  <a:gd name="connsiteY1" fmla="*/ 0 h 1666874"/>
                  <a:gd name="connsiteX2" fmla="*/ 2986089 w 3071814"/>
                  <a:gd name="connsiteY2" fmla="*/ 1666874 h 1666874"/>
                  <a:gd name="connsiteX3" fmla="*/ 0 w 3071814"/>
                  <a:gd name="connsiteY3" fmla="*/ 280987 h 1666874"/>
                  <a:gd name="connsiteX4" fmla="*/ 0 w 3071814"/>
                  <a:gd name="connsiteY4" fmla="*/ 0 h 1666874"/>
                  <a:gd name="connsiteX0" fmla="*/ 0 w 3019427"/>
                  <a:gd name="connsiteY0" fmla="*/ 0 h 1666874"/>
                  <a:gd name="connsiteX1" fmla="*/ 3019427 w 3019427"/>
                  <a:gd name="connsiteY1" fmla="*/ 1347787 h 1666874"/>
                  <a:gd name="connsiteX2" fmla="*/ 2986089 w 3019427"/>
                  <a:gd name="connsiteY2" fmla="*/ 1666874 h 1666874"/>
                  <a:gd name="connsiteX3" fmla="*/ 0 w 3019427"/>
                  <a:gd name="connsiteY3" fmla="*/ 280987 h 1666874"/>
                  <a:gd name="connsiteX4" fmla="*/ 0 w 3019427"/>
                  <a:gd name="connsiteY4" fmla="*/ 0 h 1666874"/>
                  <a:gd name="connsiteX0" fmla="*/ 0 w 3019427"/>
                  <a:gd name="connsiteY0" fmla="*/ 0 h 1768474"/>
                  <a:gd name="connsiteX1" fmla="*/ 3019427 w 3019427"/>
                  <a:gd name="connsiteY1" fmla="*/ 1347787 h 1768474"/>
                  <a:gd name="connsiteX2" fmla="*/ 2876022 w 3019427"/>
                  <a:gd name="connsiteY2" fmla="*/ 1768474 h 1768474"/>
                  <a:gd name="connsiteX3" fmla="*/ 0 w 3019427"/>
                  <a:gd name="connsiteY3" fmla="*/ 280987 h 1768474"/>
                  <a:gd name="connsiteX4" fmla="*/ 0 w 3019427"/>
                  <a:gd name="connsiteY4" fmla="*/ 0 h 1768474"/>
                  <a:gd name="connsiteX0" fmla="*/ 0 w 2900894"/>
                  <a:gd name="connsiteY0" fmla="*/ 0 h 1768474"/>
                  <a:gd name="connsiteX1" fmla="*/ 2900894 w 2900894"/>
                  <a:gd name="connsiteY1" fmla="*/ 1398587 h 1768474"/>
                  <a:gd name="connsiteX2" fmla="*/ 2876022 w 2900894"/>
                  <a:gd name="connsiteY2" fmla="*/ 1768474 h 1768474"/>
                  <a:gd name="connsiteX3" fmla="*/ 0 w 2900894"/>
                  <a:gd name="connsiteY3" fmla="*/ 280987 h 1768474"/>
                  <a:gd name="connsiteX4" fmla="*/ 0 w 2900894"/>
                  <a:gd name="connsiteY4" fmla="*/ 0 h 1768474"/>
                  <a:gd name="connsiteX0" fmla="*/ 0 w 2918388"/>
                  <a:gd name="connsiteY0" fmla="*/ 0 h 1802370"/>
                  <a:gd name="connsiteX1" fmla="*/ 2900894 w 2918388"/>
                  <a:gd name="connsiteY1" fmla="*/ 1398587 h 1802370"/>
                  <a:gd name="connsiteX2" fmla="*/ 2918388 w 2918388"/>
                  <a:gd name="connsiteY2" fmla="*/ 1802370 h 1802370"/>
                  <a:gd name="connsiteX3" fmla="*/ 0 w 2918388"/>
                  <a:gd name="connsiteY3" fmla="*/ 280987 h 1802370"/>
                  <a:gd name="connsiteX4" fmla="*/ 0 w 2918388"/>
                  <a:gd name="connsiteY4" fmla="*/ 0 h 1802370"/>
                  <a:gd name="connsiteX0" fmla="*/ 0 w 2918388"/>
                  <a:gd name="connsiteY0" fmla="*/ 0 h 1802370"/>
                  <a:gd name="connsiteX1" fmla="*/ 2892421 w 2918388"/>
                  <a:gd name="connsiteY1" fmla="*/ 1424010 h 1802370"/>
                  <a:gd name="connsiteX2" fmla="*/ 2918388 w 2918388"/>
                  <a:gd name="connsiteY2" fmla="*/ 1802370 h 1802370"/>
                  <a:gd name="connsiteX3" fmla="*/ 0 w 2918388"/>
                  <a:gd name="connsiteY3" fmla="*/ 280987 h 1802370"/>
                  <a:gd name="connsiteX4" fmla="*/ 0 w 2918388"/>
                  <a:gd name="connsiteY4" fmla="*/ 0 h 1802370"/>
                  <a:gd name="connsiteX0" fmla="*/ 0 w 2918388"/>
                  <a:gd name="connsiteY0" fmla="*/ 0 h 1802370"/>
                  <a:gd name="connsiteX1" fmla="*/ 2900893 w 2918388"/>
                  <a:gd name="connsiteY1" fmla="*/ 1457908 h 1802370"/>
                  <a:gd name="connsiteX2" fmla="*/ 2918388 w 2918388"/>
                  <a:gd name="connsiteY2" fmla="*/ 1802370 h 1802370"/>
                  <a:gd name="connsiteX3" fmla="*/ 0 w 2918388"/>
                  <a:gd name="connsiteY3" fmla="*/ 280987 h 1802370"/>
                  <a:gd name="connsiteX4" fmla="*/ 0 w 2918388"/>
                  <a:gd name="connsiteY4" fmla="*/ 0 h 1802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88" h="1802370">
                    <a:moveTo>
                      <a:pt x="0" y="0"/>
                    </a:moveTo>
                    <a:lnTo>
                      <a:pt x="2900893" y="1457908"/>
                    </a:lnTo>
                    <a:lnTo>
                      <a:pt x="2918388" y="1802370"/>
                    </a:lnTo>
                    <a:lnTo>
                      <a:pt x="0" y="280987"/>
                    </a:lnTo>
                    <a:lnTo>
                      <a:pt x="0" y="0"/>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
              <p:cNvSpPr/>
              <p:nvPr/>
            </p:nvSpPr>
            <p:spPr>
              <a:xfrm>
                <a:off x="4465633" y="3413918"/>
                <a:ext cx="3186577" cy="1657457"/>
              </a:xfrm>
              <a:custGeom>
                <a:avLst/>
                <a:gdLst>
                  <a:gd name="connsiteX0" fmla="*/ 0 w 3452845"/>
                  <a:gd name="connsiteY0" fmla="*/ 0 h 304800"/>
                  <a:gd name="connsiteX1" fmla="*/ 3452845 w 3452845"/>
                  <a:gd name="connsiteY1" fmla="*/ 0 h 304800"/>
                  <a:gd name="connsiteX2" fmla="*/ 3452845 w 3452845"/>
                  <a:gd name="connsiteY2" fmla="*/ 304800 h 304800"/>
                  <a:gd name="connsiteX3" fmla="*/ 0 w 3452845"/>
                  <a:gd name="connsiteY3" fmla="*/ 304800 h 304800"/>
                  <a:gd name="connsiteX4" fmla="*/ 0 w 3452845"/>
                  <a:gd name="connsiteY4" fmla="*/ 0 h 304800"/>
                  <a:gd name="connsiteX0" fmla="*/ 0 w 3452845"/>
                  <a:gd name="connsiteY0" fmla="*/ 1066800 h 1371600"/>
                  <a:gd name="connsiteX1" fmla="*/ 3131111 w 3452845"/>
                  <a:gd name="connsiteY1" fmla="*/ 0 h 1371600"/>
                  <a:gd name="connsiteX2" fmla="*/ 3452845 w 3452845"/>
                  <a:gd name="connsiteY2" fmla="*/ 1371600 h 1371600"/>
                  <a:gd name="connsiteX3" fmla="*/ 0 w 3452845"/>
                  <a:gd name="connsiteY3" fmla="*/ 1371600 h 1371600"/>
                  <a:gd name="connsiteX4" fmla="*/ 0 w 3452845"/>
                  <a:gd name="connsiteY4" fmla="*/ 1066800 h 1371600"/>
                  <a:gd name="connsiteX0" fmla="*/ 0 w 3131111"/>
                  <a:gd name="connsiteY0" fmla="*/ 1066800 h 1371600"/>
                  <a:gd name="connsiteX1" fmla="*/ 3131111 w 3131111"/>
                  <a:gd name="connsiteY1" fmla="*/ 0 h 1371600"/>
                  <a:gd name="connsiteX2" fmla="*/ 2995645 w 3131111"/>
                  <a:gd name="connsiteY2" fmla="*/ 296334 h 1371600"/>
                  <a:gd name="connsiteX3" fmla="*/ 0 w 3131111"/>
                  <a:gd name="connsiteY3" fmla="*/ 1371600 h 1371600"/>
                  <a:gd name="connsiteX4" fmla="*/ 0 w 3131111"/>
                  <a:gd name="connsiteY4" fmla="*/ 1066800 h 1371600"/>
                  <a:gd name="connsiteX0" fmla="*/ 0 w 3139579"/>
                  <a:gd name="connsiteY0" fmla="*/ 1066800 h 1371600"/>
                  <a:gd name="connsiteX1" fmla="*/ 3131111 w 3139579"/>
                  <a:gd name="connsiteY1" fmla="*/ 0 h 1371600"/>
                  <a:gd name="connsiteX2" fmla="*/ 3139579 w 3139579"/>
                  <a:gd name="connsiteY2" fmla="*/ 287868 h 1371600"/>
                  <a:gd name="connsiteX3" fmla="*/ 0 w 3139579"/>
                  <a:gd name="connsiteY3" fmla="*/ 1371600 h 1371600"/>
                  <a:gd name="connsiteX4" fmla="*/ 0 w 3139579"/>
                  <a:gd name="connsiteY4" fmla="*/ 1066800 h 1371600"/>
                  <a:gd name="connsiteX0" fmla="*/ 16933 w 3156512"/>
                  <a:gd name="connsiteY0" fmla="*/ 1066800 h 1638232"/>
                  <a:gd name="connsiteX1" fmla="*/ 3148044 w 3156512"/>
                  <a:gd name="connsiteY1" fmla="*/ 0 h 1638232"/>
                  <a:gd name="connsiteX2" fmla="*/ 3156512 w 3156512"/>
                  <a:gd name="connsiteY2" fmla="*/ 287868 h 1638232"/>
                  <a:gd name="connsiteX3" fmla="*/ 0 w 3156512"/>
                  <a:gd name="connsiteY3" fmla="*/ 1638232 h 1638232"/>
                  <a:gd name="connsiteX4" fmla="*/ 16933 w 3156512"/>
                  <a:gd name="connsiteY4" fmla="*/ 1066800 h 1638232"/>
                  <a:gd name="connsiteX0" fmla="*/ 8466 w 3156512"/>
                  <a:gd name="connsiteY0" fmla="*/ 1281827 h 1638232"/>
                  <a:gd name="connsiteX1" fmla="*/ 3148044 w 3156512"/>
                  <a:gd name="connsiteY1" fmla="*/ 0 h 1638232"/>
                  <a:gd name="connsiteX2" fmla="*/ 3156512 w 3156512"/>
                  <a:gd name="connsiteY2" fmla="*/ 287868 h 1638232"/>
                  <a:gd name="connsiteX3" fmla="*/ 0 w 3156512"/>
                  <a:gd name="connsiteY3" fmla="*/ 1638232 h 1638232"/>
                  <a:gd name="connsiteX4" fmla="*/ 8466 w 3156512"/>
                  <a:gd name="connsiteY4" fmla="*/ 1281827 h 1638232"/>
                  <a:gd name="connsiteX0" fmla="*/ 8466 w 3164978"/>
                  <a:gd name="connsiteY0" fmla="*/ 1333433 h 1689838"/>
                  <a:gd name="connsiteX1" fmla="*/ 3164978 w 3164978"/>
                  <a:gd name="connsiteY1" fmla="*/ 0 h 1689838"/>
                  <a:gd name="connsiteX2" fmla="*/ 3156512 w 3164978"/>
                  <a:gd name="connsiteY2" fmla="*/ 339474 h 1689838"/>
                  <a:gd name="connsiteX3" fmla="*/ 0 w 3164978"/>
                  <a:gd name="connsiteY3" fmla="*/ 1689838 h 1689838"/>
                  <a:gd name="connsiteX4" fmla="*/ 8466 w 3164978"/>
                  <a:gd name="connsiteY4" fmla="*/ 1333433 h 168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978" h="1689838">
                    <a:moveTo>
                      <a:pt x="8466" y="1333433"/>
                    </a:moveTo>
                    <a:lnTo>
                      <a:pt x="3164978" y="0"/>
                    </a:lnTo>
                    <a:lnTo>
                      <a:pt x="3156512" y="339474"/>
                    </a:lnTo>
                    <a:lnTo>
                      <a:pt x="0" y="1689838"/>
                    </a:lnTo>
                    <a:lnTo>
                      <a:pt x="8466" y="1333433"/>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0961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(cont.)</a:t>
            </a:r>
            <a:endParaRPr lang="en-US" dirty="0"/>
          </a:p>
        </p:txBody>
      </p:sp>
      <p:sp>
        <p:nvSpPr>
          <p:cNvPr id="3" name="Content Placeholder 2"/>
          <p:cNvSpPr>
            <a:spLocks noGrp="1"/>
          </p:cNvSpPr>
          <p:nvPr>
            <p:ph idx="1"/>
          </p:nvPr>
        </p:nvSpPr>
        <p:spPr/>
        <p:txBody>
          <a:bodyPr/>
          <a:lstStyle/>
          <a:p>
            <a:r>
              <a:rPr lang="en-US" dirty="0" smtClean="0"/>
              <a:t>There is no requirement that every counselor must be taught all in-scope tax law</a:t>
            </a:r>
          </a:p>
          <a:p>
            <a:r>
              <a:rPr lang="en-US" dirty="0" smtClean="0"/>
              <a:t>If a counselor was not trained on an in-scope tax law topic, that topic is out-of-scope for that counselor</a:t>
            </a:r>
          </a:p>
          <a:p>
            <a:endParaRPr lang="en-US" dirty="0"/>
          </a:p>
        </p:txBody>
      </p:sp>
      <p:sp>
        <p:nvSpPr>
          <p:cNvPr id="4" name="Footer Placeholder 3"/>
          <p:cNvSpPr>
            <a:spLocks noGrp="1"/>
          </p:cNvSpPr>
          <p:nvPr>
            <p:ph type="ftr" sz="quarter" idx="10"/>
          </p:nvPr>
        </p:nvSpPr>
        <p:spPr/>
        <p:txBody>
          <a:bodyPr/>
          <a:lstStyle/>
          <a:p>
            <a:r>
              <a:rPr lang="en-US" dirty="0"/>
              <a:t>NY3 Instructor Workshop – November 2015</a:t>
            </a:r>
          </a:p>
        </p:txBody>
      </p:sp>
      <p:sp>
        <p:nvSpPr>
          <p:cNvPr id="5" name="Slide Number Placeholder 4"/>
          <p:cNvSpPr>
            <a:spLocks noGrp="1"/>
          </p:cNvSpPr>
          <p:nvPr>
            <p:ph type="sldNum" sz="quarter" idx="11"/>
          </p:nvPr>
        </p:nvSpPr>
        <p:spPr/>
        <p:txBody>
          <a:bodyPr/>
          <a:lstStyle/>
          <a:p>
            <a:fld id="{D45A7FE5-071C-4C36-8625-702660F4D60A}" type="slidenum">
              <a:rPr lang="en-US" smtClean="0"/>
              <a:pPr/>
              <a:t>5</a:t>
            </a:fld>
            <a:endParaRPr lang="en-US"/>
          </a:p>
        </p:txBody>
      </p:sp>
    </p:spTree>
    <p:extLst>
      <p:ext uri="{BB962C8B-B14F-4D97-AF65-F5344CB8AC3E}">
        <p14:creationId xmlns:p14="http://schemas.microsoft.com/office/powerpoint/2010/main" val="398681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fontAlgn="auto" hangingPunct="1">
              <a:spcAft>
                <a:spcPts val="0"/>
              </a:spcAft>
              <a:defRPr/>
            </a:pPr>
            <a:r>
              <a:rPr lang="en-US" altLang="en-US" dirty="0" smtClean="0">
                <a:solidFill>
                  <a:schemeClr val="accent5">
                    <a:lumMod val="50000"/>
                  </a:schemeClr>
                </a:solidFill>
              </a:rPr>
              <a:t>Scope Composition	</a:t>
            </a:r>
          </a:p>
        </p:txBody>
      </p:sp>
      <p:sp>
        <p:nvSpPr>
          <p:cNvPr id="53251" name="Rectangle 3"/>
          <p:cNvSpPr>
            <a:spLocks noGrp="1" noChangeArrowheads="1"/>
          </p:cNvSpPr>
          <p:nvPr>
            <p:ph idx="1"/>
          </p:nvPr>
        </p:nvSpPr>
        <p:spPr/>
        <p:txBody>
          <a:bodyPr/>
          <a:lstStyle/>
          <a:p>
            <a:pPr eaLnBrk="1" hangingPunct="1"/>
            <a:r>
              <a:rPr lang="en-US" altLang="en-US" dirty="0" smtClean="0"/>
              <a:t>Question for each Instructor team </a:t>
            </a:r>
            <a:r>
              <a:rPr lang="en-US" altLang="en-US" dirty="0" smtClean="0">
                <a:solidFill>
                  <a:srgbClr val="FF0000"/>
                </a:solidFill>
              </a:rPr>
              <a:t>*</a:t>
            </a:r>
            <a:r>
              <a:rPr lang="en-US" altLang="en-US" dirty="0" smtClean="0"/>
              <a:t>– what do your volunteers need to know to service your taxpayers</a:t>
            </a:r>
          </a:p>
          <a:p>
            <a:pPr lvl="1" eaLnBrk="1" hangingPunct="1"/>
            <a:r>
              <a:rPr lang="en-US" altLang="en-US" dirty="0" smtClean="0"/>
              <a:t>Core(Fundamentals)</a:t>
            </a:r>
          </a:p>
          <a:p>
            <a:pPr lvl="1" eaLnBrk="1" hangingPunct="1"/>
            <a:r>
              <a:rPr lang="en-US" altLang="en-US" dirty="0" smtClean="0"/>
              <a:t>Comprehensive</a:t>
            </a:r>
          </a:p>
          <a:p>
            <a:pPr lvl="1" eaLnBrk="1" hangingPunct="1"/>
            <a:r>
              <a:rPr lang="en-US" altLang="en-US" dirty="0" smtClean="0"/>
              <a:t>Changes – </a:t>
            </a:r>
            <a:br>
              <a:rPr lang="en-US" altLang="en-US" dirty="0" smtClean="0"/>
            </a:br>
            <a:r>
              <a:rPr lang="en-US" altLang="en-US" dirty="0" smtClean="0"/>
              <a:t>year-over-year</a:t>
            </a:r>
          </a:p>
        </p:txBody>
      </p:sp>
      <p:sp>
        <p:nvSpPr>
          <p:cNvPr id="4301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8968AA9-290B-46DF-B78E-6D5CCA2203E1}" type="slidenum">
              <a:rPr lang="en-US" altLang="en-US" smtClean="0">
                <a:solidFill>
                  <a:srgbClr val="000000"/>
                </a:solidFill>
                <a:latin typeface="Calibri" pitchFamily="34" charset="0"/>
              </a:rPr>
              <a:pPr eaLnBrk="1" hangingPunct="1"/>
              <a:t>6</a:t>
            </a:fld>
            <a:endParaRPr lang="en-US" altLang="en-US" smtClean="0">
              <a:solidFill>
                <a:srgbClr val="000000"/>
              </a:solidFill>
              <a:latin typeface="Calibri" pitchFamily="34" charset="0"/>
            </a:endParaRPr>
          </a:p>
        </p:txBody>
      </p:sp>
      <p:sp>
        <p:nvSpPr>
          <p:cNvPr id="43013"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smtClean="0">
                <a:solidFill>
                  <a:srgbClr val="F2F2F2"/>
                </a:solidFill>
              </a:rPr>
              <a:t>NY3 Instructor Workshop – November 2015</a:t>
            </a:r>
          </a:p>
        </p:txBody>
      </p:sp>
      <p:graphicFrame>
        <p:nvGraphicFramePr>
          <p:cNvPr id="43014" name="Chart 7"/>
          <p:cNvGraphicFramePr>
            <a:graphicFrameLocks/>
          </p:cNvGraphicFramePr>
          <p:nvPr>
            <p:extLst>
              <p:ext uri="{D42A27DB-BD31-4B8C-83A1-F6EECF244321}">
                <p14:modId xmlns:p14="http://schemas.microsoft.com/office/powerpoint/2010/main" val="799071810"/>
              </p:ext>
            </p:extLst>
          </p:nvPr>
        </p:nvGraphicFramePr>
        <p:xfrm>
          <a:off x="4751388" y="2652713"/>
          <a:ext cx="4286250" cy="3605212"/>
        </p:xfrm>
        <a:graphic>
          <a:graphicData uri="http://schemas.openxmlformats.org/presentationml/2006/ole">
            <mc:AlternateContent xmlns:mc="http://schemas.openxmlformats.org/markup-compatibility/2006">
              <mc:Choice xmlns:v="urn:schemas-microsoft-com:vml" Requires="v">
                <p:oleObj spid="_x0000_s1081" r:id="rId5" imgW="4291956" imgH="3609145" progId="Excel.Chart.8">
                  <p:embed/>
                </p:oleObj>
              </mc:Choice>
              <mc:Fallback>
                <p:oleObj r:id="rId5" imgW="4291956" imgH="3609145"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1388" y="2652713"/>
                        <a:ext cx="4286250" cy="3605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5630863" y="6030913"/>
            <a:ext cx="2527300" cy="461962"/>
          </a:xfrm>
          <a:prstGeom prst="rect">
            <a:avLst/>
          </a:prstGeom>
          <a:noFill/>
        </p:spPr>
        <p:txBody>
          <a:bodyPr>
            <a:spAutoFit/>
          </a:bodyPr>
          <a:lstStyle/>
          <a:p>
            <a:pPr algn="ctr">
              <a:defRPr/>
            </a:pPr>
            <a:r>
              <a:rPr lang="en-US" sz="2400" b="1" dirty="0">
                <a:solidFill>
                  <a:prstClr val="black"/>
                </a:solidFill>
                <a:cs typeface="Arial" charset="0"/>
              </a:rPr>
              <a:t>In-scope Tax Law</a:t>
            </a:r>
          </a:p>
        </p:txBody>
      </p:sp>
      <p:sp>
        <p:nvSpPr>
          <p:cNvPr id="4" name="TextBox 3"/>
          <p:cNvSpPr txBox="1"/>
          <p:nvPr/>
        </p:nvSpPr>
        <p:spPr>
          <a:xfrm>
            <a:off x="6645275" y="4892675"/>
            <a:ext cx="1666875" cy="369888"/>
          </a:xfrm>
          <a:prstGeom prst="rect">
            <a:avLst/>
          </a:prstGeom>
          <a:noFill/>
        </p:spPr>
        <p:txBody>
          <a:bodyPr wrap="none">
            <a:spAutoFit/>
          </a:bodyPr>
          <a:lstStyle/>
          <a:p>
            <a:pPr>
              <a:defRPr/>
            </a:pPr>
            <a:r>
              <a:rPr lang="en-US" b="1" dirty="0">
                <a:solidFill>
                  <a:prstClr val="black"/>
                </a:solidFill>
                <a:cs typeface="Arial" charset="0"/>
              </a:rPr>
              <a:t>Comprehensive</a:t>
            </a:r>
          </a:p>
        </p:txBody>
      </p:sp>
      <p:sp>
        <p:nvSpPr>
          <p:cNvPr id="9" name="TextBox 8"/>
          <p:cNvSpPr txBox="1"/>
          <p:nvPr/>
        </p:nvSpPr>
        <p:spPr>
          <a:xfrm>
            <a:off x="5140325" y="4902200"/>
            <a:ext cx="1187450" cy="646113"/>
          </a:xfrm>
          <a:prstGeom prst="rect">
            <a:avLst/>
          </a:prstGeom>
          <a:noFill/>
        </p:spPr>
        <p:txBody>
          <a:bodyPr wrap="none">
            <a:spAutoFit/>
          </a:bodyPr>
          <a:lstStyle/>
          <a:p>
            <a:pPr algn="ctr">
              <a:defRPr/>
            </a:pPr>
            <a:r>
              <a:rPr lang="en-US" b="1" dirty="0">
                <a:solidFill>
                  <a:prstClr val="black"/>
                </a:solidFill>
                <a:cs typeface="Arial" charset="0"/>
              </a:rPr>
              <a:t>Not</a:t>
            </a:r>
            <a:br>
              <a:rPr lang="en-US" b="1" dirty="0">
                <a:solidFill>
                  <a:prstClr val="black"/>
                </a:solidFill>
                <a:cs typeface="Arial" charset="0"/>
              </a:rPr>
            </a:br>
            <a:r>
              <a:rPr lang="en-US" b="1" dirty="0">
                <a:solidFill>
                  <a:prstClr val="black"/>
                </a:solidFill>
                <a:cs typeface="Arial" charset="0"/>
              </a:rPr>
              <a:t>Applicable</a:t>
            </a:r>
          </a:p>
        </p:txBody>
      </p:sp>
      <p:sp>
        <p:nvSpPr>
          <p:cNvPr id="10" name="TextBox 9"/>
          <p:cNvSpPr txBox="1"/>
          <p:nvPr/>
        </p:nvSpPr>
        <p:spPr>
          <a:xfrm>
            <a:off x="5641975" y="3921125"/>
            <a:ext cx="623888" cy="369888"/>
          </a:xfrm>
          <a:prstGeom prst="rect">
            <a:avLst/>
          </a:prstGeom>
          <a:noFill/>
        </p:spPr>
        <p:txBody>
          <a:bodyPr wrap="none">
            <a:spAutoFit/>
          </a:bodyPr>
          <a:lstStyle/>
          <a:p>
            <a:pPr algn="ctr">
              <a:defRPr/>
            </a:pPr>
            <a:r>
              <a:rPr lang="en-US" b="1" dirty="0">
                <a:solidFill>
                  <a:prstClr val="black"/>
                </a:solidFill>
                <a:cs typeface="Arial" charset="0"/>
              </a:rPr>
              <a:t>Core</a:t>
            </a:r>
          </a:p>
        </p:txBody>
      </p:sp>
      <p:sp>
        <p:nvSpPr>
          <p:cNvPr id="5" name="Curved Left Arrow 4"/>
          <p:cNvSpPr/>
          <p:nvPr/>
        </p:nvSpPr>
        <p:spPr>
          <a:xfrm>
            <a:off x="6327775" y="4291013"/>
            <a:ext cx="1150938" cy="785812"/>
          </a:xfrm>
          <a:prstGeom prst="curvedLeft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black"/>
              </a:solidFill>
            </a:endParaRPr>
          </a:p>
        </p:txBody>
      </p:sp>
      <p:sp>
        <p:nvSpPr>
          <p:cNvPr id="6" name="5-Point Star 5"/>
          <p:cNvSpPr/>
          <p:nvPr/>
        </p:nvSpPr>
        <p:spPr>
          <a:xfrm>
            <a:off x="7478713" y="3640138"/>
            <a:ext cx="914400" cy="914400"/>
          </a:xfrm>
          <a:prstGeom prst="star5">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5-Point Star 1"/>
          <p:cNvSpPr/>
          <p:nvPr/>
        </p:nvSpPr>
        <p:spPr>
          <a:xfrm>
            <a:off x="6564313" y="5076825"/>
            <a:ext cx="914400" cy="9144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5812" y="5991224"/>
            <a:ext cx="4575740" cy="446276"/>
          </a:xfrm>
          <a:prstGeom prst="rect">
            <a:avLst/>
          </a:prstGeom>
          <a:noFill/>
        </p:spPr>
        <p:txBody>
          <a:bodyPr wrap="none" rtlCol="0">
            <a:spAutoFit/>
          </a:bodyPr>
          <a:lstStyle/>
          <a:p>
            <a:r>
              <a:rPr lang="en-US" sz="2300" dirty="0" smtClean="0">
                <a:solidFill>
                  <a:srgbClr val="FF0000"/>
                </a:solidFill>
              </a:rPr>
              <a:t>*DC/Lead Instructor/Instructor(s)/LC</a:t>
            </a:r>
            <a:endParaRPr lang="en-US" sz="2300" dirty="0">
              <a:solidFill>
                <a:srgbClr val="FF0000"/>
              </a:solidFill>
            </a:endParaRPr>
          </a:p>
        </p:txBody>
      </p:sp>
    </p:spTree>
    <p:extLst>
      <p:ext uri="{BB962C8B-B14F-4D97-AF65-F5344CB8AC3E}">
        <p14:creationId xmlns:p14="http://schemas.microsoft.com/office/powerpoint/2010/main" val="37055796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3" grpId="0"/>
      <p:bldP spid="4" grpId="0"/>
      <p:bldP spid="9" grpId="0"/>
      <p:bldP spid="10"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 Approved</a:t>
            </a:r>
            <a:endParaRPr lang="en-US" dirty="0"/>
          </a:p>
        </p:txBody>
      </p:sp>
      <p:sp>
        <p:nvSpPr>
          <p:cNvPr id="3" name="Content Placeholder 2"/>
          <p:cNvSpPr>
            <a:spLocks noGrp="1"/>
          </p:cNvSpPr>
          <p:nvPr>
            <p:ph idx="1"/>
          </p:nvPr>
        </p:nvSpPr>
        <p:spPr/>
        <p:txBody>
          <a:bodyPr>
            <a:normAutofit/>
          </a:bodyPr>
          <a:lstStyle/>
          <a:p>
            <a:pPr fontAlgn="ctr">
              <a:lnSpc>
                <a:spcPct val="110000"/>
              </a:lnSpc>
            </a:pPr>
            <a:r>
              <a:rPr lang="en-US" dirty="0" smtClean="0"/>
              <a:t>One requested change approved by IRS:</a:t>
            </a:r>
          </a:p>
          <a:p>
            <a:pPr marL="290513" indent="0" fontAlgn="ctr">
              <a:lnSpc>
                <a:spcPct val="110000"/>
              </a:lnSpc>
              <a:buNone/>
            </a:pPr>
            <a:r>
              <a:rPr lang="en-US" dirty="0" smtClean="0"/>
              <a:t>1099-R Code L (with 1, 4 or B) now in scope </a:t>
            </a:r>
          </a:p>
          <a:p>
            <a:pPr lvl="1">
              <a:lnSpc>
                <a:spcPct val="110000"/>
              </a:lnSpc>
            </a:pPr>
            <a:r>
              <a:rPr lang="en-US" dirty="0"/>
              <a:t>Loan treated as distribution</a:t>
            </a:r>
          </a:p>
          <a:p>
            <a:pPr lvl="1">
              <a:lnSpc>
                <a:spcPct val="110000"/>
              </a:lnSpc>
            </a:pPr>
            <a:r>
              <a:rPr lang="en-US" dirty="0"/>
              <a:t>Early distribution subject to 10% penalty</a:t>
            </a:r>
          </a:p>
          <a:p>
            <a:pPr lvl="1">
              <a:lnSpc>
                <a:spcPct val="110000"/>
              </a:lnSpc>
            </a:pPr>
            <a:r>
              <a:rPr lang="en-US" dirty="0"/>
              <a:t>Cannot be rolled </a:t>
            </a:r>
            <a:r>
              <a:rPr lang="en-US" dirty="0" smtClean="0"/>
              <a:t>over</a:t>
            </a:r>
            <a:endParaRPr lang="en-US" dirty="0"/>
          </a:p>
        </p:txBody>
      </p:sp>
      <p:sp>
        <p:nvSpPr>
          <p:cNvPr id="4" name="Footer Placeholder 3"/>
          <p:cNvSpPr>
            <a:spLocks noGrp="1"/>
          </p:cNvSpPr>
          <p:nvPr>
            <p:ph type="ftr" sz="quarter" idx="10"/>
          </p:nvPr>
        </p:nvSpPr>
        <p:spPr/>
        <p:txBody>
          <a:bodyPr/>
          <a:lstStyle/>
          <a:p>
            <a:r>
              <a:rPr lang="en-US" dirty="0"/>
              <a:t>NY3 Instructor Workshop – November 2015</a:t>
            </a:r>
          </a:p>
        </p:txBody>
      </p:sp>
      <p:sp>
        <p:nvSpPr>
          <p:cNvPr id="5" name="Slide Number Placeholder 4"/>
          <p:cNvSpPr>
            <a:spLocks noGrp="1"/>
          </p:cNvSpPr>
          <p:nvPr>
            <p:ph type="sldNum" sz="quarter" idx="11"/>
          </p:nvPr>
        </p:nvSpPr>
        <p:spPr/>
        <p:txBody>
          <a:bodyPr/>
          <a:lstStyle/>
          <a:p>
            <a:fld id="{D45A7FE5-071C-4C36-8625-702660F4D60A}" type="slidenum">
              <a:rPr lang="en-US" smtClean="0"/>
              <a:t>7</a:t>
            </a:fld>
            <a:endParaRPr lang="en-US"/>
          </a:p>
        </p:txBody>
      </p:sp>
    </p:spTree>
    <p:extLst>
      <p:ext uri="{BB962C8B-B14F-4D97-AF65-F5344CB8AC3E}">
        <p14:creationId xmlns:p14="http://schemas.microsoft.com/office/powerpoint/2010/main" val="2615179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5">
                    <a:lumMod val="50000"/>
                  </a:schemeClr>
                </a:solidFill>
              </a:rPr>
              <a:t>Pension Box 7 In-Scope Distribution Codes</a:t>
            </a:r>
            <a:endParaRPr lang="en-US" dirty="0"/>
          </a:p>
        </p:txBody>
      </p:sp>
      <p:graphicFrame>
        <p:nvGraphicFramePr>
          <p:cNvPr id="6" name="Content Placeholder 5"/>
          <p:cNvGraphicFramePr>
            <a:graphicFrameLocks noGrp="1"/>
          </p:cNvGraphicFramePr>
          <p:nvPr>
            <p:ph idx="1"/>
          </p:nvPr>
        </p:nvGraphicFramePr>
        <p:xfrm>
          <a:off x="917575" y="1905000"/>
          <a:ext cx="7391400" cy="4038600"/>
        </p:xfrm>
        <a:graphic>
          <a:graphicData uri="http://schemas.openxmlformats.org/drawingml/2006/table">
            <a:tbl>
              <a:tblPr firstRow="1" bandRow="1">
                <a:tableStyleId>{5C22544A-7EE6-4342-B048-85BDC9FD1C3A}</a:tableStyleId>
              </a:tblPr>
              <a:tblGrid>
                <a:gridCol w="759125"/>
                <a:gridCol w="6632275"/>
              </a:tblGrid>
              <a:tr h="590257">
                <a:tc>
                  <a:txBody>
                    <a:bodyPr/>
                    <a:lstStyle/>
                    <a:p>
                      <a:r>
                        <a:rPr lang="en-US" sz="3200" dirty="0" smtClean="0"/>
                        <a:t>  7</a:t>
                      </a:r>
                      <a:endParaRPr lang="en-US" sz="3200" dirty="0"/>
                    </a:p>
                  </a:txBody>
                  <a:tcPr/>
                </a:tc>
                <a:tc>
                  <a:txBody>
                    <a:bodyPr/>
                    <a:lstStyle/>
                    <a:p>
                      <a:r>
                        <a:rPr lang="en-US" sz="3200" dirty="0" smtClean="0"/>
                        <a:t>Normal Distribution (most common)</a:t>
                      </a:r>
                      <a:endParaRPr lang="en-US" sz="3200" dirty="0"/>
                    </a:p>
                  </a:txBody>
                  <a:tcPr/>
                </a:tc>
              </a:tr>
              <a:tr h="1087315">
                <a:tc>
                  <a:txBody>
                    <a:bodyPr/>
                    <a:lstStyle/>
                    <a:p>
                      <a:r>
                        <a:rPr lang="en-US" sz="3200" dirty="0" smtClean="0"/>
                        <a:t>  1  </a:t>
                      </a:r>
                      <a:endParaRPr lang="en-US" sz="3200" dirty="0"/>
                    </a:p>
                  </a:txBody>
                  <a:tcPr/>
                </a:tc>
                <a:tc>
                  <a:txBody>
                    <a:bodyPr/>
                    <a:lstStyle/>
                    <a:p>
                      <a:r>
                        <a:rPr lang="en-US" sz="3200" dirty="0" smtClean="0"/>
                        <a:t>Early withdrawal, no known exception, 10% additional tax</a:t>
                      </a:r>
                      <a:endParaRPr lang="en-US" sz="3200" dirty="0"/>
                    </a:p>
                  </a:txBody>
                  <a:tcPr/>
                </a:tc>
              </a:tr>
              <a:tr h="590257">
                <a:tc>
                  <a:txBody>
                    <a:bodyPr/>
                    <a:lstStyle/>
                    <a:p>
                      <a:r>
                        <a:rPr lang="en-US" sz="3200" dirty="0" smtClean="0"/>
                        <a:t>  2</a:t>
                      </a:r>
                      <a:endParaRPr lang="en-US" sz="3200" dirty="0"/>
                    </a:p>
                  </a:txBody>
                  <a:tcPr/>
                </a:tc>
                <a:tc>
                  <a:txBody>
                    <a:bodyPr/>
                    <a:lstStyle/>
                    <a:p>
                      <a:r>
                        <a:rPr lang="en-US" sz="3200" dirty="0" smtClean="0"/>
                        <a:t>Early distribution, exception applies</a:t>
                      </a:r>
                      <a:endParaRPr lang="en-US" sz="3200" dirty="0"/>
                    </a:p>
                  </a:txBody>
                  <a:tcPr/>
                </a:tc>
              </a:tr>
              <a:tr h="590257">
                <a:tc>
                  <a:txBody>
                    <a:bodyPr/>
                    <a:lstStyle/>
                    <a:p>
                      <a:r>
                        <a:rPr lang="en-US" sz="3200" dirty="0" smtClean="0"/>
                        <a:t>  3</a:t>
                      </a:r>
                      <a:endParaRPr lang="en-US" sz="3200" dirty="0"/>
                    </a:p>
                  </a:txBody>
                  <a:tcPr/>
                </a:tc>
                <a:tc>
                  <a:txBody>
                    <a:bodyPr/>
                    <a:lstStyle/>
                    <a:p>
                      <a:r>
                        <a:rPr lang="en-US" sz="3200" dirty="0" smtClean="0"/>
                        <a:t>Disability</a:t>
                      </a:r>
                      <a:endParaRPr lang="en-US" sz="3200" dirty="0"/>
                    </a:p>
                  </a:txBody>
                  <a:tcPr/>
                </a:tc>
              </a:tr>
              <a:tr h="590257">
                <a:tc>
                  <a:txBody>
                    <a:bodyPr/>
                    <a:lstStyle/>
                    <a:p>
                      <a:r>
                        <a:rPr lang="en-US" sz="3200" dirty="0" smtClean="0"/>
                        <a:t>  4</a:t>
                      </a:r>
                      <a:endParaRPr lang="en-US" sz="3200" dirty="0"/>
                    </a:p>
                  </a:txBody>
                  <a:tcPr/>
                </a:tc>
                <a:tc>
                  <a:txBody>
                    <a:bodyPr/>
                    <a:lstStyle/>
                    <a:p>
                      <a:r>
                        <a:rPr lang="en-US" sz="3200" dirty="0" smtClean="0"/>
                        <a:t>Death</a:t>
                      </a:r>
                      <a:endParaRPr lang="en-US" sz="3200" dirty="0"/>
                    </a:p>
                  </a:txBody>
                  <a:tcPr/>
                </a:tc>
              </a:tr>
              <a:tr h="590257">
                <a:tc>
                  <a:txBody>
                    <a:bodyPr/>
                    <a:lstStyle/>
                    <a:p>
                      <a:r>
                        <a:rPr lang="en-US" sz="3200" dirty="0" smtClean="0"/>
                        <a:t>  6</a:t>
                      </a:r>
                      <a:endParaRPr lang="en-US" sz="3200" dirty="0"/>
                    </a:p>
                  </a:txBody>
                  <a:tcPr/>
                </a:tc>
                <a:tc>
                  <a:txBody>
                    <a:bodyPr/>
                    <a:lstStyle/>
                    <a:p>
                      <a:r>
                        <a:rPr lang="en-US" sz="3200" dirty="0" smtClean="0"/>
                        <a:t>Tax-free Section 1035 exchange</a:t>
                      </a:r>
                      <a:endParaRPr lang="en-US" sz="3200" dirty="0"/>
                    </a:p>
                  </a:txBody>
                  <a:tcPr/>
                </a:tc>
              </a:tr>
            </a:tbl>
          </a:graphicData>
        </a:graphic>
      </p:graphicFrame>
      <p:sp>
        <p:nvSpPr>
          <p:cNvPr id="4" name="Footer Placeholder 3"/>
          <p:cNvSpPr>
            <a:spLocks noGrp="1"/>
          </p:cNvSpPr>
          <p:nvPr>
            <p:ph type="ftr" sz="quarter" idx="10"/>
          </p:nvPr>
        </p:nvSpPr>
        <p:spPr/>
        <p:txBody>
          <a:bodyPr/>
          <a:lstStyle/>
          <a:p>
            <a:pPr>
              <a:defRPr/>
            </a:pPr>
            <a:r>
              <a:rPr lang="en-US" smtClean="0">
                <a:solidFill>
                  <a:prstClr val="white">
                    <a:lumMod val="95000"/>
                  </a:prstClr>
                </a:solidFill>
              </a:rPr>
              <a:t>NTTC Training – 2015</a:t>
            </a:r>
            <a:endParaRPr lang="en-US">
              <a:solidFill>
                <a:prstClr val="white">
                  <a:lumMod val="95000"/>
                </a:prstClr>
              </a:solidFill>
            </a:endParaRPr>
          </a:p>
        </p:txBody>
      </p:sp>
      <p:sp>
        <p:nvSpPr>
          <p:cNvPr id="12290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BCAA475-1588-4DEA-AC30-51AE048FD56E}" type="slidenum">
              <a:rPr lang="en-US" altLang="en-US">
                <a:solidFill>
                  <a:srgbClr val="474B78"/>
                </a:solidFill>
              </a:rPr>
              <a:pPr/>
              <a:t>8</a:t>
            </a:fld>
            <a:endParaRPr lang="en-US" altLang="en-US">
              <a:solidFill>
                <a:srgbClr val="474B78"/>
              </a:solidFill>
            </a:endParaRPr>
          </a:p>
        </p:txBody>
      </p:sp>
      <p:pic>
        <p:nvPicPr>
          <p:cNvPr id="122908"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0"/>
            <a:ext cx="1381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737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5">
                    <a:lumMod val="50000"/>
                  </a:schemeClr>
                </a:solidFill>
              </a:rPr>
              <a:t>Pension Box 7 In-Scope Distribution Codes</a:t>
            </a:r>
            <a:endParaRPr lang="en-US" dirty="0"/>
          </a:p>
        </p:txBody>
      </p:sp>
      <p:graphicFrame>
        <p:nvGraphicFramePr>
          <p:cNvPr id="6" name="Content Placeholder 5"/>
          <p:cNvGraphicFramePr>
            <a:graphicFrameLocks noGrp="1"/>
          </p:cNvGraphicFramePr>
          <p:nvPr>
            <p:ph idx="1"/>
          </p:nvPr>
        </p:nvGraphicFramePr>
        <p:xfrm>
          <a:off x="914400" y="1524000"/>
          <a:ext cx="7391400" cy="4738690"/>
        </p:xfrm>
        <a:graphic>
          <a:graphicData uri="http://schemas.openxmlformats.org/drawingml/2006/table">
            <a:tbl>
              <a:tblPr bandRow="1">
                <a:tableStyleId>{5C22544A-7EE6-4342-B048-85BDC9FD1C3A}</a:tableStyleId>
              </a:tblPr>
              <a:tblGrid>
                <a:gridCol w="685800"/>
                <a:gridCol w="6705600"/>
              </a:tblGrid>
              <a:tr h="616679">
                <a:tc>
                  <a:txBody>
                    <a:bodyPr/>
                    <a:lstStyle/>
                    <a:p>
                      <a:r>
                        <a:rPr lang="en-US" sz="3200" dirty="0" smtClean="0"/>
                        <a:t>  B</a:t>
                      </a:r>
                      <a:endParaRPr lang="en-US" sz="3200" dirty="0"/>
                    </a:p>
                  </a:txBody>
                  <a:tcPr marT="45717" marB="45717"/>
                </a:tc>
                <a:tc>
                  <a:txBody>
                    <a:bodyPr/>
                    <a:lstStyle/>
                    <a:p>
                      <a:r>
                        <a:rPr lang="en-US" sz="3200" dirty="0" smtClean="0"/>
                        <a:t>Designated Roth account</a:t>
                      </a:r>
                      <a:r>
                        <a:rPr lang="en-US" sz="3200" baseline="0" dirty="0" smtClean="0"/>
                        <a:t> distribution</a:t>
                      </a:r>
                      <a:endParaRPr lang="en-US" sz="3200" dirty="0"/>
                    </a:p>
                  </a:txBody>
                  <a:tcPr marT="45717" marB="45717"/>
                </a:tc>
              </a:tr>
              <a:tr h="616679">
                <a:tc>
                  <a:txBody>
                    <a:bodyPr/>
                    <a:lstStyle/>
                    <a:p>
                      <a:r>
                        <a:rPr lang="en-US" sz="3200" dirty="0" smtClean="0"/>
                        <a:t>  F</a:t>
                      </a:r>
                      <a:endParaRPr lang="en-US" sz="3200" dirty="0"/>
                    </a:p>
                  </a:txBody>
                  <a:tcPr marT="45717" marB="45717"/>
                </a:tc>
                <a:tc>
                  <a:txBody>
                    <a:bodyPr/>
                    <a:lstStyle/>
                    <a:p>
                      <a:r>
                        <a:rPr lang="en-US" sz="3200" dirty="0" smtClean="0"/>
                        <a:t>Charitable gift annuity</a:t>
                      </a:r>
                      <a:endParaRPr lang="en-US" sz="3200" dirty="0"/>
                    </a:p>
                  </a:txBody>
                  <a:tcPr marT="45717" marB="45717"/>
                </a:tc>
              </a:tr>
              <a:tr h="1135987">
                <a:tc>
                  <a:txBody>
                    <a:bodyPr/>
                    <a:lstStyle/>
                    <a:p>
                      <a:r>
                        <a:rPr lang="en-US" sz="3200" dirty="0" smtClean="0"/>
                        <a:t>  G </a:t>
                      </a:r>
                      <a:endParaRPr lang="en-US" sz="3200" dirty="0"/>
                    </a:p>
                  </a:txBody>
                  <a:tcPr marT="45717" marB="45717"/>
                </a:tc>
                <a:tc>
                  <a:txBody>
                    <a:bodyPr/>
                    <a:lstStyle/>
                    <a:p>
                      <a:r>
                        <a:rPr lang="en-US" sz="3200" dirty="0" smtClean="0"/>
                        <a:t>Rollover not taxable, no additional</a:t>
                      </a:r>
                      <a:r>
                        <a:rPr lang="en-US" sz="3200" baseline="0" dirty="0" smtClean="0"/>
                        <a:t> tax applies</a:t>
                      </a:r>
                      <a:endParaRPr lang="en-US" sz="3200" dirty="0"/>
                    </a:p>
                  </a:txBody>
                  <a:tcPr marT="45717" marB="45717"/>
                </a:tc>
              </a:tr>
              <a:tr h="1135987">
                <a:tc>
                  <a:txBody>
                    <a:bodyPr/>
                    <a:lstStyle/>
                    <a:p>
                      <a:r>
                        <a:rPr lang="en-US" sz="3200" dirty="0" smtClean="0"/>
                        <a:t>  H</a:t>
                      </a:r>
                      <a:endParaRPr lang="en-US" sz="3200" dirty="0"/>
                    </a:p>
                  </a:txBody>
                  <a:tcPr marT="45717" marB="45717"/>
                </a:tc>
                <a:tc>
                  <a:txBody>
                    <a:bodyPr/>
                    <a:lstStyle/>
                    <a:p>
                      <a:r>
                        <a:rPr lang="en-US" sz="3200" dirty="0" smtClean="0"/>
                        <a:t>Rollover</a:t>
                      </a:r>
                      <a:r>
                        <a:rPr lang="en-US" sz="3200" baseline="0" dirty="0" smtClean="0"/>
                        <a:t> from a designated Roth account to a Roth IRA</a:t>
                      </a:r>
                      <a:endParaRPr lang="en-US" sz="3200" dirty="0"/>
                    </a:p>
                  </a:txBody>
                  <a:tcPr marT="45717" marB="45717"/>
                </a:tc>
              </a:tr>
              <a:tr h="616679">
                <a:tc>
                  <a:txBody>
                    <a:bodyPr/>
                    <a:lstStyle/>
                    <a:p>
                      <a:r>
                        <a:rPr lang="en-US" sz="3200" dirty="0" smtClean="0"/>
                        <a:t>  L</a:t>
                      </a:r>
                      <a:endParaRPr lang="en-US" sz="3200" dirty="0"/>
                    </a:p>
                  </a:txBody>
                  <a:tcPr marT="45717" marB="45717"/>
                </a:tc>
                <a:tc>
                  <a:txBody>
                    <a:bodyPr/>
                    <a:lstStyle/>
                    <a:p>
                      <a:r>
                        <a:rPr lang="en-US" sz="3200" dirty="0" smtClean="0"/>
                        <a:t>Loan treated as a deemed distribution</a:t>
                      </a:r>
                      <a:endParaRPr lang="en-US" sz="3200" dirty="0"/>
                    </a:p>
                  </a:txBody>
                  <a:tcPr marT="45717" marB="45717"/>
                </a:tc>
              </a:tr>
              <a:tr h="616679">
                <a:tc>
                  <a:txBody>
                    <a:bodyPr/>
                    <a:lstStyle/>
                    <a:p>
                      <a:r>
                        <a:rPr lang="en-US" sz="3200" baseline="0" dirty="0" smtClean="0"/>
                        <a:t> W </a:t>
                      </a:r>
                      <a:endParaRPr lang="en-US" sz="3200" dirty="0"/>
                    </a:p>
                  </a:txBody>
                  <a:tcPr marT="45717" marB="45717"/>
                </a:tc>
                <a:tc>
                  <a:txBody>
                    <a:bodyPr/>
                    <a:lstStyle/>
                    <a:p>
                      <a:r>
                        <a:rPr lang="en-US" sz="3200" dirty="0" smtClean="0"/>
                        <a:t>Charges or payments for LTC contracts.</a:t>
                      </a:r>
                      <a:endParaRPr lang="en-US" sz="3200" dirty="0"/>
                    </a:p>
                  </a:txBody>
                  <a:tcPr marT="45717" marB="45717">
                    <a:lnB w="12700" cap="flat" cmpd="sng" algn="ctr">
                      <a:solidFill>
                        <a:schemeClr val="tx1"/>
                      </a:solidFill>
                      <a:prstDash val="solid"/>
                      <a:round/>
                      <a:headEnd type="none" w="med" len="med"/>
                      <a:tailEnd type="none" w="med" len="med"/>
                    </a:lnB>
                  </a:tcPr>
                </a:tc>
              </a:tr>
            </a:tbl>
          </a:graphicData>
        </a:graphic>
      </p:graphicFrame>
      <p:sp>
        <p:nvSpPr>
          <p:cNvPr id="4" name="Footer Placeholder 3"/>
          <p:cNvSpPr>
            <a:spLocks noGrp="1"/>
          </p:cNvSpPr>
          <p:nvPr>
            <p:ph type="ftr" sz="quarter" idx="10"/>
          </p:nvPr>
        </p:nvSpPr>
        <p:spPr/>
        <p:txBody>
          <a:bodyPr/>
          <a:lstStyle/>
          <a:p>
            <a:pPr>
              <a:defRPr/>
            </a:pPr>
            <a:r>
              <a:rPr lang="en-US" smtClean="0">
                <a:solidFill>
                  <a:prstClr val="white">
                    <a:lumMod val="95000"/>
                  </a:prstClr>
                </a:solidFill>
              </a:rPr>
              <a:t>NTTC Training – 2015</a:t>
            </a:r>
            <a:endParaRPr lang="en-US">
              <a:solidFill>
                <a:prstClr val="white">
                  <a:lumMod val="95000"/>
                </a:prstClr>
              </a:solidFill>
            </a:endParaRPr>
          </a:p>
        </p:txBody>
      </p:sp>
      <p:sp>
        <p:nvSpPr>
          <p:cNvPr id="12495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F00A155-63A9-4BBE-9041-8D69F28B9D34}" type="slidenum">
              <a:rPr lang="en-US" altLang="en-US">
                <a:solidFill>
                  <a:srgbClr val="474B78"/>
                </a:solidFill>
              </a:rPr>
              <a:pPr/>
              <a:t>9</a:t>
            </a:fld>
            <a:endParaRPr lang="en-US" altLang="en-US">
              <a:solidFill>
                <a:srgbClr val="474B78"/>
              </a:solidFill>
            </a:endParaRPr>
          </a:p>
        </p:txBody>
      </p:sp>
    </p:spTree>
    <p:extLst>
      <p:ext uri="{BB962C8B-B14F-4D97-AF65-F5344CB8AC3E}">
        <p14:creationId xmlns:p14="http://schemas.microsoft.com/office/powerpoint/2010/main" val="6013977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0.xml><?xml version="1.0" encoding="utf-8"?>
<a:theme xmlns:a="http://schemas.openxmlformats.org/drawingml/2006/main" name="9_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1.xml><?xml version="1.0" encoding="utf-8"?>
<a:theme xmlns:a="http://schemas.openxmlformats.org/drawingml/2006/main" name="10_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2.xml><?xml version="1.0" encoding="utf-8"?>
<a:theme xmlns:a="http://schemas.openxmlformats.org/drawingml/2006/main" name="11_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3.xml><?xml version="1.0" encoding="utf-8"?>
<a:theme xmlns:a="http://schemas.openxmlformats.org/drawingml/2006/main" name="12_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4.xml><?xml version="1.0" encoding="utf-8"?>
<a:theme xmlns:a="http://schemas.openxmlformats.org/drawingml/2006/main" name="13_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2_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3_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4_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5_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7_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9.xml><?xml version="1.0" encoding="utf-8"?>
<a:theme xmlns:a="http://schemas.openxmlformats.org/drawingml/2006/main" name="8_NTTC">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~NTTC</Template>
  <TotalTime>3021</TotalTime>
  <Words>2553</Words>
  <Application>Microsoft Office PowerPoint</Application>
  <PresentationFormat>On-screen Show (4:3)</PresentationFormat>
  <Paragraphs>342</Paragraphs>
  <Slides>34</Slides>
  <Notes>34</Notes>
  <HiddenSlides>0</HiddenSlides>
  <MMClips>0</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34</vt:i4>
      </vt:variant>
    </vt:vector>
  </HeadingPairs>
  <TitlesOfParts>
    <vt:vector size="49" baseType="lpstr">
      <vt:lpstr>NTTC</vt:lpstr>
      <vt:lpstr>6_NTTC</vt:lpstr>
      <vt:lpstr>1_NTTC</vt:lpstr>
      <vt:lpstr>2_NTTC</vt:lpstr>
      <vt:lpstr>3_NTTC</vt:lpstr>
      <vt:lpstr>4_NTTC</vt:lpstr>
      <vt:lpstr>5_NTTC</vt:lpstr>
      <vt:lpstr>7_NTTC</vt:lpstr>
      <vt:lpstr>8_NTTC</vt:lpstr>
      <vt:lpstr>9_NTTC</vt:lpstr>
      <vt:lpstr>10_NTTC</vt:lpstr>
      <vt:lpstr>11_NTTC</vt:lpstr>
      <vt:lpstr>12_NTTC</vt:lpstr>
      <vt:lpstr>13_NTTC</vt:lpstr>
      <vt:lpstr>Microsoft Excel Chart</vt:lpstr>
      <vt:lpstr>Scope</vt:lpstr>
      <vt:lpstr>OneSupport Key Scope Reference Materials</vt:lpstr>
      <vt:lpstr>OneSupport Key Scope Reference Materials</vt:lpstr>
      <vt:lpstr>Scope</vt:lpstr>
      <vt:lpstr>Scope (cont.)</vt:lpstr>
      <vt:lpstr>Scope Composition </vt:lpstr>
      <vt:lpstr>Scope - Approved</vt:lpstr>
      <vt:lpstr>Pension Box 7 In-Scope Distribution Codes</vt:lpstr>
      <vt:lpstr>Pension Box 7 In-Scope Distribution Codes</vt:lpstr>
      <vt:lpstr>Pension Box 7 In-Scope Distribution Codes</vt:lpstr>
      <vt:lpstr>1099 R Form Box 7 Code L (1, 4, B) (  Early ,  Death , Roth ) </vt:lpstr>
      <vt:lpstr>Additional Boxes on 1099 Forms Out of Scope Updates</vt:lpstr>
      <vt:lpstr>1099 INT Form (Box 10, 11, 13)</vt:lpstr>
      <vt:lpstr>1099 OID Form (Box 5, 6)</vt:lpstr>
      <vt:lpstr>Interest Income</vt:lpstr>
      <vt:lpstr>Additional Boxes on 1099 Forms…</vt:lpstr>
      <vt:lpstr>Foreign Interest Income/Account?</vt:lpstr>
      <vt:lpstr>Limitations on Scope –  Foreign Accounts</vt:lpstr>
      <vt:lpstr>VITA TCE Advanced Certification , Pub 4491, Pub 4012 </vt:lpstr>
      <vt:lpstr>Identity Theft and $1 AGI Returns</vt:lpstr>
      <vt:lpstr>Identity Theft and $1 AGI Returns</vt:lpstr>
      <vt:lpstr>Identity Theft and $1 AGI Returns</vt:lpstr>
      <vt:lpstr>TY2015 Tax-Aide Practice</vt:lpstr>
      <vt:lpstr> Tax-AIDE In Scope Summary  vs VITA TCE/ Advanced </vt:lpstr>
      <vt:lpstr> Tax-AIDE In Scope Summary  vs VITA TCE/ Advanced </vt:lpstr>
      <vt:lpstr> Tax-AIDE In Scope Summary  vs VITA TCE/ Advanced </vt:lpstr>
      <vt:lpstr> Tax-AIDE In Scope Summary  vs VITA TCE/ Advanced</vt:lpstr>
      <vt:lpstr> Tax-AIDE In Scope Summary   vs VITA TCE/ Advanced </vt:lpstr>
      <vt:lpstr> Tax-AIDE Scope Summary  vs VITA TCE/ Advanced </vt:lpstr>
      <vt:lpstr>NYS Volunteer Website Information</vt:lpstr>
      <vt:lpstr>NYS Volunteer Website Information</vt:lpstr>
      <vt:lpstr>Scope</vt:lpstr>
      <vt:lpstr>NYS Volunteer Website </vt:lpstr>
      <vt:lpstr>Scope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Update</dc:title>
  <dc:creator>Steve Conary</dc:creator>
  <cp:lastModifiedBy>Ed</cp:lastModifiedBy>
  <cp:revision>185</cp:revision>
  <cp:lastPrinted>2015-11-03T22:08:16Z</cp:lastPrinted>
  <dcterms:created xsi:type="dcterms:W3CDTF">2015-08-01T22:21:59Z</dcterms:created>
  <dcterms:modified xsi:type="dcterms:W3CDTF">2015-11-03T22:08:43Z</dcterms:modified>
</cp:coreProperties>
</file>