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  <p:sldMasterId id="2147483730" r:id="rId5"/>
  </p:sldMasterIdLst>
  <p:notesMasterIdLst>
    <p:notesMasterId r:id="rId21"/>
  </p:notesMasterIdLst>
  <p:handoutMasterIdLst>
    <p:handoutMasterId r:id="rId22"/>
  </p:handoutMasterIdLst>
  <p:sldIdLst>
    <p:sldId id="339" r:id="rId6"/>
    <p:sldId id="314" r:id="rId7"/>
    <p:sldId id="328" r:id="rId8"/>
    <p:sldId id="340" r:id="rId9"/>
    <p:sldId id="351" r:id="rId10"/>
    <p:sldId id="352" r:id="rId11"/>
    <p:sldId id="355" r:id="rId12"/>
    <p:sldId id="353" r:id="rId13"/>
    <p:sldId id="354" r:id="rId14"/>
    <p:sldId id="356" r:id="rId15"/>
    <p:sldId id="342" r:id="rId16"/>
    <p:sldId id="343" r:id="rId17"/>
    <p:sldId id="345" r:id="rId18"/>
    <p:sldId id="347" r:id="rId19"/>
    <p:sldId id="348" r:id="rId20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9">
          <p15:clr>
            <a:srgbClr val="A4A3A4"/>
          </p15:clr>
        </p15:guide>
        <p15:guide id="2" orient="horz" pos="1920">
          <p15:clr>
            <a:srgbClr val="A4A3A4"/>
          </p15:clr>
        </p15:guide>
        <p15:guide id="3" orient="horz" pos="2334">
          <p15:clr>
            <a:srgbClr val="A4A3A4"/>
          </p15:clr>
        </p15:guide>
        <p15:guide id="4" orient="horz" pos="1000">
          <p15:clr>
            <a:srgbClr val="A4A3A4"/>
          </p15:clr>
        </p15:guide>
        <p15:guide id="5" orient="horz" pos="1295">
          <p15:clr>
            <a:srgbClr val="A4A3A4"/>
          </p15:clr>
        </p15:guide>
        <p15:guide id="6" orient="horz" pos="663">
          <p15:clr>
            <a:srgbClr val="A4A3A4"/>
          </p15:clr>
        </p15:guide>
        <p15:guide id="7" orient="horz" pos="4136">
          <p15:clr>
            <a:srgbClr val="A4A3A4"/>
          </p15:clr>
        </p15:guide>
        <p15:guide id="8" pos="2878">
          <p15:clr>
            <a:srgbClr val="A4A3A4"/>
          </p15:clr>
        </p15:guide>
        <p15:guide id="9" pos="375">
          <p15:clr>
            <a:srgbClr val="A4A3A4"/>
          </p15:clr>
        </p15:guide>
        <p15:guide id="10" pos="5586">
          <p15:clr>
            <a:srgbClr val="A4A3A4"/>
          </p15:clr>
        </p15:guide>
        <p15:guide id="11" pos="288">
          <p15:clr>
            <a:srgbClr val="A4A3A4"/>
          </p15:clr>
        </p15:guide>
        <p15:guide id="12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FFCC"/>
    <a:srgbClr val="6A5E5B"/>
    <a:srgbClr val="67202F"/>
    <a:srgbClr val="BE081E"/>
    <a:srgbClr val="D52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3" autoAdjust="0"/>
    <p:restoredTop sz="46898" autoAdjust="0"/>
  </p:normalViewPr>
  <p:slideViewPr>
    <p:cSldViewPr snapToGrid="0">
      <p:cViewPr varScale="1">
        <p:scale>
          <a:sx n="34" d="100"/>
          <a:sy n="34" d="100"/>
        </p:scale>
        <p:origin x="2208" y="54"/>
      </p:cViewPr>
      <p:guideLst>
        <p:guide orient="horz" pos="2569"/>
        <p:guide orient="horz" pos="1920"/>
        <p:guide orient="horz" pos="2334"/>
        <p:guide orient="horz" pos="1000"/>
        <p:guide orient="horz" pos="1295"/>
        <p:guide orient="horz" pos="663"/>
        <p:guide orient="horz" pos="4136"/>
        <p:guide pos="2878"/>
        <p:guide pos="375"/>
        <p:guide pos="5586"/>
        <p:guide pos="28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-4888" y="-11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D59FE7-C997-744C-866E-EF868D914E94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9DC9C8-8B69-2F4A-8B44-C452CF3000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380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0CEFBB-5CFB-9346-9ABB-2E8348CFBE33}" type="datetimeFigureOut">
              <a:rPr lang="en-US" smtClean="0"/>
              <a:pPr/>
              <a:t>11/13/2016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242A1E-0182-264F-B398-5C56DBAFC9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431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Introductions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Michelle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Duchowney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NYS Outreach (Karen Martino)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Reports to Deputy Commissioner of Communications and Outreach, Anna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Burgard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Bill Morrow IRS Spec (Joanne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Passineau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Reports to Joseph Hayek,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SPEC program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Linda Eddy SMT Partnership &amp; Communications (Dave Weaving)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Michelle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Ass’t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National Director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TaxAide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Program (Marcy Gouge)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Covers 4 Regions (New England, North Atlantic, Gulf, Central)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Laura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Ehrich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AARP NYS Office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Provides recruiting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suppoort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42A1E-0182-264F-B398-5C56DBAFC9F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2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42A1E-0182-264F-B398-5C56DBAFC9F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543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Word of Mouth – Still the best </a:t>
            </a:r>
            <a:r>
              <a:rPr lang="en-US" dirty="0" smtClean="0"/>
              <a:t>source</a:t>
            </a:r>
          </a:p>
          <a:p>
            <a:endParaRPr lang="en-US" dirty="0" smtClean="0"/>
          </a:p>
          <a:p>
            <a:r>
              <a:rPr lang="en-US" dirty="0" smtClean="0"/>
              <a:t>Target</a:t>
            </a:r>
            <a:r>
              <a:rPr lang="en-US" baseline="0" dirty="0" smtClean="0"/>
              <a:t> </a:t>
            </a:r>
            <a:r>
              <a:rPr lang="en-US" baseline="0" dirty="0" smtClean="0"/>
              <a:t>for specific roles based on need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Try teamwork to avoid burnout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Why do people serve?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We are God’s Children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2) We share the earth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3I find myself in you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I win praise for serving you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I suck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Source: The Civically Engaged Reader by Adam Davis &amp; Elizabeth </a:t>
            </a:r>
            <a:r>
              <a:rPr lang="en-US" baseline="0" dirty="0" err="1" smtClean="0"/>
              <a:t>Lynnn</a:t>
            </a:r>
            <a:endParaRPr lang="en-US" baseline="0" dirty="0" smtClean="0"/>
          </a:p>
          <a:p>
            <a:pPr marL="0" indent="0">
              <a:buNone/>
            </a:pPr>
            <a:r>
              <a:rPr lang="en-US" baseline="0" smtClean="0"/>
              <a:t>“What </a:t>
            </a:r>
            <a:r>
              <a:rPr lang="en-US" baseline="0" dirty="0" smtClean="0"/>
              <a:t>we don’t talk about when we talk </a:t>
            </a:r>
            <a:r>
              <a:rPr lang="en-US" baseline="0" smtClean="0"/>
              <a:t>about service”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42A1E-0182-264F-B398-5C56DBAFC9F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0741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Need</a:t>
            </a:r>
            <a:r>
              <a:rPr lang="en-US" baseline="0" dirty="0" smtClean="0"/>
              <a:t> to shift leadership focus from “Leadership by Doing” to “Leadership Development”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Team Building Opportunities – To lighten the load and build leadership skills at the same time. Assign mentors.</a:t>
            </a:r>
          </a:p>
          <a:p>
            <a:r>
              <a:rPr lang="en-US" baseline="0" dirty="0" smtClean="0"/>
              <a:t>Dave Weaving will be talking more about this later on.</a:t>
            </a:r>
          </a:p>
          <a:p>
            <a:endParaRPr lang="en-US" baseline="0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Succession Plans - </a:t>
            </a:r>
            <a:r>
              <a:rPr lang="en-US" dirty="0" smtClean="0"/>
              <a:t>How many of us have volunteers waiting in the wings to take over our positions?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 the next wrap up meeting in May</a:t>
            </a:r>
            <a:r>
              <a:rPr lang="en-US" baseline="0" dirty="0" smtClean="0"/>
              <a:t> we should track progress.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Speaking for myself I will be looking for an Assistant State Coordinator.</a:t>
            </a:r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baseline="0" dirty="0" smtClean="0"/>
          </a:p>
          <a:p>
            <a:r>
              <a:rPr lang="en-US" baseline="0" dirty="0" smtClean="0"/>
              <a:t>	</a:t>
            </a:r>
          </a:p>
          <a:p>
            <a:r>
              <a:rPr lang="en-US" baseline="0" dirty="0" smtClean="0"/>
              <a:t>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42A1E-0182-264F-B398-5C56DBAFC9F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80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big deal. We are doing great on accuracy of returns.  </a:t>
            </a:r>
          </a:p>
          <a:p>
            <a:endParaRPr lang="en-US" dirty="0" smtClean="0"/>
          </a:p>
          <a:p>
            <a:r>
              <a:rPr lang="en-US" dirty="0" smtClean="0"/>
              <a:t>That is true  We have come a long way. Volunteers take QR seriously.</a:t>
            </a:r>
          </a:p>
          <a:p>
            <a:endParaRPr lang="en-US" dirty="0" smtClean="0"/>
          </a:p>
          <a:p>
            <a:r>
              <a:rPr lang="en-US" dirty="0" smtClean="0"/>
              <a:t>Yet, whenever you introduce change (TaxSlayer)</a:t>
            </a:r>
            <a:r>
              <a:rPr lang="en-US" baseline="0" dirty="0" smtClean="0"/>
              <a:t> into a process new habits are developed  (good &amp; bad)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Need DCs to do site reviews. Not to score the sites but to find out what works and what doesn’t.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42A1E-0182-264F-B398-5C56DBAFC9F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599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Recruiting more volunteers – +3%</a:t>
            </a:r>
          </a:p>
          <a:p>
            <a:endParaRPr lang="en-US" dirty="0" smtClean="0"/>
          </a:p>
          <a:p>
            <a:r>
              <a:rPr lang="en-US" dirty="0" smtClean="0"/>
              <a:t>Developing more leaders +5%</a:t>
            </a:r>
          </a:p>
          <a:p>
            <a:endParaRPr lang="en-US" dirty="0" smtClean="0"/>
          </a:p>
          <a:p>
            <a:r>
              <a:rPr lang="en-US" dirty="0" smtClean="0"/>
              <a:t>Maintaining Quality 100% plus “What works” and “What </a:t>
            </a:r>
            <a:r>
              <a:rPr lang="en-US" dirty="0" err="1" smtClean="0"/>
              <a:t>does’nt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42A1E-0182-264F-B398-5C56DBAFC9F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3395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42A1E-0182-264F-B398-5C56DBAFC9F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211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These focus areas represent the goals of the National</a:t>
            </a:r>
            <a:r>
              <a:rPr lang="en-US" sz="3200" baseline="0" dirty="0" smtClean="0"/>
              <a:t> </a:t>
            </a:r>
            <a:r>
              <a:rPr lang="en-US" sz="3200" baseline="0" dirty="0" err="1" smtClean="0"/>
              <a:t>TaxAide</a:t>
            </a:r>
            <a:r>
              <a:rPr lang="en-US" sz="3200" baseline="0" dirty="0" smtClean="0"/>
              <a:t> Organization and reflect in no small part many of the criteria laid out in the grant we receive from Congress through the IRS.</a:t>
            </a:r>
          </a:p>
          <a:p>
            <a:endParaRPr lang="en-US" sz="3200" baseline="0" dirty="0" smtClean="0"/>
          </a:p>
          <a:p>
            <a:r>
              <a:rPr lang="en-US" sz="3200" baseline="0" dirty="0" smtClean="0"/>
              <a:t>I would like to share with you how NY3 </a:t>
            </a:r>
            <a:r>
              <a:rPr lang="en-US" sz="3200" baseline="0" dirty="0" err="1" smtClean="0"/>
              <a:t>stackes</a:t>
            </a:r>
            <a:r>
              <a:rPr lang="en-US" sz="3200" baseline="0" dirty="0" smtClean="0"/>
              <a:t> up in terms of achieving these goals in 2016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42A1E-0182-264F-B398-5C56DBAFC9F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91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Accuracy – Based on 22 IRS reviews conducted this past year</a:t>
            </a:r>
          </a:p>
          <a:p>
            <a:endParaRPr lang="en-US" dirty="0" smtClean="0"/>
          </a:p>
          <a:p>
            <a:r>
              <a:rPr lang="en-US" dirty="0" smtClean="0"/>
              <a:t>Policies &amp; Procedures – Based Instructor</a:t>
            </a:r>
            <a:r>
              <a:rPr lang="en-US" baseline="0" dirty="0" smtClean="0"/>
              <a:t> training and verified by </a:t>
            </a:r>
            <a:r>
              <a:rPr lang="en-US" dirty="0" smtClean="0"/>
              <a:t>AARP Site reviews</a:t>
            </a:r>
          </a:p>
          <a:p>
            <a:endParaRPr lang="en-US" dirty="0" smtClean="0"/>
          </a:p>
          <a:p>
            <a:r>
              <a:rPr lang="en-US" dirty="0" smtClean="0"/>
              <a:t>Explanation of return – 97% based on Taxpayer survey (Excellent to Good)</a:t>
            </a:r>
          </a:p>
          <a:p>
            <a:endParaRPr lang="en-US" dirty="0" smtClean="0"/>
          </a:p>
          <a:p>
            <a:r>
              <a:rPr lang="en-US" dirty="0" smtClean="0"/>
              <a:t>Total People served - -9% Based on  AARP Site Activity Report (Possibly due to new activity</a:t>
            </a:r>
            <a:r>
              <a:rPr lang="en-US" baseline="0" dirty="0" smtClean="0"/>
              <a:t> reporting process)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Federal Returns - +4% based again on </a:t>
            </a:r>
            <a:r>
              <a:rPr lang="en-US" dirty="0" smtClean="0"/>
              <a:t>AARP Site Activity Report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42A1E-0182-264F-B398-5C56DBAFC9F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96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Usage – 100% and has been for years</a:t>
            </a:r>
          </a:p>
          <a:p>
            <a:endParaRPr lang="en-US" dirty="0" smtClean="0"/>
          </a:p>
          <a:p>
            <a:r>
              <a:rPr lang="en-US" dirty="0" err="1" smtClean="0"/>
              <a:t>Multiculural</a:t>
            </a:r>
            <a:r>
              <a:rPr lang="en-US" dirty="0" smtClean="0"/>
              <a:t> TP-  13%</a:t>
            </a:r>
            <a:r>
              <a:rPr lang="en-US" baseline="0" dirty="0" smtClean="0"/>
              <a:t> Actual for Natl Source and 6% for us based on 2016 TP Satisfaction Survey</a:t>
            </a:r>
          </a:p>
          <a:p>
            <a:endParaRPr lang="en-US" baseline="0" dirty="0" smtClean="0"/>
          </a:p>
          <a:p>
            <a:r>
              <a:rPr lang="en-US" baseline="0" dirty="0" smtClean="0"/>
              <a:t>Multicultural Volunteers – &lt;1% SWAG on my part for NY3. Volunteer Opinion survey results not available until Jan 2017</a:t>
            </a:r>
          </a:p>
          <a:p>
            <a:r>
              <a:rPr lang="en-US" baseline="0" dirty="0" smtClean="0"/>
              <a:t>Per Rosa </a:t>
            </a:r>
            <a:r>
              <a:rPr lang="en-US" baseline="0" dirty="0" err="1" smtClean="0"/>
              <a:t>Maymi</a:t>
            </a:r>
            <a:r>
              <a:rPr lang="en-US" baseline="0" dirty="0" smtClean="0"/>
              <a:t> Natl AARP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Bundle Sites -0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One attempt . The Greenwood Lake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Sute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We have historically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served communities with high levels of diversity e.g. Poughkeepsie , Newburg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The AARP brand is very strong when focused on the elderly. 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To extend our reach in the Multicultural Community we must partner with non-profits who are better connected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 e.g.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Conmmunity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Aaction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organizations in the counties. 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Volunteer Portal 100%  (95% of all leaders)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42A1E-0182-264F-B398-5C56DBAFC9F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136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Excellent Growth Historically AGR 5.7%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42A1E-0182-264F-B398-5C56DBAFC9F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35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excellent growth in the number of active volunteers AGR 2.1%</a:t>
            </a:r>
          </a:p>
          <a:p>
            <a:endParaRPr lang="en-US" dirty="0" smtClean="0"/>
          </a:p>
          <a:p>
            <a:r>
              <a:rPr lang="en-US" dirty="0" smtClean="0"/>
              <a:t>More returns per volunteer</a:t>
            </a:r>
          </a:p>
          <a:p>
            <a:endParaRPr lang="en-US" dirty="0" smtClean="0"/>
          </a:p>
          <a:p>
            <a:r>
              <a:rPr lang="en-US" dirty="0" smtClean="0"/>
              <a:t>	2011 39 returns per</a:t>
            </a:r>
          </a:p>
          <a:p>
            <a:endParaRPr lang="en-US" dirty="0" smtClean="0"/>
          </a:p>
          <a:p>
            <a:r>
              <a:rPr lang="en-US" dirty="0" smtClean="0"/>
              <a:t>	2015 45 returns per</a:t>
            </a:r>
          </a:p>
          <a:p>
            <a:endParaRPr lang="en-US" dirty="0" smtClean="0"/>
          </a:p>
          <a:p>
            <a:r>
              <a:rPr lang="en-US" dirty="0" smtClean="0"/>
              <a:t>Given the </a:t>
            </a:r>
            <a:r>
              <a:rPr lang="en-US" dirty="0" err="1" smtClean="0"/>
              <a:t>significan</a:t>
            </a:r>
            <a:r>
              <a:rPr lang="en-US" dirty="0" smtClean="0"/>
              <a:t> expansion of the tax laws during this period this is Outstanding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42A1E-0182-264F-B398-5C56DBAFC9F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832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to wrap it up this is how we scored on the TP Satisfaction </a:t>
            </a:r>
            <a:r>
              <a:rPr lang="en-US" dirty="0" err="1" smtClean="0"/>
              <a:t>surevey</a:t>
            </a:r>
            <a:r>
              <a:rPr lang="en-US" dirty="0" smtClean="0"/>
              <a:t>. Right in line with National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42A1E-0182-264F-B398-5C56DBAFC9F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733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worthwhile to reflect on why we are doing so well</a:t>
            </a:r>
          </a:p>
          <a:p>
            <a:endParaRPr lang="en-US" dirty="0" smtClean="0"/>
          </a:p>
          <a:p>
            <a:r>
              <a:rPr lang="en-US" dirty="0" smtClean="0"/>
              <a:t>Solicit</a:t>
            </a:r>
            <a:r>
              <a:rPr lang="en-US" baseline="0" dirty="0" smtClean="0"/>
              <a:t> input from DCs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42A1E-0182-264F-B398-5C56DBAFC9F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24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 the list </a:t>
            </a:r>
          </a:p>
          <a:p>
            <a:endParaRPr lang="en-US" dirty="0" smtClean="0"/>
          </a:p>
          <a:p>
            <a:r>
              <a:rPr lang="en-US" dirty="0" smtClean="0"/>
              <a:t>Segway into award for Bill </a:t>
            </a:r>
            <a:r>
              <a:rPr lang="en-US" dirty="0" err="1" smtClean="0"/>
              <a:t>Nevits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42A1E-0182-264F-B398-5C56DBAFC9F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34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lai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6A5E5B"/>
                </a:solidFill>
                <a:latin typeface="Verdana"/>
                <a:cs typeface="Verdana"/>
              </a:defRPr>
            </a:lvl1pPr>
            <a:lvl2pPr>
              <a:defRPr>
                <a:solidFill>
                  <a:srgbClr val="6A5E5B"/>
                </a:solidFill>
                <a:latin typeface="Verdana"/>
                <a:cs typeface="Verdana"/>
              </a:defRPr>
            </a:lvl2pPr>
            <a:lvl3pPr>
              <a:defRPr>
                <a:solidFill>
                  <a:srgbClr val="6A5E5B"/>
                </a:solidFill>
                <a:latin typeface="Verdana"/>
                <a:cs typeface="Verdana"/>
              </a:defRPr>
            </a:lvl3pPr>
            <a:lvl4pPr>
              <a:defRPr>
                <a:solidFill>
                  <a:srgbClr val="6A5E5B"/>
                </a:solidFill>
                <a:latin typeface="Verdana"/>
                <a:cs typeface="Verdana"/>
              </a:defRPr>
            </a:lvl4pPr>
            <a:lvl5pPr>
              <a:defRPr>
                <a:solidFill>
                  <a:srgbClr val="6A5E5B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logo_foot_grey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571"/>
            <a:ext cx="9144000" cy="6531429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3" y="338138"/>
            <a:ext cx="8232775" cy="1058862"/>
          </a:xfrm>
        </p:spPr>
        <p:txBody>
          <a:bodyPr>
            <a:normAutofit/>
          </a:bodyPr>
          <a:lstStyle>
            <a:lvl1pPr marL="0" indent="0">
              <a:buNone/>
              <a:defRPr sz="4400" baseline="0">
                <a:solidFill>
                  <a:srgbClr val="67202F"/>
                </a:solidFill>
              </a:defRPr>
            </a:lvl1pPr>
          </a:lstStyle>
          <a:p>
            <a:pPr lvl="0"/>
            <a:r>
              <a:rPr lang="en-US" sz="4400" dirty="0" smtClean="0"/>
              <a:t>Title (Veranda 44)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058532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/Picture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_foot_grey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8903"/>
            <a:ext cx="9144000" cy="6531429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5613" y="4498408"/>
            <a:ext cx="8032750" cy="845705"/>
          </a:xfrm>
        </p:spPr>
        <p:txBody>
          <a:bodyPr>
            <a:normAutofit/>
          </a:bodyPr>
          <a:lstStyle>
            <a:lvl1pPr marL="0" indent="0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Title (Verdana 44)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3937000"/>
            <a:ext cx="9144000" cy="571500"/>
          </a:xfrm>
          <a:prstGeom prst="rect">
            <a:avLst/>
          </a:prstGeom>
          <a:solidFill>
            <a:srgbClr val="6720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7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Areas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_foot_grey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571"/>
            <a:ext cx="9144000" cy="653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082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&amp;W Picture slide m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_foot_grey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571"/>
            <a:ext cx="9144000" cy="6531429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8614" y="2434703"/>
            <a:ext cx="3237970" cy="603250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>
                <a:solidFill>
                  <a:srgbClr val="6A5E5B"/>
                </a:solidFill>
              </a:rPr>
              <a:t>BODY TYPE (Verdana 18)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01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&amp;W Picture slide wom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_foot_grey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571"/>
            <a:ext cx="9144000" cy="6531429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04947" y="2836871"/>
            <a:ext cx="3237970" cy="603250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>
                <a:solidFill>
                  <a:srgbClr val="6A5E5B"/>
                </a:solidFill>
              </a:rPr>
              <a:t>BODY TYPE (Verdana 18)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90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&amp;W Picture Layout Ma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_foot_grey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571"/>
            <a:ext cx="9144000" cy="6531429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038197" y="1175287"/>
            <a:ext cx="3237970" cy="603250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>
                <a:solidFill>
                  <a:srgbClr val="6A5E5B"/>
                </a:solidFill>
              </a:rPr>
              <a:t>BODY TYPE (Verdana 18)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39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&amp;W Photo Layout Woma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_foot_grey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571"/>
            <a:ext cx="9144000" cy="6531429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461530" y="1630370"/>
            <a:ext cx="3237970" cy="603250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>
                <a:solidFill>
                  <a:srgbClr val="6A5E5B"/>
                </a:solidFill>
              </a:rPr>
              <a:t>BODY TYPE (Verdana 18)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76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com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_foot_grey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567"/>
            <a:ext cx="9144000" cy="6531429"/>
          </a:xfrm>
          <a:prstGeom prst="rect">
            <a:avLst/>
          </a:prstGeom>
        </p:spPr>
      </p:pic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96888" y="4487863"/>
            <a:ext cx="6318250" cy="1301750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Verdana"/>
                <a:cs typeface="Verdana"/>
              </a:defRPr>
            </a:lvl1pPr>
            <a:lvl2pPr>
              <a:defRPr sz="4000">
                <a:solidFill>
                  <a:schemeClr val="bg1"/>
                </a:solidFill>
                <a:latin typeface="Verdana"/>
                <a:cs typeface="Verdana"/>
              </a:defRPr>
            </a:lvl2pPr>
            <a:lvl3pPr>
              <a:defRPr sz="4000">
                <a:solidFill>
                  <a:schemeClr val="bg1"/>
                </a:solidFill>
                <a:latin typeface="Verdana"/>
                <a:cs typeface="Verdana"/>
              </a:defRPr>
            </a:lvl3pPr>
            <a:lvl4pPr>
              <a:defRPr sz="4000">
                <a:solidFill>
                  <a:schemeClr val="bg1"/>
                </a:solidFill>
                <a:latin typeface="Verdana"/>
                <a:cs typeface="Verdana"/>
              </a:defRPr>
            </a:lvl4pPr>
            <a:lvl5pPr>
              <a:defRPr sz="4000">
                <a:solidFill>
                  <a:schemeClr val="bg1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Title (Verdana 40)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58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using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_foot_grey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567"/>
            <a:ext cx="9144000" cy="6531429"/>
          </a:xfrm>
          <a:prstGeom prst="rect">
            <a:avLst/>
          </a:prstGeom>
        </p:spPr>
      </p:pic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96888" y="4487863"/>
            <a:ext cx="6318250" cy="1301750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Verdana"/>
                <a:cs typeface="Verdana"/>
              </a:defRPr>
            </a:lvl1pPr>
            <a:lvl2pPr>
              <a:defRPr sz="4000">
                <a:solidFill>
                  <a:schemeClr val="bg1"/>
                </a:solidFill>
                <a:latin typeface="Verdana"/>
                <a:cs typeface="Verdana"/>
              </a:defRPr>
            </a:lvl2pPr>
            <a:lvl3pPr>
              <a:defRPr sz="4000">
                <a:solidFill>
                  <a:schemeClr val="bg1"/>
                </a:solidFill>
                <a:latin typeface="Verdana"/>
                <a:cs typeface="Verdana"/>
              </a:defRPr>
            </a:lvl3pPr>
            <a:lvl4pPr>
              <a:defRPr sz="4000">
                <a:solidFill>
                  <a:schemeClr val="bg1"/>
                </a:solidFill>
                <a:latin typeface="Verdana"/>
                <a:cs typeface="Verdana"/>
              </a:defRPr>
            </a:lvl4pPr>
            <a:lvl5pPr>
              <a:defRPr sz="4000">
                <a:solidFill>
                  <a:schemeClr val="bg1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Title (Verdana 40)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6804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latio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_foot_grey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567"/>
            <a:ext cx="9144000" cy="6531429"/>
          </a:xfrm>
          <a:prstGeom prst="rect">
            <a:avLst/>
          </a:prstGeom>
        </p:spPr>
      </p:pic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96888" y="4487863"/>
            <a:ext cx="6318250" cy="1301750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Verdana"/>
                <a:cs typeface="Verdana"/>
              </a:defRPr>
            </a:lvl1pPr>
            <a:lvl2pPr>
              <a:defRPr sz="4000">
                <a:solidFill>
                  <a:schemeClr val="bg1"/>
                </a:solidFill>
                <a:latin typeface="Verdana"/>
                <a:cs typeface="Verdana"/>
              </a:defRPr>
            </a:lvl2pPr>
            <a:lvl3pPr>
              <a:defRPr sz="4000">
                <a:solidFill>
                  <a:schemeClr val="bg1"/>
                </a:solidFill>
                <a:latin typeface="Verdana"/>
                <a:cs typeface="Verdana"/>
              </a:defRPr>
            </a:lvl3pPr>
            <a:lvl4pPr>
              <a:defRPr sz="4000">
                <a:solidFill>
                  <a:schemeClr val="bg1"/>
                </a:solidFill>
                <a:latin typeface="Verdana"/>
                <a:cs typeface="Verdana"/>
              </a:defRPr>
            </a:lvl4pPr>
            <a:lvl5pPr>
              <a:defRPr sz="4000">
                <a:solidFill>
                  <a:schemeClr val="bg1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Title (Verdana 40)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398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nger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_foot_grey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567"/>
            <a:ext cx="9144000" cy="6531429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96888" y="4487863"/>
            <a:ext cx="6318250" cy="1301750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Verdana"/>
                <a:cs typeface="Verdana"/>
              </a:defRPr>
            </a:lvl1pPr>
            <a:lvl2pPr>
              <a:defRPr sz="4000">
                <a:solidFill>
                  <a:schemeClr val="bg1"/>
                </a:solidFill>
                <a:latin typeface="Verdana"/>
                <a:cs typeface="Verdana"/>
              </a:defRPr>
            </a:lvl2pPr>
            <a:lvl3pPr>
              <a:defRPr sz="4000">
                <a:solidFill>
                  <a:schemeClr val="bg1"/>
                </a:solidFill>
                <a:latin typeface="Verdana"/>
                <a:cs typeface="Verdana"/>
              </a:defRPr>
            </a:lvl3pPr>
            <a:lvl4pPr>
              <a:defRPr sz="4000">
                <a:solidFill>
                  <a:schemeClr val="bg1"/>
                </a:solidFill>
                <a:latin typeface="Verdana"/>
                <a:cs typeface="Verdana"/>
              </a:defRPr>
            </a:lvl4pPr>
            <a:lvl5pPr>
              <a:defRPr sz="4000">
                <a:solidFill>
                  <a:schemeClr val="bg1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Title (Verdana 40)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0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Multiple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_foot_grey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571"/>
            <a:ext cx="9144000" cy="65314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6A5E5B"/>
                </a:solidFill>
                <a:latin typeface="Verdana"/>
                <a:cs typeface="Verdana"/>
              </a:defRPr>
            </a:lvl1pPr>
            <a:lvl2pPr>
              <a:defRPr sz="2400">
                <a:solidFill>
                  <a:srgbClr val="6A5E5B"/>
                </a:solidFill>
                <a:latin typeface="Verdana"/>
                <a:cs typeface="Verdana"/>
              </a:defRPr>
            </a:lvl2pPr>
            <a:lvl3pPr>
              <a:defRPr sz="2000">
                <a:solidFill>
                  <a:srgbClr val="6A5E5B"/>
                </a:solidFill>
                <a:latin typeface="Verdana"/>
                <a:cs typeface="Verdana"/>
              </a:defRPr>
            </a:lvl3pPr>
            <a:lvl4pPr>
              <a:defRPr sz="1800">
                <a:solidFill>
                  <a:srgbClr val="6A5E5B"/>
                </a:solidFill>
                <a:latin typeface="Verdana"/>
                <a:cs typeface="Verdana"/>
              </a:defRPr>
            </a:lvl4pPr>
            <a:lvl5pPr>
              <a:defRPr sz="1800">
                <a:solidFill>
                  <a:srgbClr val="6A5E5B"/>
                </a:solidFill>
                <a:latin typeface="Verdana"/>
                <a:cs typeface="Verdan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6A5E5B"/>
                </a:solidFill>
              </a:defRPr>
            </a:lvl1pPr>
            <a:lvl2pPr>
              <a:defRPr sz="2400">
                <a:solidFill>
                  <a:srgbClr val="6A5E5B"/>
                </a:solidFill>
              </a:defRPr>
            </a:lvl2pPr>
            <a:lvl3pPr>
              <a:defRPr sz="2000">
                <a:solidFill>
                  <a:srgbClr val="6A5E5B"/>
                </a:solidFill>
              </a:defRPr>
            </a:lvl3pPr>
            <a:lvl4pPr>
              <a:defRPr sz="1800">
                <a:solidFill>
                  <a:srgbClr val="6A5E5B"/>
                </a:solidFill>
              </a:defRPr>
            </a:lvl4pPr>
            <a:lvl5pPr>
              <a:defRPr sz="1800">
                <a:solidFill>
                  <a:srgbClr val="6A5E5B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54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lation Title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_foot_grey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567"/>
            <a:ext cx="9144000" cy="6531429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96888" y="4487863"/>
            <a:ext cx="6318250" cy="1301750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Verdana"/>
                <a:cs typeface="Verdana"/>
              </a:defRPr>
            </a:lvl1pPr>
            <a:lvl2pPr>
              <a:defRPr sz="4000">
                <a:solidFill>
                  <a:schemeClr val="bg1"/>
                </a:solidFill>
                <a:latin typeface="Verdana"/>
                <a:cs typeface="Verdana"/>
              </a:defRPr>
            </a:lvl2pPr>
            <a:lvl3pPr>
              <a:defRPr sz="4000">
                <a:solidFill>
                  <a:schemeClr val="bg1"/>
                </a:solidFill>
                <a:latin typeface="Verdana"/>
                <a:cs typeface="Verdana"/>
              </a:defRPr>
            </a:lvl3pPr>
            <a:lvl4pPr>
              <a:defRPr sz="4000">
                <a:solidFill>
                  <a:schemeClr val="bg1"/>
                </a:solidFill>
                <a:latin typeface="Verdana"/>
                <a:cs typeface="Verdana"/>
              </a:defRPr>
            </a:lvl4pPr>
            <a:lvl5pPr>
              <a:defRPr sz="4000">
                <a:solidFill>
                  <a:schemeClr val="bg1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Title (Verdana 40)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058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tigatio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_foot_grey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567"/>
            <a:ext cx="9144000" cy="6531429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96888" y="4487863"/>
            <a:ext cx="6318250" cy="1301750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Verdana"/>
                <a:cs typeface="Verdana"/>
              </a:defRPr>
            </a:lvl1pPr>
            <a:lvl2pPr>
              <a:defRPr sz="4000">
                <a:solidFill>
                  <a:schemeClr val="bg1"/>
                </a:solidFill>
                <a:latin typeface="Verdana"/>
                <a:cs typeface="Verdana"/>
              </a:defRPr>
            </a:lvl2pPr>
            <a:lvl3pPr>
              <a:defRPr sz="4000">
                <a:solidFill>
                  <a:schemeClr val="bg1"/>
                </a:solidFill>
                <a:latin typeface="Verdana"/>
                <a:cs typeface="Verdana"/>
              </a:defRPr>
            </a:lvl3pPr>
            <a:lvl4pPr>
              <a:defRPr sz="4000">
                <a:solidFill>
                  <a:schemeClr val="bg1"/>
                </a:solidFill>
                <a:latin typeface="Verdana"/>
                <a:cs typeface="Verdana"/>
              </a:defRPr>
            </a:lvl4pPr>
            <a:lvl5pPr>
              <a:defRPr sz="4000">
                <a:solidFill>
                  <a:schemeClr val="bg1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Title (Verdana 40)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538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erience Corps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_foot_grey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567"/>
            <a:ext cx="9144000" cy="6531429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96888" y="4487863"/>
            <a:ext cx="6318250" cy="1301750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Verdana"/>
                <a:cs typeface="Verdana"/>
              </a:defRPr>
            </a:lvl1pPr>
            <a:lvl2pPr>
              <a:defRPr sz="4000">
                <a:solidFill>
                  <a:schemeClr val="bg1"/>
                </a:solidFill>
                <a:latin typeface="Verdana"/>
                <a:cs typeface="Verdana"/>
              </a:defRPr>
            </a:lvl2pPr>
            <a:lvl3pPr>
              <a:defRPr sz="4000">
                <a:solidFill>
                  <a:schemeClr val="bg1"/>
                </a:solidFill>
                <a:latin typeface="Verdana"/>
                <a:cs typeface="Verdana"/>
              </a:defRPr>
            </a:lvl3pPr>
            <a:lvl4pPr>
              <a:defRPr sz="4000">
                <a:solidFill>
                  <a:schemeClr val="bg1"/>
                </a:solidFill>
                <a:latin typeface="Verdana"/>
                <a:cs typeface="Verdana"/>
              </a:defRPr>
            </a:lvl4pPr>
            <a:lvl5pPr>
              <a:defRPr sz="4000">
                <a:solidFill>
                  <a:schemeClr val="bg1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Title (Verdana 40)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671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gray">
          <a:xfrm>
            <a:off x="0" y="534171"/>
            <a:ext cx="9144000" cy="300082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1350" b="1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hidden">
          <a:xfrm>
            <a:off x="0" y="838200"/>
            <a:ext cx="9144000" cy="2819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350"/>
          </a:p>
        </p:txBody>
      </p:sp>
      <p:sp>
        <p:nvSpPr>
          <p:cNvPr id="6" name="Rectangle 5"/>
          <p:cNvSpPr/>
          <p:nvPr/>
        </p:nvSpPr>
        <p:spPr bwMode="hidden">
          <a:xfrm rot="16200000">
            <a:off x="-2941637" y="2933701"/>
            <a:ext cx="6858000" cy="99060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350"/>
          </a:p>
        </p:txBody>
      </p:sp>
      <p:sp>
        <p:nvSpPr>
          <p:cNvPr id="7" name="Rectangle 6"/>
          <p:cNvSpPr/>
          <p:nvPr/>
        </p:nvSpPr>
        <p:spPr bwMode="hidden">
          <a:xfrm rot="16200000">
            <a:off x="-2933700" y="2933700"/>
            <a:ext cx="6858000" cy="990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350"/>
          </a:p>
        </p:txBody>
      </p:sp>
      <p:pic>
        <p:nvPicPr>
          <p:cNvPr id="8" name="Picture 16" descr="AARPlogo07 cop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6" y="6400802"/>
            <a:ext cx="11366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10000"/>
            <a:ext cx="6629400" cy="1308100"/>
          </a:xfrm>
        </p:spPr>
        <p:txBody>
          <a:bodyPr anchor="ctr" anchorCtr="1"/>
          <a:lstStyle>
            <a:lvl1pPr marL="0" indent="0" algn="ctr">
              <a:buFont typeface="Wingdings" pitchFamily="2" charset="2"/>
              <a:buNone/>
              <a:defRPr sz="27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066800" y="990600"/>
            <a:ext cx="7543800" cy="2286000"/>
          </a:xfrm>
        </p:spPr>
        <p:txBody>
          <a:bodyPr/>
          <a:lstStyle>
            <a:lvl1pPr algn="ctr">
              <a:defRPr sz="3450">
                <a:latin typeface="Cambria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3243263" y="6253163"/>
            <a:ext cx="2895600" cy="457200"/>
          </a:xfrm>
        </p:spPr>
        <p:txBody>
          <a:bodyPr/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10400" y="6248400"/>
            <a:ext cx="1447800" cy="471488"/>
          </a:xfrm>
        </p:spPr>
        <p:txBody>
          <a:bodyPr/>
          <a:lstStyle>
            <a:lvl1pPr>
              <a:defRPr/>
            </a:lvl1pPr>
          </a:lstStyle>
          <a:p>
            <a:fld id="{A2B3D63F-FFD8-44D7-A397-2B24471EE4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195056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543800" cy="914400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1826150"/>
            <a:ext cx="7543800" cy="4269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92EE6-4571-47F5-A907-A19F373CF5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54092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3657600" cy="4191000"/>
          </a:xfrm>
        </p:spPr>
        <p:txBody>
          <a:bodyPr/>
          <a:lstStyle>
            <a:lvl1pPr>
              <a:spcBef>
                <a:spcPts val="1350"/>
              </a:spcBef>
              <a:defRPr sz="2400" b="1">
                <a:latin typeface="Calibri" pitchFamily="34" charset="0"/>
                <a:cs typeface="Calibri" pitchFamily="34" charset="0"/>
              </a:defRPr>
            </a:lvl1pPr>
            <a:lvl2pPr>
              <a:spcBef>
                <a:spcPts val="1050"/>
              </a:spcBef>
              <a:defRPr sz="2100" b="1">
                <a:latin typeface="Calibri" pitchFamily="34" charset="0"/>
                <a:cs typeface="Calibri" pitchFamily="34" charset="0"/>
              </a:defRPr>
            </a:lvl2pPr>
            <a:lvl3pPr>
              <a:spcBef>
                <a:spcPts val="1050"/>
              </a:spcBef>
              <a:defRPr sz="1800" b="1">
                <a:latin typeface="Calibri" pitchFamily="34" charset="0"/>
                <a:cs typeface="Calibri" pitchFamily="34" charset="0"/>
              </a:defRPr>
            </a:lvl3pPr>
            <a:lvl4pPr>
              <a:spcBef>
                <a:spcPts val="1050"/>
              </a:spcBef>
              <a:defRPr sz="1500" b="1">
                <a:latin typeface="Calibri" pitchFamily="34" charset="0"/>
                <a:cs typeface="Calibri" pitchFamily="34" charset="0"/>
              </a:defRPr>
            </a:lvl4pPr>
            <a:lvl5pPr>
              <a:spcBef>
                <a:spcPts val="1050"/>
              </a:spcBef>
              <a:defRPr sz="1500" b="1">
                <a:latin typeface="Calibri" pitchFamily="34" charset="0"/>
                <a:cs typeface="Calibri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649" y="1828800"/>
            <a:ext cx="3657600" cy="4191000"/>
          </a:xfrm>
        </p:spPr>
        <p:txBody>
          <a:bodyPr/>
          <a:lstStyle>
            <a:lvl1pPr>
              <a:defRPr sz="2400" b="1">
                <a:latin typeface="Calibri" pitchFamily="34" charset="0"/>
                <a:cs typeface="Calibri" pitchFamily="34" charset="0"/>
              </a:defRPr>
            </a:lvl1pPr>
            <a:lvl2pPr>
              <a:spcBef>
                <a:spcPts val="1050"/>
              </a:spcBef>
              <a:defRPr sz="2100" b="1">
                <a:latin typeface="Calibri" pitchFamily="34" charset="0"/>
                <a:cs typeface="Calibri" pitchFamily="34" charset="0"/>
              </a:defRPr>
            </a:lvl2pPr>
            <a:lvl3pPr>
              <a:spcBef>
                <a:spcPts val="1050"/>
              </a:spcBef>
              <a:defRPr sz="1800" b="1">
                <a:latin typeface="Calibri" pitchFamily="34" charset="0"/>
                <a:cs typeface="Calibri" pitchFamily="34" charset="0"/>
              </a:defRPr>
            </a:lvl3pPr>
            <a:lvl4pPr>
              <a:spcBef>
                <a:spcPts val="1050"/>
              </a:spcBef>
              <a:defRPr sz="1500" b="1">
                <a:latin typeface="Calibri" pitchFamily="34" charset="0"/>
                <a:cs typeface="Calibri" pitchFamily="34" charset="0"/>
              </a:defRPr>
            </a:lvl4pPr>
            <a:lvl5pPr>
              <a:spcBef>
                <a:spcPts val="1050"/>
              </a:spcBef>
              <a:defRPr sz="1500" b="1">
                <a:latin typeface="Calibri" pitchFamily="34" charset="0"/>
                <a:cs typeface="Calibri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061AB-8E8E-4978-8B8D-44DA74B326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83059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827132"/>
            <a:ext cx="3657600" cy="639762"/>
          </a:xfrm>
        </p:spPr>
        <p:txBody>
          <a:bodyPr anchor="b"/>
          <a:lstStyle>
            <a:lvl1pPr marL="0" indent="0">
              <a:buNone/>
              <a:defRPr sz="2100" b="1">
                <a:latin typeface="Calibri" pitchFamily="34" charset="0"/>
                <a:cs typeface="Calibri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513268"/>
            <a:ext cx="3657600" cy="3566160"/>
          </a:xfrm>
        </p:spPr>
        <p:txBody>
          <a:bodyPr/>
          <a:lstStyle>
            <a:lvl1pPr>
              <a:defRPr sz="2100" b="1">
                <a:latin typeface="Calibri" pitchFamily="34" charset="0"/>
                <a:cs typeface="Calibri" pitchFamily="34" charset="0"/>
              </a:defRPr>
            </a:lvl1pPr>
            <a:lvl2pPr>
              <a:defRPr sz="1800" b="1">
                <a:latin typeface="Calibri" pitchFamily="34" charset="0"/>
                <a:cs typeface="Calibri" pitchFamily="34" charset="0"/>
              </a:defRPr>
            </a:lvl2pPr>
            <a:lvl3pPr>
              <a:defRPr sz="1500" b="1">
                <a:latin typeface="Calibri" pitchFamily="34" charset="0"/>
                <a:cs typeface="Calibri" pitchFamily="34" charset="0"/>
              </a:defRPr>
            </a:lvl3pPr>
            <a:lvl4pPr>
              <a:defRPr sz="1350" b="1">
                <a:latin typeface="Calibri" pitchFamily="34" charset="0"/>
                <a:cs typeface="Calibri" pitchFamily="34" charset="0"/>
              </a:defRPr>
            </a:lvl4pPr>
            <a:lvl5pPr>
              <a:defRPr sz="1350" b="1">
                <a:latin typeface="Calibri" pitchFamily="34" charset="0"/>
                <a:cs typeface="Calibri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2649" y="1827132"/>
            <a:ext cx="3657600" cy="639762"/>
          </a:xfrm>
        </p:spPr>
        <p:txBody>
          <a:bodyPr anchor="b"/>
          <a:lstStyle>
            <a:lvl1pPr marL="0" indent="0">
              <a:buNone/>
              <a:defRPr sz="2100" b="1">
                <a:latin typeface="Calibri" pitchFamily="34" charset="0"/>
                <a:cs typeface="Calibri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094" y="2513268"/>
            <a:ext cx="3657600" cy="3566160"/>
          </a:xfrm>
        </p:spPr>
        <p:txBody>
          <a:bodyPr/>
          <a:lstStyle>
            <a:lvl1pPr>
              <a:defRPr sz="2100" b="1">
                <a:latin typeface="Calibri" pitchFamily="34" charset="0"/>
                <a:cs typeface="Calibri" pitchFamily="34" charset="0"/>
              </a:defRPr>
            </a:lvl1pPr>
            <a:lvl2pPr>
              <a:defRPr sz="1800" b="1">
                <a:latin typeface="Calibri" pitchFamily="34" charset="0"/>
                <a:cs typeface="Calibri" pitchFamily="34" charset="0"/>
              </a:defRPr>
            </a:lvl2pPr>
            <a:lvl3pPr>
              <a:defRPr sz="1500" b="1">
                <a:latin typeface="Calibri" pitchFamily="34" charset="0"/>
                <a:cs typeface="Calibri" pitchFamily="34" charset="0"/>
              </a:defRPr>
            </a:lvl3pPr>
            <a:lvl4pPr>
              <a:defRPr sz="1350" b="1">
                <a:latin typeface="Calibri" pitchFamily="34" charset="0"/>
                <a:cs typeface="Calibri" pitchFamily="34" charset="0"/>
              </a:defRPr>
            </a:lvl4pPr>
            <a:lvl5pPr>
              <a:defRPr sz="1350" b="1">
                <a:latin typeface="Calibri" pitchFamily="34" charset="0"/>
                <a:cs typeface="Calibri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543800" cy="914400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315200" y="6248400"/>
            <a:ext cx="1143000" cy="457200"/>
          </a:xfrm>
        </p:spPr>
        <p:txBody>
          <a:bodyPr/>
          <a:lstStyle>
            <a:lvl1pPr>
              <a:defRPr/>
            </a:lvl1pPr>
          </a:lstStyle>
          <a:p>
            <a:fld id="{B5237FE9-EF58-46D1-9167-62D6F3F99E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280230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A3AFF-F4F1-4BDF-8252-5CB962035D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128674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F8BA0-661F-4542-B039-9430978860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315561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ve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543800" cy="914400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1826150"/>
            <a:ext cx="7543800" cy="1755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580B5-F616-40D0-AB39-7D2867E486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10912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 wom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1693333"/>
            <a:ext cx="4506383" cy="4432830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rgbClr val="6A5E5B"/>
                </a:solidFill>
                <a:latin typeface="Verdana"/>
                <a:cs typeface="Verdana"/>
              </a:defRPr>
            </a:lvl2pPr>
            <a:lvl3pPr>
              <a:defRPr sz="1800">
                <a:solidFill>
                  <a:srgbClr val="6A5E5B"/>
                </a:solidFill>
                <a:latin typeface="Verdana"/>
                <a:cs typeface="Verdana"/>
              </a:defRPr>
            </a:lvl3pPr>
            <a:lvl4pPr>
              <a:defRPr sz="1600">
                <a:solidFill>
                  <a:srgbClr val="6A5E5B"/>
                </a:solidFill>
                <a:latin typeface="Verdana"/>
                <a:cs typeface="Verdana"/>
              </a:defRPr>
            </a:lvl4pPr>
            <a:lvl5pPr>
              <a:defRPr sz="1600">
                <a:solidFill>
                  <a:srgbClr val="6A5E5B"/>
                </a:solidFill>
                <a:latin typeface="Verdana"/>
                <a:cs typeface="Verdan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 descr="blackwoman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3" y="1483614"/>
            <a:ext cx="3031067" cy="436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8460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543800" cy="914400"/>
          </a:xfrm>
        </p:spPr>
        <p:txBody>
          <a:bodyPr/>
          <a:lstStyle>
            <a:lvl1pPr>
              <a:defRPr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4495800"/>
            <a:ext cx="7543800" cy="160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DBDD1-4031-4ACB-BBEF-C4FEE84DAE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8584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 w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 descr="newfooter2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3" y="401638"/>
            <a:ext cx="7799387" cy="974195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lang="en-US" sz="4400" dirty="0" smtClean="0">
                <a:solidFill>
                  <a:srgbClr val="67202F"/>
                </a:solidFill>
                <a:latin typeface="Verdana"/>
                <a:cs typeface="Verdana"/>
              </a:rPr>
              <a:t>Header</a:t>
            </a:r>
            <a:r>
              <a:rPr lang="en-US" sz="4400" baseline="0" dirty="0" smtClean="0">
                <a:solidFill>
                  <a:srgbClr val="67202F"/>
                </a:solidFill>
                <a:latin typeface="Verdana"/>
                <a:cs typeface="Verdana"/>
              </a:rPr>
              <a:t> (Verdana 44)</a:t>
            </a:r>
            <a:endParaRPr lang="en-US" sz="4400" dirty="0">
              <a:solidFill>
                <a:srgbClr val="67202F"/>
              </a:solidFill>
              <a:latin typeface="Verdana"/>
              <a:cs typeface="Verdana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111250" y="1703388"/>
            <a:ext cx="7377113" cy="3313112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dirty="0" smtClean="0">
                <a:solidFill>
                  <a:srgbClr val="6A5E5B"/>
                </a:solidFill>
                <a:latin typeface="Verdana"/>
                <a:cs typeface="Verdana"/>
              </a:rPr>
              <a:t>Content</a:t>
            </a:r>
            <a:r>
              <a:rPr lang="en-US" sz="2400" baseline="0" dirty="0" smtClean="0">
                <a:solidFill>
                  <a:srgbClr val="6A5E5B"/>
                </a:solidFill>
                <a:latin typeface="Verdana"/>
                <a:cs typeface="Verdana"/>
              </a:rPr>
              <a:t> (Verdana 24)</a:t>
            </a:r>
            <a:endParaRPr lang="en-US" sz="2400" dirty="0" smtClean="0">
              <a:solidFill>
                <a:srgbClr val="6A5E5B"/>
              </a:solidFill>
              <a:latin typeface="Verdana"/>
              <a:cs typeface="Verdana"/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79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Title White w/ w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59668" y="632310"/>
            <a:ext cx="6985793" cy="1272690"/>
          </a:xfrm>
          <a:prstGeom prst="rect">
            <a:avLst/>
          </a:prstGeom>
          <a:solidFill>
            <a:srgbClr val="67202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58284" y="809000"/>
            <a:ext cx="8229600" cy="927570"/>
          </a:xfrm>
        </p:spPr>
        <p:txBody>
          <a:bodyPr anchor="t">
            <a:normAutofit/>
          </a:bodyPr>
          <a:lstStyle>
            <a:lvl1pPr algn="l">
              <a:defRPr sz="4000" b="1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Header Verdana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63033" y="2093015"/>
            <a:ext cx="6408737" cy="552076"/>
          </a:xfrm>
        </p:spPr>
        <p:txBody>
          <a:bodyPr anchor="b">
            <a:normAutofit/>
          </a:bodyPr>
          <a:lstStyle>
            <a:lvl1pPr marL="0" indent="0">
              <a:buNone/>
              <a:defRPr sz="2400" b="0">
                <a:solidFill>
                  <a:srgbClr val="6A5E5B"/>
                </a:solidFill>
                <a:latin typeface="Arial "/>
                <a:cs typeface="Arial 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361949" y="6109446"/>
            <a:ext cx="6400800" cy="457200"/>
          </a:xfrm>
        </p:spPr>
        <p:txBody>
          <a:bodyPr/>
          <a:lstStyle>
            <a:lvl1pPr marL="0" indent="0" algn="l">
              <a:buNone/>
              <a:defRPr sz="1600" b="0" i="0" baseline="0">
                <a:solidFill>
                  <a:srgbClr val="6A5E5B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/Callout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-84667"/>
            <a:ext cx="4568825" cy="69426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2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5043714" y="1052513"/>
            <a:ext cx="3643086" cy="4039582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3200" b="0">
                <a:solidFill>
                  <a:srgbClr val="6A5E5B"/>
                </a:solidFill>
                <a:latin typeface="Verdana"/>
                <a:cs typeface="Verdan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2" name="Picture 1" descr="logo_foot_grey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571"/>
            <a:ext cx="9144000" cy="653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24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 Photo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_foot_grey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571"/>
            <a:ext cx="9144000" cy="6531429"/>
          </a:xfrm>
          <a:prstGeom prst="rect">
            <a:avLst/>
          </a:prstGeom>
        </p:spPr>
      </p:pic>
      <p:sp>
        <p:nvSpPr>
          <p:cNvPr id="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23367" y="1600200"/>
            <a:ext cx="4038600" cy="4525963"/>
          </a:xfrm>
        </p:spPr>
        <p:txBody>
          <a:bodyPr/>
          <a:lstStyle>
            <a:lvl1pPr>
              <a:defRPr sz="2600">
                <a:solidFill>
                  <a:srgbClr val="6A5E5B"/>
                </a:solidFill>
              </a:defRPr>
            </a:lvl1pPr>
            <a:lvl2pPr>
              <a:defRPr sz="2200">
                <a:solidFill>
                  <a:srgbClr val="6A5E5B"/>
                </a:solidFill>
              </a:defRPr>
            </a:lvl2pPr>
            <a:lvl3pPr>
              <a:defRPr sz="1800">
                <a:solidFill>
                  <a:srgbClr val="6A5E5B"/>
                </a:solidFill>
              </a:defRPr>
            </a:lvl3pPr>
            <a:lvl4pPr>
              <a:defRPr sz="1800">
                <a:solidFill>
                  <a:srgbClr val="6A5E5B"/>
                </a:solidFill>
              </a:defRPr>
            </a:lvl4pPr>
            <a:lvl5pPr>
              <a:defRPr sz="1800">
                <a:solidFill>
                  <a:srgbClr val="6A5E5B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930313" y="285221"/>
            <a:ext cx="4030133" cy="1143000"/>
          </a:xfrm>
        </p:spPr>
        <p:txBody>
          <a:bodyPr/>
          <a:lstStyle>
            <a:lvl1pPr>
              <a:defRPr>
                <a:solidFill>
                  <a:srgbClr val="67202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slide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65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 Photo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_foot_grey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571"/>
            <a:ext cx="9144000" cy="6531429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23367" y="1600200"/>
            <a:ext cx="4038600" cy="4525963"/>
          </a:xfrm>
        </p:spPr>
        <p:txBody>
          <a:bodyPr/>
          <a:lstStyle>
            <a:lvl1pPr>
              <a:defRPr sz="2600">
                <a:solidFill>
                  <a:srgbClr val="6A5E5B"/>
                </a:solidFill>
              </a:defRPr>
            </a:lvl1pPr>
            <a:lvl2pPr>
              <a:defRPr sz="2200">
                <a:solidFill>
                  <a:srgbClr val="6A5E5B"/>
                </a:solidFill>
              </a:defRPr>
            </a:lvl2pPr>
            <a:lvl3pPr>
              <a:defRPr sz="1800">
                <a:solidFill>
                  <a:srgbClr val="6A5E5B"/>
                </a:solidFill>
              </a:defRPr>
            </a:lvl3pPr>
            <a:lvl4pPr>
              <a:defRPr sz="1800">
                <a:solidFill>
                  <a:srgbClr val="6A5E5B"/>
                </a:solidFill>
              </a:defRPr>
            </a:lvl4pPr>
            <a:lvl5pPr>
              <a:defRPr sz="1800">
                <a:solidFill>
                  <a:srgbClr val="6A5E5B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930313" y="285221"/>
            <a:ext cx="4030133" cy="1143000"/>
          </a:xfrm>
        </p:spPr>
        <p:txBody>
          <a:bodyPr/>
          <a:lstStyle>
            <a:lvl1pPr>
              <a:defRPr>
                <a:solidFill>
                  <a:srgbClr val="67202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slide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70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/Picture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_foot_grey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8903"/>
            <a:ext cx="9144000" cy="6531429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5138" y="4497952"/>
            <a:ext cx="6477000" cy="847148"/>
          </a:xfrm>
        </p:spPr>
        <p:txBody>
          <a:bodyPr>
            <a:normAutofit/>
          </a:bodyPr>
          <a:lstStyle>
            <a:lvl1pPr marL="0" indent="0">
              <a:buNone/>
              <a:defRPr sz="4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 (Verdana 44)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3937000"/>
            <a:ext cx="9144000" cy="571500"/>
          </a:xfrm>
          <a:prstGeom prst="rect">
            <a:avLst/>
          </a:prstGeom>
          <a:solidFill>
            <a:srgbClr val="6720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4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2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4">
            <a:alphaModFix amt="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Main Header (Verdana 44)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Content (Verdana 24) </a:t>
            </a:r>
          </a:p>
          <a:p>
            <a:pPr lvl="0"/>
            <a:r>
              <a:rPr lang="en-US" dirty="0" smtClean="0"/>
              <a:t>Content 2 (Verdana 24)</a:t>
            </a:r>
          </a:p>
          <a:p>
            <a:pPr lvl="0"/>
            <a:r>
              <a:rPr lang="en-US" dirty="0" smtClean="0"/>
              <a:t>Content 3 (Verdana 24)</a:t>
            </a:r>
          </a:p>
          <a:p>
            <a:pPr lvl="0"/>
            <a:r>
              <a:rPr lang="en-US" dirty="0" smtClean="0"/>
              <a:t>Content 4 (Verdana 24)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187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691" r:id="rId3"/>
    <p:sldLayoutId id="2147483717" r:id="rId4"/>
    <p:sldLayoutId id="2147483698" r:id="rId5"/>
    <p:sldLayoutId id="2147483714" r:id="rId6"/>
    <p:sldLayoutId id="2147483716" r:id="rId7"/>
    <p:sldLayoutId id="2147483725" r:id="rId8"/>
    <p:sldLayoutId id="2147483718" r:id="rId9"/>
    <p:sldLayoutId id="2147483719" r:id="rId10"/>
    <p:sldLayoutId id="2147483721" r:id="rId11"/>
    <p:sldLayoutId id="2147483713" r:id="rId12"/>
    <p:sldLayoutId id="2147483715" r:id="rId13"/>
    <p:sldLayoutId id="2147483723" r:id="rId14"/>
    <p:sldLayoutId id="2147483724" r:id="rId15"/>
    <p:sldLayoutId id="2147483666" r:id="rId16"/>
    <p:sldLayoutId id="2147483667" r:id="rId17"/>
    <p:sldLayoutId id="2147483669" r:id="rId18"/>
    <p:sldLayoutId id="2147483722" r:id="rId19"/>
    <p:sldLayoutId id="2147483726" r:id="rId20"/>
    <p:sldLayoutId id="2147483727" r:id="rId21"/>
    <p:sldLayoutId id="2147483728" r:id="rId22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400" kern="1200" baseline="0">
          <a:solidFill>
            <a:srgbClr val="67202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 baseline="0">
          <a:solidFill>
            <a:srgbClr val="6A5E5B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hidden">
          <a:xfrm>
            <a:off x="0" y="76200"/>
            <a:ext cx="9144000" cy="1219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350"/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543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7543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40088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63">
                <a:solidFill>
                  <a:srgbClr val="00206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8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2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BB61311E-7A33-4B5C-8A85-F4E0C389340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Line 5"/>
          <p:cNvSpPr>
            <a:spLocks noChangeShapeType="1"/>
          </p:cNvSpPr>
          <p:nvPr/>
        </p:nvSpPr>
        <p:spPr bwMode="auto">
          <a:xfrm>
            <a:off x="0" y="1166813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350">
              <a:latin typeface="Arial" charset="0"/>
              <a:cs typeface="Arial" charset="0"/>
            </a:endParaRP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white">
          <a:xfrm>
            <a:off x="1176339" y="6369050"/>
            <a:ext cx="644525" cy="196208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675" b="1" i="1" smtClean="0">
                <a:solidFill>
                  <a:srgbClr val="444F56"/>
                </a:solidFill>
                <a:latin typeface="Cambria" pitchFamily="18" charset="0"/>
              </a:rPr>
              <a:t>TAX-AIDE</a:t>
            </a:r>
          </a:p>
        </p:txBody>
      </p:sp>
      <p:pic>
        <p:nvPicPr>
          <p:cNvPr id="1033" name="Picture 11" descr="AARPlogo07 copy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6" y="6400802"/>
            <a:ext cx="11366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795573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150" b="1">
          <a:solidFill>
            <a:schemeClr val="tx1"/>
          </a:solidFill>
          <a:latin typeface="Cambria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150" b="1">
          <a:solidFill>
            <a:schemeClr val="tx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150" b="1">
          <a:solidFill>
            <a:schemeClr val="tx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150" b="1">
          <a:solidFill>
            <a:schemeClr val="tx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150" b="1">
          <a:solidFill>
            <a:schemeClr val="tx1"/>
          </a:solidFill>
          <a:latin typeface="Cambria" pitchFamily="18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ts val="1350"/>
        </a:spcBef>
        <a:spcAft>
          <a:spcPct val="0"/>
        </a:spcAft>
        <a:buClr>
          <a:srgbClr val="7B3913"/>
        </a:buClr>
        <a:buSzPct val="80000"/>
        <a:buFont typeface="Wingdings" panose="05000000000000000000" pitchFamily="2" charset="2"/>
        <a:buChar char="l"/>
        <a:defRPr sz="2400" b="1">
          <a:solidFill>
            <a:srgbClr val="002060"/>
          </a:solidFill>
          <a:latin typeface="+mn-lt"/>
          <a:ea typeface="+mn-ea"/>
          <a:cs typeface="+mn-cs"/>
        </a:defRPr>
      </a:lvl1pPr>
      <a:lvl2pPr marL="515541" indent="-214313" algn="l" rtl="0" eaLnBrk="0" fontAlgn="base" hangingPunct="0">
        <a:spcBef>
          <a:spcPts val="900"/>
        </a:spcBef>
        <a:spcAft>
          <a:spcPct val="0"/>
        </a:spcAft>
        <a:buClr>
          <a:srgbClr val="295B60"/>
        </a:buClr>
        <a:buSzPct val="70000"/>
        <a:buFont typeface="Wingdings" panose="05000000000000000000" pitchFamily="2" charset="2"/>
        <a:buChar char="n"/>
        <a:defRPr sz="2250" b="1">
          <a:solidFill>
            <a:srgbClr val="002060"/>
          </a:solidFill>
          <a:latin typeface="+mn-lt"/>
        </a:defRPr>
      </a:lvl2pPr>
      <a:lvl3pPr marL="727472" indent="-214313" algn="l" rtl="0" eaLnBrk="0" fontAlgn="base" hangingPunct="0">
        <a:spcBef>
          <a:spcPts val="450"/>
        </a:spcBef>
        <a:spcAft>
          <a:spcPct val="0"/>
        </a:spcAft>
        <a:buClr>
          <a:srgbClr val="B8551D"/>
        </a:buClr>
        <a:buSzPct val="73000"/>
        <a:buFont typeface="Wingdings" panose="05000000000000000000" pitchFamily="2" charset="2"/>
        <a:buChar char="®"/>
        <a:defRPr sz="2100" b="1">
          <a:solidFill>
            <a:srgbClr val="002060"/>
          </a:solidFill>
          <a:latin typeface="+mn-lt"/>
        </a:defRPr>
      </a:lvl3pPr>
      <a:lvl4pPr marL="942975" indent="-171450" algn="l" rtl="0" eaLnBrk="0" fontAlgn="base" hangingPunct="0">
        <a:spcBef>
          <a:spcPts val="450"/>
        </a:spcBef>
        <a:spcAft>
          <a:spcPct val="0"/>
        </a:spcAft>
        <a:buClr>
          <a:srgbClr val="7030A0"/>
        </a:buClr>
        <a:buSzPct val="73000"/>
        <a:buFont typeface="Wingdings" panose="05000000000000000000" pitchFamily="2" charset="2"/>
        <a:buChar char="l"/>
        <a:defRPr sz="1800" b="1">
          <a:solidFill>
            <a:srgbClr val="002060"/>
          </a:solidFill>
          <a:latin typeface="+mn-lt"/>
        </a:defRPr>
      </a:lvl4pPr>
      <a:lvl5pPr marL="1543050" indent="-171450" algn="l" rtl="0" eaLnBrk="0" fontAlgn="base" hangingPunct="0">
        <a:spcBef>
          <a:spcPts val="450"/>
        </a:spcBef>
        <a:spcAft>
          <a:spcPct val="0"/>
        </a:spcAft>
        <a:buClr>
          <a:schemeClr val="bg2"/>
        </a:buClr>
        <a:buSzPct val="40000"/>
        <a:buFont typeface="Wingdings" panose="05000000000000000000" pitchFamily="2" charset="2"/>
        <a:buChar char="l"/>
        <a:defRPr sz="1800" b="1">
          <a:solidFill>
            <a:srgbClr val="002060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647700"/>
            <a:ext cx="7645400" cy="1295400"/>
          </a:xfrm>
          <a:solidFill>
            <a:srgbClr val="67202F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AARP Foundation Tax-Aide</a:t>
            </a:r>
            <a:b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 </a:t>
            </a:r>
            <a:r>
              <a:rPr lang="en-US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gOALS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63033" y="2093015"/>
            <a:ext cx="7615767" cy="552076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Verdana"/>
                <a:cs typeface="Verdana"/>
              </a:rPr>
              <a:t>NY3 District Coordinator Meeting November 2016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latin typeface="Verdana"/>
                <a:cs typeface="Verdana"/>
              </a:rPr>
              <a:t>As of 10/20/2016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87236" y="3352800"/>
            <a:ext cx="53755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Welcome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51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2960" y="1541894"/>
            <a:ext cx="73392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NY3 </a:t>
            </a:r>
          </a:p>
          <a:p>
            <a:pPr algn="ctr"/>
            <a:r>
              <a:rPr lang="en-US" sz="6600" dirty="0" smtClean="0"/>
              <a:t>2017 Tax-Aide Program Goals</a:t>
            </a:r>
            <a:endParaRPr lang="en-US" sz="6600" dirty="0"/>
          </a:p>
        </p:txBody>
      </p:sp>
      <p:sp>
        <p:nvSpPr>
          <p:cNvPr id="3" name="Rectangle 2"/>
          <p:cNvSpPr/>
          <p:nvPr/>
        </p:nvSpPr>
        <p:spPr>
          <a:xfrm>
            <a:off x="3560120" y="3290501"/>
            <a:ext cx="2199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7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4188" y="2046514"/>
            <a:ext cx="8204200" cy="2715986"/>
          </a:xfrm>
        </p:spPr>
        <p:txBody>
          <a:bodyPr>
            <a:normAutofit/>
          </a:bodyPr>
          <a:lstStyle/>
          <a:p>
            <a:pPr marL="514350" lvl="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Recruiting </a:t>
            </a:r>
            <a:r>
              <a:rPr lang="en-US" sz="2800" b="1" dirty="0">
                <a:solidFill>
                  <a:schemeClr val="tx1"/>
                </a:solidFill>
              </a:rPr>
              <a:t>more volunteers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</a:rPr>
              <a:t>Local </a:t>
            </a:r>
            <a:r>
              <a:rPr lang="en-US" sz="2600" dirty="0">
                <a:solidFill>
                  <a:schemeClr val="tx1"/>
                </a:solidFill>
              </a:rPr>
              <a:t>marketing focus/word of </a:t>
            </a:r>
            <a:r>
              <a:rPr lang="en-US" sz="2600" dirty="0" smtClean="0">
                <a:solidFill>
                  <a:schemeClr val="tx1"/>
                </a:solidFill>
              </a:rPr>
              <a:t>mouth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</a:rPr>
              <a:t>Target recruiting to meet specific needs</a:t>
            </a:r>
            <a:endParaRPr lang="en-US" sz="26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</a:rPr>
              <a:t>Develop </a:t>
            </a:r>
            <a:r>
              <a:rPr lang="en-US" sz="2600" dirty="0">
                <a:solidFill>
                  <a:schemeClr val="tx1"/>
                </a:solidFill>
              </a:rPr>
              <a:t>an onboard and retention strategy</a:t>
            </a:r>
          </a:p>
          <a:p>
            <a:pPr defTabSz="914400">
              <a:spcBef>
                <a:spcPts val="500"/>
              </a:spcBef>
              <a:buClr>
                <a:srgbClr val="6A5E5B"/>
              </a:buClr>
              <a:buSzPct val="90000"/>
              <a:defRPr/>
            </a:pPr>
            <a:endParaRPr lang="en-US" sz="1800" dirty="0" smtClean="0"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500"/>
              </a:spcBef>
              <a:buClr>
                <a:srgbClr val="6A5E5B"/>
              </a:buClr>
              <a:buSzPct val="90000"/>
              <a:defRPr/>
            </a:pPr>
            <a:endParaRPr lang="en-US" sz="180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338138"/>
            <a:ext cx="8180388" cy="995362"/>
          </a:xfrm>
          <a:solidFill>
            <a:srgbClr val="67202F"/>
          </a:solidFill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alt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2017 Tax-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en-US" alt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Aide Program Goals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268" y="5329645"/>
            <a:ext cx="8453120" cy="5847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softEdge rad="63500"/>
          </a:effectLst>
          <a:scene3d>
            <a:camera prst="orthographicFront"/>
            <a:lightRig rig="threePt" dir="t"/>
          </a:scene3d>
          <a:sp3d>
            <a:bevelT w="12700"/>
            <a:bevelB w="12700"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Increase the number of Active Volunteers by 3%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5090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5613" y="2050665"/>
            <a:ext cx="8229600" cy="2475411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US" sz="2800" b="1" dirty="0" smtClean="0">
                <a:solidFill>
                  <a:schemeClr val="tx1"/>
                </a:solidFill>
              </a:rPr>
              <a:t>Developing more leaders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</a:rPr>
              <a:t>Identify Leadership Candidates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tx1"/>
                </a:solidFill>
              </a:rPr>
              <a:t>Assign Mentors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</a:rPr>
              <a:t>Create Team Building Opportunities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</a:rPr>
              <a:t>Establish Succession Plans 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tx1"/>
                </a:solidFill>
              </a:rPr>
              <a:t>Track Progress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endParaRPr lang="en-US" sz="2600" dirty="0" smtClean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title" idx="4294967295"/>
          </p:nvPr>
        </p:nvSpPr>
        <p:spPr>
          <a:xfrm>
            <a:off x="482600" y="300038"/>
            <a:ext cx="8229600" cy="1143000"/>
          </a:xfrm>
          <a:solidFill>
            <a:srgbClr val="67202F"/>
          </a:solidFill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alt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2017 Tax-Aide Program Goals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1154" y="5133703"/>
            <a:ext cx="7093132" cy="5847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Increase the number of Leaders by 5%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4921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1188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3"/>
            </a:pPr>
            <a:r>
              <a:rPr lang="en-US" sz="2600" b="1" dirty="0">
                <a:solidFill>
                  <a:schemeClr val="tx1"/>
                </a:solidFill>
              </a:rPr>
              <a:t>Maintaining quality</a:t>
            </a:r>
          </a:p>
          <a:p>
            <a:pPr marL="1428750" lvl="2" indent="-400050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Review IRS return review process with Counselors</a:t>
            </a:r>
          </a:p>
          <a:p>
            <a:pPr marL="1428750" lvl="2" indent="-400050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Establish AARP Site Review Process at the District Level</a:t>
            </a:r>
          </a:p>
          <a:p>
            <a:pPr marL="1428750" lvl="2" indent="-400050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Monitor impact of introducing TaxSlayer into the site process.</a:t>
            </a:r>
          </a:p>
          <a:p>
            <a:pPr marL="1428750" lvl="2" indent="-400050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Highlight what adaptations work vs. those that don’t</a:t>
            </a:r>
            <a:endParaRPr lang="en-US" sz="2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solidFill>
            <a:srgbClr val="67202F"/>
          </a:solidFill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alt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2017 Tax-Aide Program Goals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5614" y="5342709"/>
            <a:ext cx="8531632" cy="5847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Goal: 100% on Accuracy of Returns - IRS Reviews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440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Three Goals Areas in 2017</a:t>
            </a:r>
          </a:p>
          <a:p>
            <a:pPr marL="514350" lvl="0" indent="-514350">
              <a:buFont typeface="+mj-lt"/>
              <a:buAutoNum type="arabicPeriod"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Recruiting </a:t>
            </a:r>
            <a:r>
              <a:rPr lang="en-US" sz="2800" b="1" dirty="0">
                <a:solidFill>
                  <a:schemeClr val="tx1"/>
                </a:solidFill>
              </a:rPr>
              <a:t>more volunteers</a:t>
            </a:r>
          </a:p>
          <a:p>
            <a:pPr marL="514350" lvl="0" indent="-514350">
              <a:buFont typeface="+mj-lt"/>
              <a:buAutoNum type="arabicPeriod"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Developing </a:t>
            </a:r>
            <a:r>
              <a:rPr lang="en-US" sz="2800" b="1" dirty="0">
                <a:solidFill>
                  <a:schemeClr val="tx1"/>
                </a:solidFill>
              </a:rPr>
              <a:t>more leaders</a:t>
            </a:r>
          </a:p>
          <a:p>
            <a:pPr marL="514350" lvl="0" indent="-514350">
              <a:buFont typeface="+mj-lt"/>
              <a:buAutoNum type="arabicPeriod"/>
            </a:pPr>
            <a:endParaRPr lang="en-US" sz="2600" b="1" dirty="0" smtClean="0">
              <a:solidFill>
                <a:schemeClr val="tx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600" b="1" dirty="0" smtClean="0">
                <a:solidFill>
                  <a:schemeClr val="tx1"/>
                </a:solidFill>
              </a:rPr>
              <a:t>Maintaining </a:t>
            </a:r>
            <a:r>
              <a:rPr lang="en-US" sz="2600" b="1" dirty="0">
                <a:solidFill>
                  <a:schemeClr val="tx1"/>
                </a:solidFill>
              </a:rPr>
              <a:t>quality</a:t>
            </a:r>
          </a:p>
          <a:p>
            <a:pPr marL="514350" indent="-514350">
              <a:buFont typeface="+mj-lt"/>
              <a:buAutoNum type="arabicPeriod"/>
            </a:pP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solidFill>
            <a:srgbClr val="67202F"/>
          </a:solidFill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alt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Recap - 2017 Tax-Aide Program Goals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20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sz="60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title" idx="4294967295"/>
          </p:nvPr>
        </p:nvSpPr>
        <p:spPr>
          <a:xfrm>
            <a:off x="482600" y="300038"/>
            <a:ext cx="8229600" cy="1143000"/>
          </a:xfrm>
          <a:solidFill>
            <a:srgbClr val="67202F"/>
          </a:solidFill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alt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Questions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8" name="Picture 4" descr="C:\Users\llee\AppData\Local\Microsoft\Windows\Temporary Internet Files\Content.IE5\70ETQ4WC\questions-answers-chemical-engineering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700" y="2000250"/>
            <a:ext cx="3321050" cy="332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42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9900" y="1435100"/>
            <a:ext cx="8204200" cy="4902200"/>
          </a:xfrm>
        </p:spPr>
        <p:txBody>
          <a:bodyPr>
            <a:normAutofit lnSpcReduction="10000"/>
          </a:bodyPr>
          <a:lstStyle/>
          <a:p>
            <a:pPr marL="514350" indent="-514350" defTabSz="914400">
              <a:spcBef>
                <a:spcPts val="400"/>
              </a:spcBef>
              <a:buFont typeface="+mj-lt"/>
              <a:buAutoNum type="arabicPeriod"/>
              <a:defRPr/>
            </a:pPr>
            <a:endParaRPr lang="en-US" b="1" dirty="0" smtClean="0">
              <a:solidFill>
                <a:schemeClr val="tx1"/>
              </a:solidFill>
              <a:cs typeface="Arial" pitchFamily="34" charset="0"/>
              <a:sym typeface="Arial" pitchFamily="34" charset="0"/>
            </a:endParaRPr>
          </a:p>
          <a:p>
            <a:pPr marL="514350" indent="-514350" defTabSz="914400">
              <a:spcBef>
                <a:spcPts val="400"/>
              </a:spcBef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chemeClr val="tx1"/>
                </a:solidFill>
                <a:cs typeface="Arial" pitchFamily="34" charset="0"/>
                <a:sym typeface="Arial" pitchFamily="34" charset="0"/>
              </a:rPr>
              <a:t>Quality </a:t>
            </a:r>
          </a:p>
          <a:p>
            <a:pPr marL="514350" indent="-514350" defTabSz="914400">
              <a:spcBef>
                <a:spcPts val="400"/>
              </a:spcBef>
              <a:buFont typeface="+mj-lt"/>
              <a:buAutoNum type="arabicPeriod"/>
              <a:defRPr/>
            </a:pPr>
            <a:endParaRPr lang="en-US" b="1" dirty="0" smtClean="0">
              <a:solidFill>
                <a:schemeClr val="tx1"/>
              </a:solidFill>
              <a:cs typeface="Arial" pitchFamily="34" charset="0"/>
              <a:sym typeface="Arial" pitchFamily="34" charset="0"/>
            </a:endParaRPr>
          </a:p>
          <a:p>
            <a:pPr marL="514350" indent="-514350" defTabSz="914400">
              <a:spcBef>
                <a:spcPts val="400"/>
              </a:spcBef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tx1"/>
                </a:solidFill>
                <a:cs typeface="Arial" pitchFamily="34" charset="0"/>
                <a:sym typeface="Arial" pitchFamily="34" charset="0"/>
              </a:rPr>
              <a:t> Growth</a:t>
            </a:r>
            <a:endParaRPr lang="en-US" sz="2800" b="1" dirty="0" smtClean="0">
              <a:solidFill>
                <a:schemeClr val="tx1"/>
              </a:solidFill>
              <a:cs typeface="Arial" pitchFamily="34" charset="0"/>
              <a:sym typeface="Arial" pitchFamily="34" charset="0"/>
            </a:endParaRPr>
          </a:p>
          <a:p>
            <a:pPr marL="514350" indent="-514350" defTabSz="914400">
              <a:spcBef>
                <a:spcPts val="400"/>
              </a:spcBef>
              <a:buFont typeface="+mj-lt"/>
              <a:buAutoNum type="arabicPeriod"/>
              <a:defRPr/>
            </a:pPr>
            <a:endParaRPr lang="en-US" b="1" dirty="0" smtClean="0">
              <a:solidFill>
                <a:schemeClr val="tx1"/>
              </a:solidFill>
              <a:cs typeface="Arial" pitchFamily="34" charset="0"/>
              <a:sym typeface="Arial" pitchFamily="34" charset="0"/>
            </a:endParaRPr>
          </a:p>
          <a:p>
            <a:pPr marL="514350" indent="-514350" defTabSz="914400">
              <a:spcBef>
                <a:spcPts val="400"/>
              </a:spcBef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chemeClr val="tx1"/>
                </a:solidFill>
                <a:cs typeface="Arial" pitchFamily="34" charset="0"/>
                <a:sym typeface="Arial" pitchFamily="34" charset="0"/>
              </a:rPr>
              <a:t>Security</a:t>
            </a:r>
          </a:p>
          <a:p>
            <a:pPr marL="514350" indent="-514350" defTabSz="914400">
              <a:spcBef>
                <a:spcPts val="400"/>
              </a:spcBef>
              <a:buFont typeface="+mj-lt"/>
              <a:buAutoNum type="arabicPeriod"/>
              <a:defRPr/>
            </a:pPr>
            <a:endParaRPr lang="en-US" b="1" dirty="0" smtClean="0">
              <a:solidFill>
                <a:schemeClr val="tx1"/>
              </a:solidFill>
              <a:cs typeface="Arial" pitchFamily="34" charset="0"/>
              <a:sym typeface="Arial" pitchFamily="34" charset="0"/>
            </a:endParaRPr>
          </a:p>
          <a:p>
            <a:pPr marL="514350" indent="-514350" defTabSz="914400">
              <a:spcBef>
                <a:spcPts val="400"/>
              </a:spcBef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chemeClr val="tx1"/>
                </a:solidFill>
                <a:cs typeface="Arial" pitchFamily="34" charset="0"/>
                <a:sym typeface="Arial" pitchFamily="34" charset="0"/>
              </a:rPr>
              <a:t>Multicultural/Diversity </a:t>
            </a:r>
            <a:r>
              <a:rPr lang="en-US" sz="2800" b="1" dirty="0">
                <a:solidFill>
                  <a:schemeClr val="tx1"/>
                </a:solidFill>
                <a:cs typeface="Arial" pitchFamily="34" charset="0"/>
                <a:sym typeface="Arial" pitchFamily="34" charset="0"/>
              </a:rPr>
              <a:t>(MME) Outreach </a:t>
            </a:r>
            <a:endParaRPr lang="en-US" sz="2800" b="1" dirty="0" smtClean="0">
              <a:solidFill>
                <a:schemeClr val="tx1"/>
              </a:solidFill>
              <a:cs typeface="Arial" pitchFamily="34" charset="0"/>
              <a:sym typeface="Arial" pitchFamily="34" charset="0"/>
            </a:endParaRPr>
          </a:p>
          <a:p>
            <a:pPr marL="514350" indent="-514350" defTabSz="914400">
              <a:spcBef>
                <a:spcPts val="400"/>
              </a:spcBef>
              <a:buFont typeface="+mj-lt"/>
              <a:buAutoNum type="arabicPeriod"/>
              <a:defRPr/>
            </a:pPr>
            <a:endParaRPr lang="en-US" b="1" dirty="0">
              <a:solidFill>
                <a:schemeClr val="tx1"/>
              </a:solidFill>
              <a:cs typeface="Arial" pitchFamily="34" charset="0"/>
              <a:sym typeface="Arial" pitchFamily="34" charset="0"/>
            </a:endParaRPr>
          </a:p>
          <a:p>
            <a:pPr marL="514350" indent="-514350" defTabSz="914400">
              <a:spcBef>
                <a:spcPts val="400"/>
              </a:spcBef>
              <a:buFont typeface="+mj-lt"/>
              <a:buAutoNum type="arabicPeriod"/>
              <a:defRPr/>
            </a:pPr>
            <a:r>
              <a:rPr lang="en-US" sz="2800" b="1" dirty="0" smtClean="0">
                <a:solidFill>
                  <a:schemeClr val="tx1"/>
                </a:solidFill>
                <a:cs typeface="Arial" pitchFamily="34" charset="0"/>
                <a:sym typeface="Arial" pitchFamily="34" charset="0"/>
              </a:rPr>
              <a:t>Volunteer Portal Adoption</a:t>
            </a:r>
          </a:p>
          <a:p>
            <a:pPr marL="0" indent="0" defTabSz="914400">
              <a:spcBef>
                <a:spcPts val="500"/>
              </a:spcBef>
              <a:buClr>
                <a:srgbClr val="6A5E5B"/>
              </a:buClr>
              <a:buSzPct val="90000"/>
              <a:buNone/>
              <a:defRPr/>
            </a:pPr>
            <a:endParaRPr lang="en-US" sz="800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solidFill>
            <a:srgbClr val="67202F"/>
          </a:solidFill>
        </p:spPr>
        <p:txBody>
          <a:bodyPr>
            <a:noAutofit/>
          </a:bodyPr>
          <a:lstStyle/>
          <a:p>
            <a:r>
              <a:rPr lang="en-US" alt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2016</a:t>
            </a:r>
            <a:r>
              <a:rPr lang="en-US" alt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/>
            </a:r>
            <a:br>
              <a:rPr lang="en-US" alt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</a:br>
            <a:r>
              <a:rPr lang="en-US" alt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Critical Areas of Focus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00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218863"/>
              </p:ext>
            </p:extLst>
          </p:nvPr>
        </p:nvGraphicFramePr>
        <p:xfrm>
          <a:off x="406399" y="1511300"/>
          <a:ext cx="8293101" cy="45834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38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National 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NY3</a:t>
                      </a:r>
                      <a:r>
                        <a:rPr lang="en-US" baseline="0" dirty="0" smtClean="0"/>
                        <a:t> Actual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Quality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2286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Accuracy as determine by IRS Return Reviews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228600" marR="0" lvl="4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Policies &amp; Procedures instruction*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100%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100%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228600" indent="0"/>
                      <a:r>
                        <a:rPr lang="en-US" sz="1800" dirty="0" smtClean="0"/>
                        <a:t>Explanation of return &amp; responsibility to the taxpayer 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100%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Growth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228600" indent="0">
                        <a:tabLst/>
                      </a:pPr>
                      <a:r>
                        <a:rPr lang="en-US" sz="1800" dirty="0" smtClean="0">
                          <a:sym typeface="Arial" pitchFamily="34" charset="0"/>
                        </a:rPr>
                        <a:t>Total People Served (Actual)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-9%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228600" marR="0" lvl="4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Arial" pitchFamily="34" charset="0"/>
                        </a:rPr>
                        <a:t>Federal Returns Prepared (IRS Actual)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8301" y="338138"/>
            <a:ext cx="8320088" cy="1058862"/>
          </a:xfrm>
          <a:solidFill>
            <a:srgbClr val="67202F"/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 </a:t>
            </a:r>
            <a:r>
              <a:rPr lang="en-US" sz="3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Tax-Aide </a:t>
            </a:r>
            <a:r>
              <a:rPr lang="en-US" altLang="en-US" sz="3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Critical Areas of Focus</a:t>
            </a:r>
            <a:r>
              <a:rPr lang="en-US" sz="3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3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NY3 </a:t>
            </a:r>
            <a:r>
              <a:rPr lang="en-US" sz="3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5394" y="6283234"/>
            <a:ext cx="384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Based on AARP </a:t>
            </a:r>
            <a:r>
              <a:rPr lang="en-US" dirty="0" err="1" smtClean="0"/>
              <a:t>TaxAide</a:t>
            </a:r>
            <a:r>
              <a:rPr lang="en-US" dirty="0" smtClean="0"/>
              <a:t> Site Reviews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0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635210"/>
              </p:ext>
            </p:extLst>
          </p:nvPr>
        </p:nvGraphicFramePr>
        <p:xfrm>
          <a:off x="419099" y="1447800"/>
          <a:ext cx="8293101" cy="45865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38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62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National 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NY3</a:t>
                      </a:r>
                      <a:r>
                        <a:rPr lang="en-US" baseline="0" dirty="0" smtClean="0"/>
                        <a:t> Actual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225"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Security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225">
                <a:tc>
                  <a:txBody>
                    <a:bodyPr/>
                    <a:lstStyle/>
                    <a:p>
                      <a:pPr marL="177800" indent="0"/>
                      <a:r>
                        <a:rPr lang="en-US" sz="1800" dirty="0" smtClean="0"/>
                        <a:t>TWO usage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2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dirty="0" smtClean="0"/>
                        <a:t>Multicultural Outreach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225">
                <a:tc>
                  <a:txBody>
                    <a:bodyPr/>
                    <a:lstStyle/>
                    <a:p>
                      <a:pPr marL="228600" indent="0"/>
                      <a:r>
                        <a:rPr lang="en-US" b="0" dirty="0" smtClean="0"/>
                        <a:t>Multicultural Taxpayers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225">
                <a:tc>
                  <a:txBody>
                    <a:bodyPr/>
                    <a:lstStyle/>
                    <a:p>
                      <a:pPr marL="228600" indent="0"/>
                      <a:r>
                        <a:rPr lang="en-US" b="0" dirty="0" smtClean="0"/>
                        <a:t>Multicultural Volunteers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&lt;1%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6750">
                <a:tc>
                  <a:txBody>
                    <a:bodyPr/>
                    <a:lstStyle/>
                    <a:p>
                      <a:pPr marL="228600" indent="0"/>
                      <a:r>
                        <a:rPr lang="en-US" b="0" dirty="0" smtClean="0"/>
                        <a:t>Bundle</a:t>
                      </a:r>
                      <a:r>
                        <a:rPr lang="en-US" b="0" baseline="0" dirty="0" smtClean="0"/>
                        <a:t> Sites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225"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Volunteer Portal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6225">
                <a:tc>
                  <a:txBody>
                    <a:bodyPr/>
                    <a:lstStyle/>
                    <a:p>
                      <a:pPr marL="228600" indent="0"/>
                      <a:r>
                        <a:rPr lang="en-US" dirty="0" smtClean="0"/>
                        <a:t>Adoption by</a:t>
                      </a:r>
                      <a:r>
                        <a:rPr lang="en-US" baseline="0" dirty="0" smtClean="0"/>
                        <a:t> DC Level &amp; Above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solidFill>
            <a:srgbClr val="67202F"/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 Tax-Aide </a:t>
            </a:r>
            <a:r>
              <a:rPr lang="en-US" altLang="en-US" sz="3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 pitchFamily="34" charset="0"/>
              </a:rPr>
              <a:t>Critical Areas of Focus</a:t>
            </a:r>
            <a:r>
              <a:rPr lang="en-US" sz="3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3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NY3 Results</a:t>
            </a:r>
            <a:endParaRPr lang="en-US" sz="3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11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33528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2700" dirty="0"/>
              <a:t>   </a:t>
            </a:r>
            <a:r>
              <a:rPr lang="en-US" altLang="en-US" sz="2700" dirty="0" smtClean="0"/>
              <a:t>Regional View - RETURNS </a:t>
            </a:r>
            <a:r>
              <a:rPr lang="en-US" altLang="en-US" sz="2700" dirty="0"/>
              <a:t>FILED 2011/2015TY</a:t>
            </a:r>
            <a:br>
              <a:rPr lang="en-US" altLang="en-US" sz="2700" dirty="0"/>
            </a:br>
            <a:endParaRPr lang="en-US" altLang="en-US" sz="27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57300" y="2114550"/>
          <a:ext cx="6229351" cy="30861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75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7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dirty="0" smtClean="0"/>
                        <a:t>TAX YEAR</a:t>
                      </a:r>
                      <a:endParaRPr lang="en-US" sz="1800" b="1" u="none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800" b="1" dirty="0" smtClean="0"/>
                        <a:t>2011TY</a:t>
                      </a:r>
                      <a:endParaRPr lang="en-US" sz="1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2015TY</a:t>
                      </a:r>
                      <a:endParaRPr lang="en-US" sz="1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% CHANGED</a:t>
                      </a:r>
                      <a:endParaRPr lang="en-US" sz="18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>
                          <a:effectLst/>
                        </a:rPr>
                        <a:t>NJ1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30,911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43,700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41%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>
                          <a:effectLst/>
                        </a:rPr>
                        <a:t>NY1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14,130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18,500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31%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>
                          <a:effectLst/>
                        </a:rPr>
                        <a:t>NY2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11,967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12,400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4%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>
                          <a:effectLst/>
                        </a:rPr>
                        <a:t>NY3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25,329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31,600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25%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>
                          <a:effectLst/>
                        </a:rPr>
                        <a:t>NY4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23,521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25,500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9%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>
                          <a:effectLst/>
                        </a:rPr>
                        <a:t>PA1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36,603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43,700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19%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>
                          <a:effectLst/>
                        </a:rPr>
                        <a:t>PA2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30,950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35,500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15%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173,411                   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210,900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22%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fld id="{C9523C42-7A42-4AC4-AE44-B45A958A8389}" type="slidenum">
              <a:rPr lang="en-US" altLang="en-US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defTabSz="685800"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572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692" y="219075"/>
            <a:ext cx="8079377" cy="914400"/>
          </a:xfrm>
        </p:spPr>
        <p:txBody>
          <a:bodyPr/>
          <a:lstStyle/>
          <a:p>
            <a:pPr eaLnBrk="1" hangingPunct="1"/>
            <a:r>
              <a:rPr lang="en-US" altLang="en-US" sz="2700" dirty="0"/>
              <a:t>    	</a:t>
            </a:r>
            <a:br>
              <a:rPr lang="en-US" altLang="en-US" sz="2700" dirty="0"/>
            </a:br>
            <a:r>
              <a:rPr lang="en-US" altLang="en-US" sz="2700" dirty="0"/>
              <a:t>	</a:t>
            </a:r>
            <a:r>
              <a:rPr lang="en-US" altLang="en-US" sz="2700" dirty="0" smtClean="0"/>
              <a:t>Regional View -VOLUNEERS </a:t>
            </a:r>
            <a:r>
              <a:rPr lang="en-US" altLang="en-US" sz="2700" dirty="0"/>
              <a:t>2011/2015TY</a:t>
            </a:r>
            <a:br>
              <a:rPr lang="en-US" altLang="en-US" sz="2700" dirty="0"/>
            </a:br>
            <a:r>
              <a:rPr lang="en-US" altLang="en-US" sz="2700" dirty="0"/>
              <a:t/>
            </a:r>
            <a:br>
              <a:rPr lang="en-US" altLang="en-US" sz="2700" dirty="0"/>
            </a:br>
            <a:endParaRPr lang="en-US" altLang="en-US" sz="27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257300" y="2114550"/>
          <a:ext cx="6229351" cy="30861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75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7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9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dirty="0" smtClean="0"/>
                        <a:t>TAX YEAR</a:t>
                      </a:r>
                      <a:endParaRPr lang="en-US" sz="1800" b="1" u="none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800" b="1" dirty="0" smtClean="0"/>
                        <a:t>2011TY</a:t>
                      </a:r>
                      <a:endParaRPr lang="en-US" sz="1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2015TY</a:t>
                      </a:r>
                      <a:endParaRPr lang="en-US" sz="1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% CHANGED</a:t>
                      </a:r>
                      <a:endParaRPr lang="en-US" sz="18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>
                          <a:effectLst/>
                        </a:rPr>
                        <a:t>NJ1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925  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995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+7.57   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>
                          <a:effectLst/>
                        </a:rPr>
                        <a:t>NY1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350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379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+8.29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>
                          <a:effectLst/>
                        </a:rPr>
                        <a:t>NY2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307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271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-11.73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>
                          <a:effectLst/>
                        </a:rPr>
                        <a:t>NY3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652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709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+8.74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>
                          <a:effectLst/>
                        </a:rPr>
                        <a:t>NY4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487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464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-4.72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>
                          <a:effectLst/>
                        </a:rPr>
                        <a:t>PA1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869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851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-2.07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>
                          <a:effectLst/>
                        </a:rPr>
                        <a:t>PA2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586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559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tabLst>
                          <a:tab pos="1314450" algn="dec"/>
                        </a:tabLst>
                      </a:pPr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-4.61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4,176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4,228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+1.25%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</a:pPr>
            <a:fld id="{B0430D99-D552-49BA-8784-0E22DF336DA5}" type="slidenum">
              <a:rPr lang="en-US" altLang="en-US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defTabSz="685800"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211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Taxpayer Satisfaction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992EE6-4571-47F5-A907-A19F373CF57A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82177553"/>
              </p:ext>
            </p:extLst>
          </p:nvPr>
        </p:nvGraphicFramePr>
        <p:xfrm>
          <a:off x="483325" y="1874708"/>
          <a:ext cx="8177349" cy="3755382"/>
        </p:xfrm>
        <a:graphic>
          <a:graphicData uri="http://schemas.openxmlformats.org/drawingml/2006/table">
            <a:tbl>
              <a:tblPr/>
              <a:tblGrid>
                <a:gridCol w="6424405">
                  <a:extLst>
                    <a:ext uri="{9D8B030D-6E8A-4147-A177-3AD203B41FA5}">
                      <a16:colId xmlns:a16="http://schemas.microsoft.com/office/drawing/2014/main" val="2152755012"/>
                    </a:ext>
                  </a:extLst>
                </a:gridCol>
                <a:gridCol w="1752944">
                  <a:extLst>
                    <a:ext uri="{9D8B030D-6E8A-4147-A177-3AD203B41FA5}">
                      <a16:colId xmlns:a16="http://schemas.microsoft.com/office/drawing/2014/main" val="4270712063"/>
                    </a:ext>
                  </a:extLst>
                </a:gridCol>
              </a:tblGrid>
              <a:tr h="625897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Excellent or Good Rating</a:t>
                      </a:r>
                    </a:p>
                  </a:txBody>
                  <a:tcPr marL="8470" marR="8470" marT="84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NY3 (n=300)</a:t>
                      </a:r>
                    </a:p>
                  </a:txBody>
                  <a:tcPr marL="8470" marR="8470" marT="84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223968"/>
                  </a:ext>
                </a:extLst>
              </a:tr>
              <a:tr h="625897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Quality of Service</a:t>
                      </a:r>
                    </a:p>
                  </a:txBody>
                  <a:tcPr marL="8470" marR="8470" marT="84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8470" marR="8470" marT="84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445269"/>
                  </a:ext>
                </a:extLst>
              </a:tr>
              <a:tr h="625897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Friendliness of ARP Volunteers</a:t>
                      </a:r>
                    </a:p>
                  </a:txBody>
                  <a:tcPr marL="8470" marR="8470" marT="84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8470" marR="8470" marT="84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951578"/>
                  </a:ext>
                </a:extLst>
              </a:tr>
              <a:tr h="625897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Helpfulness of AARP Vollunteers</a:t>
                      </a:r>
                    </a:p>
                  </a:txBody>
                  <a:tcPr marL="8470" marR="8470" marT="84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8470" marR="8470" marT="84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839169"/>
                  </a:ext>
                </a:extLst>
              </a:tr>
              <a:tr h="625897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volunteers tax knowledge</a:t>
                      </a:r>
                    </a:p>
                  </a:txBody>
                  <a:tcPr marL="8470" marR="8470" marT="84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8470" marR="8470" marT="84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7859435"/>
                  </a:ext>
                </a:extLst>
              </a:tr>
              <a:tr h="625897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well the volunteer explained your return to you</a:t>
                      </a:r>
                    </a:p>
                  </a:txBody>
                  <a:tcPr marL="8470" marR="8470" marT="84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8470" marR="8470" marT="84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980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128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NY3 Success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685800"/>
            <a:fld id="{38992EE6-4571-47F5-A907-A19F373CF57A}" type="slidenum">
              <a:rPr lang="en-US" altLang="en-US"/>
              <a:pPr defTabSz="685800"/>
              <a:t>8</a:t>
            </a:fld>
            <a:endParaRPr lang="en-US" alt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025" y="2249090"/>
            <a:ext cx="2114550" cy="315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012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</a:t>
            </a:r>
            <a:r>
              <a:rPr lang="en-US" smtClean="0"/>
              <a:t>NY3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Recruiting</a:t>
            </a:r>
          </a:p>
          <a:p>
            <a:r>
              <a:rPr lang="en-US" dirty="0"/>
              <a:t>Partnering</a:t>
            </a:r>
          </a:p>
          <a:p>
            <a:r>
              <a:rPr lang="en-US" dirty="0" smtClean="0"/>
              <a:t>Dedication of Volunteers</a:t>
            </a:r>
          </a:p>
          <a:p>
            <a:r>
              <a:rPr lang="en-US" dirty="0" smtClean="0"/>
              <a:t>Quality Service</a:t>
            </a:r>
          </a:p>
          <a:p>
            <a:r>
              <a:rPr lang="en-US" dirty="0" smtClean="0"/>
              <a:t>Ability to </a:t>
            </a:r>
            <a:r>
              <a:rPr lang="en-US" dirty="0"/>
              <a:t>H</a:t>
            </a:r>
            <a:r>
              <a:rPr lang="en-US" dirty="0" smtClean="0"/>
              <a:t>andle Change</a:t>
            </a:r>
          </a:p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defTabSz="685800"/>
            <a:fld id="{38992EE6-4571-47F5-A907-A19F373CF57A}" type="slidenum">
              <a:rPr lang="en-US" altLang="en-US"/>
              <a:pPr defTabSz="685800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138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Radial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ustom 2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2">
              <a:lumMod val="50000"/>
            </a:schemeClr>
          </a:solidFill>
        </a:ln>
      </a:spPr>
      <a:bodyPr>
        <a:spAutoFit/>
      </a:bodyPr>
      <a:lstStyle>
        <a:defPPr>
          <a:defRPr b="1" dirty="0">
            <a:latin typeface="Calibri" pitchFamily="34" charset="0"/>
            <a:cs typeface="Calibri" pitchFamily="34" charset="0"/>
          </a:defRPr>
        </a:defPPr>
      </a:lstStyle>
    </a:sp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E283CEC9F92F459EDB3189A01100DB" ma:contentTypeVersion="0" ma:contentTypeDescription="Create a new document." ma:contentTypeScope="" ma:versionID="30c7ac8d3f650214018df1c0740171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6AD5C9-5D88-4B98-8655-127BCB855DF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53DD04A-F70D-4DF6-AFC0-77BA396250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D82596-8CD2-42A6-B19A-720B3CBB72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3467</TotalTime>
  <Words>1113</Words>
  <Application>Microsoft Office PowerPoint</Application>
  <PresentationFormat>On-screen Show (4:3)</PresentationFormat>
  <Paragraphs>305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</vt:lpstr>
      <vt:lpstr>Calibri</vt:lpstr>
      <vt:lpstr>Cambria</vt:lpstr>
      <vt:lpstr>Times New Roman</vt:lpstr>
      <vt:lpstr>Verdana</vt:lpstr>
      <vt:lpstr>Wingdings</vt:lpstr>
      <vt:lpstr>Office Theme</vt:lpstr>
      <vt:lpstr>Radial</vt:lpstr>
      <vt:lpstr>AARP Foundation Tax-Aide PROGRAM gOALS</vt:lpstr>
      <vt:lpstr>PowerPoint Presentation</vt:lpstr>
      <vt:lpstr>PowerPoint Presentation</vt:lpstr>
      <vt:lpstr>PowerPoint Presentation</vt:lpstr>
      <vt:lpstr>   Regional View - RETURNS FILED 2011/2015TY </vt:lpstr>
      <vt:lpstr>       Regional View -VOLUNEERS 2011/2015TY  </vt:lpstr>
      <vt:lpstr>2016 Taxpayer Satisfaction Survey</vt:lpstr>
      <vt:lpstr>Reasons for NY3 Success</vt:lpstr>
      <vt:lpstr>Reasons for NY3 Success</vt:lpstr>
      <vt:lpstr>PowerPoint Presentation</vt:lpstr>
      <vt:lpstr>PowerPoint Presentation</vt:lpstr>
      <vt:lpstr>2017 Tax-Aide Program Goals</vt:lpstr>
      <vt:lpstr>PowerPoint Presentation</vt:lpstr>
      <vt:lpstr>PowerPoint Presentation</vt:lpstr>
      <vt:lpstr>Questions</vt:lpstr>
    </vt:vector>
  </TitlesOfParts>
  <Company>AARP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TITLE (Verdana 38)</dc:title>
  <dc:creator>Staff</dc:creator>
  <cp:lastModifiedBy>Volunteer</cp:lastModifiedBy>
  <cp:revision>228</cp:revision>
  <cp:lastPrinted>2016-11-13T19:01:31Z</cp:lastPrinted>
  <dcterms:created xsi:type="dcterms:W3CDTF">2012-05-03T14:45:05Z</dcterms:created>
  <dcterms:modified xsi:type="dcterms:W3CDTF">2016-11-13T19:03:09Z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0x010100A7E283CEC9F92F459EDB3189A01100DB</vt:lpwstr>
  </property>
</Properties>
</file>