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3" r:id="rId3"/>
    <p:sldId id="258" r:id="rId4"/>
    <p:sldId id="260" r:id="rId5"/>
    <p:sldId id="261" r:id="rId6"/>
    <p:sldId id="262" r:id="rId7"/>
    <p:sldId id="264" r:id="rId8"/>
    <p:sldId id="263" r:id="rId9"/>
    <p:sldId id="267" r:id="rId10"/>
    <p:sldId id="269" r:id="rId11"/>
    <p:sldId id="265" r:id="rId12"/>
    <p:sldId id="268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95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14835-D9F3-4CD7-9AB0-77D139C1E77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F5008-A2B3-4141-BB1F-2A0391551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69" y="5334646"/>
            <a:ext cx="9118862" cy="151777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8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2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3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69" y="5334664"/>
            <a:ext cx="9118862" cy="151777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0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4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69" y="5334661"/>
            <a:ext cx="9118862" cy="151777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5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415" y="617378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8593" y="6356350"/>
            <a:ext cx="580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69D9-1EBC-4D03-8A7A-6166CD93B6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412916" y="5996716"/>
            <a:ext cx="3425669" cy="35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9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8" r:id="rId5"/>
    <p:sldLayoutId id="2147483667" r:id="rId6"/>
    <p:sldLayoutId id="2147483669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9565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9565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9565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9565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9565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9565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227" y="1526744"/>
            <a:ext cx="8451588" cy="2585323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AARP Foundation Tax-Aide OneSupport Help Center</a:t>
            </a:r>
            <a:endParaRPr lang="en-US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8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53" y="1280160"/>
            <a:ext cx="8489477" cy="1089529"/>
          </a:xfr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Upon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submission,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you will be directed to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“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My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Activities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” view where you will see a confirmation window near the top and your ticket new ID number under My request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23" y="2344614"/>
            <a:ext cx="7326923" cy="2674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22" y="2565437"/>
            <a:ext cx="4810126" cy="46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57" y="3907764"/>
            <a:ext cx="563880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15815" y="5005953"/>
            <a:ext cx="8030308" cy="10895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You will also receive a standard communication via e-mail shortly after submitting a ticket. An expert will get back to you within 24 hours.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5334" y="348798"/>
            <a:ext cx="8213333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</a:rPr>
              <a:t>How to Submit a </a:t>
            </a:r>
            <a:r>
              <a:rPr lang="en-US" dirty="0" smtClean="0">
                <a:solidFill>
                  <a:srgbClr val="FF0000"/>
                </a:solidFill>
                <a:latin typeface="Comic Sans MS"/>
              </a:rPr>
              <a:t>Request</a:t>
            </a:r>
            <a:r>
              <a:rPr lang="en-US" sz="2000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</a:rPr>
              <a:t>(cont’d)</a:t>
            </a:r>
            <a:endParaRPr lang="en-US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44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492" y="348798"/>
            <a:ext cx="4232030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Expert </a:t>
            </a:r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Groups</a:t>
            </a:r>
            <a:endParaRPr lang="en-US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298090"/>
            <a:ext cx="8569570" cy="3387081"/>
          </a:xfrm>
        </p:spPr>
        <p:txBody>
          <a:bodyPr wrap="square">
            <a:spAutoFit/>
          </a:bodyPr>
          <a:lstStyle/>
          <a:p>
            <a:r>
              <a:rPr lang="x-none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 Groups</a:t>
            </a:r>
            <a:endParaRPr lang="en-US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Tax-Aide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volunteers, committee members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National Office staff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 the “Expert Groups” – i.e. - NTC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Expert Group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group is comprised of committee members National Office staff and volunteer experts who have the tools necessary to resolve a request.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 of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 are called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Agents”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7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Technology Forms and  Subtopics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226748"/>
              </p:ext>
            </p:extLst>
          </p:nvPr>
        </p:nvGraphicFramePr>
        <p:xfrm>
          <a:off x="1360628" y="1865378"/>
          <a:ext cx="6722668" cy="4025677"/>
        </p:xfrm>
        <a:graphic>
          <a:graphicData uri="http://schemas.openxmlformats.org/drawingml/2006/table">
            <a:tbl>
              <a:tblPr firstRow="1" firstCol="1" bandRow="1"/>
              <a:tblGrid>
                <a:gridCol w="3175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</a:rPr>
                        <a:t>Form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</a:rPr>
                        <a:t>Subtopic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Verdana"/>
                          <a:ea typeface="Times New Roman"/>
                        </a:rPr>
                        <a:t>Technology Admin/Policy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Verdana"/>
                          <a:ea typeface="Times New Roman"/>
                        </a:rPr>
                        <a:t>Administrative Question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Verdana"/>
                          <a:ea typeface="Times New Roman"/>
                        </a:rPr>
                        <a:t>Tax-Aide Policy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Verdana"/>
                          <a:ea typeface="Times New Roman"/>
                        </a:rPr>
                        <a:t>Technology Hardware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Asset Tags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Computer Scan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Consumable Order Questions or Problems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IRS Depot Orders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Online </a:t>
                      </a:r>
                      <a:r>
                        <a:rPr lang="en-US" sz="800" dirty="0">
                          <a:effectLst/>
                          <a:latin typeface="Verdana"/>
                          <a:ea typeface="Times New Roman"/>
                        </a:rPr>
                        <a:t>Inventory System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Repair </a:t>
                      </a:r>
                      <a:r>
                        <a:rPr lang="en-US" sz="800" dirty="0">
                          <a:effectLst/>
                          <a:latin typeface="Verdana"/>
                          <a:ea typeface="Times New Roman"/>
                        </a:rPr>
                        <a:t>and </a:t>
                      </a: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Replace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Verdana"/>
                          <a:ea typeface="Times New Roman"/>
                        </a:rPr>
                        <a:t>Technology Networking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Times New Roman"/>
                        </a:rPr>
                        <a:t>Hot Spots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Printer Network 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Network Setup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Setup Wireless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Verdana"/>
                          <a:ea typeface="Times New Roman"/>
                        </a:rPr>
                        <a:t>Technology Software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How to install Image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How to obtain Image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Operating </a:t>
                      </a:r>
                      <a:r>
                        <a:rPr lang="en-US" sz="800" dirty="0">
                          <a:effectLst/>
                          <a:latin typeface="Verdana"/>
                          <a:ea typeface="Times New Roman"/>
                        </a:rPr>
                        <a:t>System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Other Software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Request </a:t>
                      </a:r>
                      <a:r>
                        <a:rPr lang="en-US" sz="800" dirty="0">
                          <a:effectLst/>
                          <a:latin typeface="Verdana"/>
                          <a:ea typeface="Times New Roman"/>
                        </a:rPr>
                        <a:t>for Image Disk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Security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Verdana"/>
                          <a:ea typeface="Times New Roman"/>
                        </a:rPr>
                        <a:t>TIA agent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Verdana"/>
                          <a:ea typeface="Times New Roman"/>
                        </a:rPr>
                        <a:t>Tax</a:t>
                      </a:r>
                      <a:r>
                        <a:rPr lang="en-US" sz="800" b="1" strike="sngStrike"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en-US" sz="800" b="1">
                          <a:effectLst/>
                          <a:latin typeface="Verdana"/>
                          <a:ea typeface="Times New Roman"/>
                        </a:rPr>
                        <a:t>Software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Verdana"/>
                          <a:ea typeface="Times New Roman"/>
                        </a:rPr>
                        <a:t>Software General Question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Verdana"/>
                          <a:ea typeface="Times New Roman"/>
                        </a:rPr>
                        <a:t>Tax Incidents Escalation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Verdana"/>
                          <a:ea typeface="Times New Roman"/>
                        </a:rPr>
                        <a:t>Tax Software Orders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Verdana"/>
                          <a:ea typeface="Times New Roman"/>
                        </a:rPr>
                        <a:t>Technology Other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Times New Roman"/>
                        </a:rPr>
                        <a:t>Should only be used if does not fit any of the groups above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27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7075"/>
            <a:ext cx="7886700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1110522"/>
            <a:ext cx="8675076" cy="43513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Information can be found 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OneSupport Help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13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56076" y="3753638"/>
            <a:ext cx="1548994" cy="297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77" y="1659712"/>
            <a:ext cx="6119438" cy="414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96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TCS SMT Training - Dallas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2899634" y="175473"/>
            <a:ext cx="3344732" cy="748245"/>
          </a:xfrm>
        </p:spPr>
        <p:txBody>
          <a:bodyPr wrap="none"/>
          <a:lstStyle/>
          <a:p>
            <a:pPr algn="ctr"/>
            <a:r>
              <a:rPr lang="en-US" b="1" spc="0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Questions?</a:t>
            </a:r>
            <a:endParaRPr lang="en-US" b="1" spc="0" dirty="0"/>
          </a:p>
        </p:txBody>
      </p:sp>
      <p:sp>
        <p:nvSpPr>
          <p:cNvPr id="7" name="Rectangle 6"/>
          <p:cNvSpPr/>
          <p:nvPr/>
        </p:nvSpPr>
        <p:spPr>
          <a:xfrm>
            <a:off x="1514498" y="2556794"/>
            <a:ext cx="61150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/>
              <a:t>QUESTIONS??</a:t>
            </a:r>
            <a:endParaRPr lang="en-US" sz="7200" dirty="0" smtClean="0"/>
          </a:p>
        </p:txBody>
      </p:sp>
    </p:spTree>
    <p:extLst>
      <p:ext uri="{BB962C8B-B14F-4D97-AF65-F5344CB8AC3E}">
        <p14:creationId xmlns:p14="http://schemas.microsoft.com/office/powerpoint/2010/main" val="322235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227" y="274320"/>
            <a:ext cx="8011973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OneSupport </a:t>
            </a:r>
            <a:r>
              <a:rPr lang="en-US" sz="4400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Help Center</a:t>
            </a:r>
            <a:endParaRPr lang="en-US" sz="4400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3541" y="1280160"/>
            <a:ext cx="8198089" cy="3045962"/>
          </a:xfrm>
          <a:prstGeom prst="rect">
            <a:avLst/>
          </a:prstGeom>
        </p:spPr>
        <p:txBody>
          <a:bodyPr vert="horz" wrap="square" lIns="45720" tIns="45720" rIns="45720" bIns="45720" rtlCol="0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information pertaining to the AARP Foundation Tax-Aide program, including training materials, communications, policy, and procedures, is housed within the 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OneSupport Help Center (OSHC).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l">
              <a:spcBef>
                <a:spcPts val="1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OneSupport Help Center is maintained by the AARP Foundation Tax-Aide National Office staff and volunteers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3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680"/>
            <a:ext cx="7886700" cy="1325563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Accessing </a:t>
            </a:r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the OneSupport </a:t>
            </a:r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Help Center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1825625"/>
            <a:ext cx="8452339" cy="1569660"/>
          </a:xfrm>
        </p:spPr>
        <p:txBody>
          <a:bodyPr vert="horz" wrap="square" lIns="45720" tIns="45720" rIns="45720" bIns="45720" rtlCol="0" anchor="t" anchorCtr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OneSupport Help Center is accessed through Volunteer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Portal: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volunteers.aarp.org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OneSupport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Center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in the left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sidebar from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Portal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Homepage and it will open in a new window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352468" y="5308488"/>
            <a:ext cx="1316736" cy="241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40" y="3469044"/>
            <a:ext cx="4006335" cy="237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69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7075"/>
            <a:ext cx="7886700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Navigating </a:t>
            </a:r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the </a:t>
            </a:r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Help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216029"/>
            <a:ext cx="8663354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Options for Searching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Help Center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Volunteers can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between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bar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the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tiles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Bar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bar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typically used if the location of the information being searched is not known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Tiles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tiles are used when volunteers know where to find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desired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7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1" y="274320"/>
            <a:ext cx="3821723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Search Bar</a:t>
            </a:r>
            <a:endParaRPr lang="en-US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200" y="6267573"/>
            <a:ext cx="3086100" cy="365125"/>
          </a:xfrm>
        </p:spPr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5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81354" y="2440745"/>
            <a:ext cx="8663354" cy="1938992"/>
          </a:xfrm>
          <a:prstGeom prst="rect">
            <a:avLst/>
          </a:prstGeom>
        </p:spPr>
        <p:txBody>
          <a:bodyPr vert="horz" lIns="45720" tIns="45720" rIns="4572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956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find information using the search feature: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keywords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phrases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Search bar in the upper right hand corner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page that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pertain to the information you are seeking.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the magnifying glass to the right of the Search bar.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list returned, click on the item you wish to view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" y="948836"/>
            <a:ext cx="7971692" cy="126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/>
          <p:cNvSpPr/>
          <p:nvPr/>
        </p:nvSpPr>
        <p:spPr>
          <a:xfrm rot="18487080">
            <a:off x="4381520" y="1960088"/>
            <a:ext cx="1238509" cy="262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0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313629"/>
            <a:ext cx="4206240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Category Tiles</a:t>
            </a:r>
            <a:endParaRPr lang="en-US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1" y="1080869"/>
            <a:ext cx="8522677" cy="1785104"/>
          </a:xfrm>
        </p:spPr>
        <p:txBody>
          <a:bodyPr wrap="square" lIns="45720" rIns="45720">
            <a:sp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find information using the Category Tiles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category tile that corresponds to the information for which you are searching.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on the section title that aligns with your search.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on the article you wish to view.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" t="25302" r="2873" b="8488"/>
          <a:stretch/>
        </p:blipFill>
        <p:spPr bwMode="auto">
          <a:xfrm>
            <a:off x="996462" y="2836984"/>
            <a:ext cx="7151076" cy="3083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6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077" y="274320"/>
            <a:ext cx="6271846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Submitting </a:t>
            </a:r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Request</a:t>
            </a:r>
            <a:endParaRPr lang="en-US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1" y="1022254"/>
            <a:ext cx="8546123" cy="513063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a Request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(Ticket)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consult their supervisors with support and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before submitting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request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all other questions, they should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“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 the OneSupport Help Center.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so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create a ticket that will be addressed by volunteer or staff subject matter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experts. Issues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submitted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separately for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 response time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technology issues should be addressed using this function as it will ensure that the request is seen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send an email directly as the only way of requesting support, as there is a chance it will be missed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1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677" y="274320"/>
            <a:ext cx="7373816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ea typeface="+mn-ea"/>
                <a:cs typeface="+mn-cs"/>
              </a:rPr>
              <a:t>How to Submit a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1" y="1151207"/>
            <a:ext cx="8670683" cy="1938992"/>
          </a:xfrm>
        </p:spPr>
        <p:txBody>
          <a:bodyPr vert="horz" wrap="square" lIns="45720" tIns="45720" rIns="45720" bIns="45720" rtlCol="0" anchor="t" anchorCtr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Navigate to the OneSupport Help Center.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on the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above the Search bar.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a category that best describes your inquiry from the drop-down menu.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out the appropriate fields, adding any relevant attachments.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the Submit button. An email will be sent to you confirming that your ticket has been received into OneSupport.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28" b="20390"/>
          <a:stretch/>
        </p:blipFill>
        <p:spPr bwMode="auto">
          <a:xfrm>
            <a:off x="504018" y="3429000"/>
            <a:ext cx="8401127" cy="1998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081" y="2875818"/>
            <a:ext cx="2958243" cy="5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 rot="10067080">
            <a:off x="7184958" y="2859898"/>
            <a:ext cx="1503543" cy="327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2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334" y="348798"/>
            <a:ext cx="8213333" cy="701731"/>
          </a:xfrm>
        </p:spPr>
        <p:txBody>
          <a:bodyPr vert="horz" wrap="square" lIns="45720" tIns="45720" rIns="45720" bIns="45720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</a:rPr>
              <a:t>How to Submit a </a:t>
            </a:r>
            <a:r>
              <a:rPr lang="en-US" dirty="0" smtClean="0">
                <a:solidFill>
                  <a:srgbClr val="FF0000"/>
                </a:solidFill>
                <a:latin typeface="Comic Sans MS"/>
              </a:rPr>
              <a:t>Request</a:t>
            </a:r>
            <a:r>
              <a:rPr lang="en-US" sz="2000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</a:rPr>
              <a:t>(cont’d)</a:t>
            </a:r>
            <a:endParaRPr lang="en-US" dirty="0">
              <a:solidFill>
                <a:srgbClr val="FF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282" y="1280160"/>
            <a:ext cx="8091068" cy="396724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a category for your inquiry by clicking on the drop-down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arrow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a category that best describes your inquiry from the drop-down menu.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out the appropriate fields, adding any relevant attachments.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the Submit button. An email will be sent to you confirming that your ticket has been received into OneSupport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TCS SMT Training - Dallas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69D9-1EBC-4D03-8A7A-6166CD93B6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</TotalTime>
  <Words>852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Times New Roman</vt:lpstr>
      <vt:lpstr>Verdana</vt:lpstr>
      <vt:lpstr>Office Theme</vt:lpstr>
      <vt:lpstr>AARP Foundation Tax-Aide OneSupport Help Center</vt:lpstr>
      <vt:lpstr>OneSupport Help Center</vt:lpstr>
      <vt:lpstr>Accessing the OneSupport Help Center </vt:lpstr>
      <vt:lpstr>Navigating the Help Center</vt:lpstr>
      <vt:lpstr>Search Bar</vt:lpstr>
      <vt:lpstr>Category Tiles</vt:lpstr>
      <vt:lpstr>Submitting a Request</vt:lpstr>
      <vt:lpstr>How to Submit a Request</vt:lpstr>
      <vt:lpstr>How to Submit a Request (cont’d)</vt:lpstr>
      <vt:lpstr>How to Submit a Request (cont’d)</vt:lpstr>
      <vt:lpstr>Expert Groups</vt:lpstr>
      <vt:lpstr>Technology Forms and  Subtopics</vt:lpstr>
      <vt:lpstr>Additional Information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TaxAide NTC</dc:creator>
  <cp:lastModifiedBy>Volunteer</cp:lastModifiedBy>
  <cp:revision>38</cp:revision>
  <dcterms:created xsi:type="dcterms:W3CDTF">2016-06-18T15:32:24Z</dcterms:created>
  <dcterms:modified xsi:type="dcterms:W3CDTF">2017-11-12T17:01:04Z</dcterms:modified>
</cp:coreProperties>
</file>