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62" r:id="rId4"/>
    <p:sldMasterId id="2147483774" r:id="rId5"/>
  </p:sldMasterIdLst>
  <p:notesMasterIdLst>
    <p:notesMasterId r:id="rId57"/>
  </p:notesMasterIdLst>
  <p:handoutMasterIdLst>
    <p:handoutMasterId r:id="rId58"/>
  </p:handoutMasterIdLst>
  <p:sldIdLst>
    <p:sldId id="360" r:id="rId6"/>
    <p:sldId id="309" r:id="rId7"/>
    <p:sldId id="265" r:id="rId8"/>
    <p:sldId id="258" r:id="rId9"/>
    <p:sldId id="260" r:id="rId10"/>
    <p:sldId id="257" r:id="rId11"/>
    <p:sldId id="262" r:id="rId12"/>
    <p:sldId id="266" r:id="rId13"/>
    <p:sldId id="270" r:id="rId14"/>
    <p:sldId id="267" r:id="rId15"/>
    <p:sldId id="268" r:id="rId16"/>
    <p:sldId id="271" r:id="rId17"/>
    <p:sldId id="274" r:id="rId18"/>
    <p:sldId id="275" r:id="rId19"/>
    <p:sldId id="277" r:id="rId20"/>
    <p:sldId id="310" r:id="rId21"/>
    <p:sldId id="279" r:id="rId22"/>
    <p:sldId id="280" r:id="rId23"/>
    <p:sldId id="337" r:id="rId24"/>
    <p:sldId id="282" r:id="rId25"/>
    <p:sldId id="308" r:id="rId26"/>
    <p:sldId id="281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20" r:id="rId36"/>
    <p:sldId id="319" r:id="rId37"/>
    <p:sldId id="321" r:id="rId38"/>
    <p:sldId id="322" r:id="rId39"/>
    <p:sldId id="323" r:id="rId40"/>
    <p:sldId id="324" r:id="rId41"/>
    <p:sldId id="326" r:id="rId42"/>
    <p:sldId id="325" r:id="rId43"/>
    <p:sldId id="327" r:id="rId44"/>
    <p:sldId id="345" r:id="rId45"/>
    <p:sldId id="328" r:id="rId46"/>
    <p:sldId id="329" r:id="rId47"/>
    <p:sldId id="330" r:id="rId48"/>
    <p:sldId id="331" r:id="rId49"/>
    <p:sldId id="332" r:id="rId50"/>
    <p:sldId id="334" r:id="rId51"/>
    <p:sldId id="283" r:id="rId52"/>
    <p:sldId id="284" r:id="rId53"/>
    <p:sldId id="285" r:id="rId54"/>
    <p:sldId id="361" r:id="rId55"/>
    <p:sldId id="297" r:id="rId56"/>
  </p:sldIdLst>
  <p:sldSz cx="9144000" cy="6858000" type="screen4x3"/>
  <p:notesSz cx="9236075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07">
          <p15:clr>
            <a:srgbClr val="A4A3A4"/>
          </p15:clr>
        </p15:guide>
        <p15:guide id="2" pos="1968">
          <p15:clr>
            <a:srgbClr val="A4A3A4"/>
          </p15:clr>
        </p15:guide>
        <p15:guide id="3" pos="53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3333FF"/>
    <a:srgbClr val="F8F8F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79299" autoAdjust="0"/>
  </p:normalViewPr>
  <p:slideViewPr>
    <p:cSldViewPr>
      <p:cViewPr varScale="1">
        <p:scale>
          <a:sx n="58" d="100"/>
          <a:sy n="58" d="100"/>
        </p:scale>
        <p:origin x="894" y="66"/>
      </p:cViewPr>
      <p:guideLst>
        <p:guide orient="horz" pos="1707"/>
        <p:guide pos="1968"/>
        <p:guide pos="53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7" d="100"/>
          <a:sy n="117" d="100"/>
        </p:scale>
        <p:origin x="153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.aarp.int\Homedirs\DC_D\DAPeters\My%20Documents\Projects\VTM\Phase%203\Release%20and%20Sprint%20Planning\VTM%20Phase%203%20Product%20Roadmap%20-%20v3%20-%202017083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Number of Enhancement </a:t>
            </a:r>
            <a:r>
              <a:rPr lang="en-US" dirty="0"/>
              <a:t>Stories </a:t>
            </a:r>
            <a:r>
              <a:rPr lang="en-US" dirty="0" smtClean="0"/>
              <a:t>Delivered</a:t>
            </a:r>
            <a:r>
              <a:rPr lang="en-US" baseline="0" dirty="0" smtClean="0"/>
              <a:t> In 3.1/3.2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'Breakdown - 1&amp;2 By Story Count '!$B$37:$B$55</c:f>
              <c:strCache>
                <c:ptCount val="19"/>
                <c:pt idx="0">
                  <c:v>Automation of Manual Processes</c:v>
                </c:pt>
                <c:pt idx="1">
                  <c:v>Bulk Prospect Upload</c:v>
                </c:pt>
                <c:pt idx="2">
                  <c:v>Business Rules and Field-Level Security</c:v>
                </c:pt>
                <c:pt idx="3">
                  <c:v>Driver Safety Course Mgmt</c:v>
                </c:pt>
                <c:pt idx="4">
                  <c:v>Expenses and Stipends</c:v>
                </c:pt>
                <c:pt idx="5">
                  <c:v>Integration: AARP Services Inc. / My AARP Connection</c:v>
                </c:pt>
                <c:pt idx="6">
                  <c:v>Integration: Foundation Impact Solution (FIS)</c:v>
                </c:pt>
                <c:pt idx="7">
                  <c:v>Integration: Konnex / AAI</c:v>
                </c:pt>
                <c:pt idx="8">
                  <c:v>Location Mgmt</c:v>
                </c:pt>
                <c:pt idx="9">
                  <c:v>Prgm Stand-Up: AARP Purpose Prize</c:v>
                </c:pt>
                <c:pt idx="10">
                  <c:v>Prgm Stand-Up: NRTA: AARP's Educator Community</c:v>
                </c:pt>
                <c:pt idx="11">
                  <c:v>Recognition and Reward</c:v>
                </c:pt>
                <c:pt idx="12">
                  <c:v>Reporting</c:v>
                </c:pt>
                <c:pt idx="13">
                  <c:v>System Access and SSO</c:v>
                </c:pt>
                <c:pt idx="14">
                  <c:v>System Health</c:v>
                </c:pt>
                <c:pt idx="15">
                  <c:v>Time Entry</c:v>
                </c:pt>
                <c:pt idx="16">
                  <c:v>User Experience</c:v>
                </c:pt>
                <c:pt idx="17">
                  <c:v>Volunteer Communications</c:v>
                </c:pt>
                <c:pt idx="18">
                  <c:v>Volunteer Lifecycle Mgmt</c:v>
                </c:pt>
              </c:strCache>
            </c:strRef>
          </c:cat>
          <c:val>
            <c:numRef>
              <c:f>'Breakdown - 1&amp;2 By Story Count '!$C$37:$C$55</c:f>
              <c:numCache>
                <c:formatCode>General</c:formatCode>
                <c:ptCount val="19"/>
                <c:pt idx="0">
                  <c:v>4</c:v>
                </c:pt>
                <c:pt idx="1">
                  <c:v>2</c:v>
                </c:pt>
                <c:pt idx="2">
                  <c:v>9</c:v>
                </c:pt>
                <c:pt idx="3">
                  <c:v>5</c:v>
                </c:pt>
                <c:pt idx="4">
                  <c:v>19</c:v>
                </c:pt>
                <c:pt idx="5">
                  <c:v>4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11</c:v>
                </c:pt>
                <c:pt idx="10">
                  <c:v>9</c:v>
                </c:pt>
                <c:pt idx="11">
                  <c:v>2</c:v>
                </c:pt>
                <c:pt idx="12">
                  <c:v>2</c:v>
                </c:pt>
                <c:pt idx="13">
                  <c:v>3</c:v>
                </c:pt>
                <c:pt idx="14">
                  <c:v>5</c:v>
                </c:pt>
                <c:pt idx="15">
                  <c:v>4</c:v>
                </c:pt>
                <c:pt idx="16">
                  <c:v>1</c:v>
                </c:pt>
                <c:pt idx="17">
                  <c:v>16</c:v>
                </c:pt>
                <c:pt idx="18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3F-4E92-8108-931ECDF298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054144"/>
        <c:axId val="100055680"/>
      </c:barChart>
      <c:catAx>
        <c:axId val="1000541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100055680"/>
        <c:crosses val="autoZero"/>
        <c:auto val="1"/>
        <c:lblAlgn val="ctr"/>
        <c:lblOffset val="100"/>
        <c:noMultiLvlLbl val="0"/>
      </c:catAx>
      <c:valAx>
        <c:axId val="100055680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100054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24" tIns="46412" rIns="92824" bIns="4641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8" y="1"/>
            <a:ext cx="4002299" cy="351737"/>
          </a:xfrm>
          <a:prstGeom prst="rect">
            <a:avLst/>
          </a:prstGeom>
        </p:spPr>
        <p:txBody>
          <a:bodyPr vert="horz" lIns="92824" tIns="46412" rIns="92824" bIns="46412" rtlCol="0"/>
          <a:lstStyle>
            <a:lvl1pPr algn="r">
              <a:defRPr sz="1200"/>
            </a:lvl1pPr>
          </a:lstStyle>
          <a:p>
            <a:fld id="{16C3636F-68E7-40F6-BB32-2CB602A69604}" type="datetimeFigureOut">
              <a:rPr lang="en-US" smtClean="0"/>
              <a:t>11/12/2017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24" tIns="46412" rIns="92824" bIns="4641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8" y="6658664"/>
            <a:ext cx="4002299" cy="351736"/>
          </a:xfrm>
          <a:prstGeom prst="rect">
            <a:avLst/>
          </a:prstGeom>
        </p:spPr>
        <p:txBody>
          <a:bodyPr vert="horz" lIns="92824" tIns="46412" rIns="92824" bIns="46412" rtlCol="0" anchor="b"/>
          <a:lstStyle>
            <a:lvl1pPr algn="r">
              <a:defRPr sz="1200"/>
            </a:lvl1pPr>
          </a:lstStyle>
          <a:p>
            <a:fld id="{1760F4E4-CC15-48A1-821A-870394241B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773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24" tIns="46412" rIns="92824" bIns="4641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8" y="0"/>
            <a:ext cx="4002299" cy="350520"/>
          </a:xfrm>
          <a:prstGeom prst="rect">
            <a:avLst/>
          </a:prstGeom>
        </p:spPr>
        <p:txBody>
          <a:bodyPr vert="horz" lIns="92824" tIns="46412" rIns="92824" bIns="4641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117F59-8BFB-4DDD-A1BC-4AD88648A80E}" type="datetimeFigureOut">
              <a:rPr lang="en-US"/>
              <a:pPr>
                <a:defRPr/>
              </a:pPr>
              <a:t>11/12/2017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7050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4" tIns="46412" rIns="92824" bIns="4641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vert="horz" lIns="92824" tIns="46412" rIns="92824" bIns="4641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2824" tIns="46412" rIns="92824" bIns="4641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8" y="6658664"/>
            <a:ext cx="4002299" cy="350520"/>
          </a:xfrm>
          <a:prstGeom prst="rect">
            <a:avLst/>
          </a:prstGeom>
        </p:spPr>
        <p:txBody>
          <a:bodyPr vert="horz" lIns="92824" tIns="46412" rIns="92824" bIns="4641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5701EB-BCE9-4EA9-8303-2296970504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2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42A1E-0182-264F-B398-5C56DBAFC9F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065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Says it 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55CB6-89F1-4B9C-B139-E7B8915277C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72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Says it 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55CB6-89F1-4B9C-B139-E7B8915277C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960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Says it 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55CB6-89F1-4B9C-B139-E7B8915277C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739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Jan</a:t>
            </a:r>
            <a:r>
              <a:rPr lang="en-US" baseline="0" dirty="0" smtClean="0"/>
              <a:t> through Aug = 8 months = ¾ year = 274 days.  274/117 = </a:t>
            </a:r>
            <a:r>
              <a:rPr lang="en-US" b="1" baseline="0" dirty="0" smtClean="0"/>
              <a:t>1 new feature roughly every 2 days</a:t>
            </a:r>
          </a:p>
          <a:p>
            <a:pPr marL="625444" marR="0" lvl="1" indent="-1682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Testament to all involved, including dev, QA, business partners (for requirements, UT,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), org readiness, </a:t>
            </a:r>
            <a:r>
              <a:rPr lang="en-US" baseline="0" dirty="0" err="1" smtClean="0"/>
              <a:t>CoE</a:t>
            </a:r>
            <a:endParaRPr lang="en-US" baseline="0" dirty="0" smtClean="0"/>
          </a:p>
          <a:p>
            <a:pPr marL="168244" marR="0" lvl="0" indent="-1682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pPr fontAlgn="ctr"/>
            <a:r>
              <a:rPr lang="en-US" dirty="0" smtClean="0"/>
              <a:t>Includes 32 enhancements delivered by the </a:t>
            </a:r>
            <a:r>
              <a:rPr lang="en-US" dirty="0" err="1" smtClean="0"/>
              <a:t>CoE</a:t>
            </a:r>
            <a:endParaRPr lang="en-US" dirty="0" smtClean="0"/>
          </a:p>
          <a:p>
            <a:pPr fontAlgn="ctr"/>
            <a:endParaRPr lang="en-US" dirty="0" smtClean="0"/>
          </a:p>
          <a:p>
            <a:pPr lvl="1" fontAlgn="ctr"/>
            <a:r>
              <a:rPr lang="en-US" dirty="0" smtClean="0"/>
              <a:t>50 total “Passed to </a:t>
            </a:r>
            <a:r>
              <a:rPr lang="en-US" dirty="0" err="1" smtClean="0"/>
              <a:t>CoE</a:t>
            </a:r>
            <a:r>
              <a:rPr lang="en-US" dirty="0" smtClean="0"/>
              <a:t>”</a:t>
            </a:r>
          </a:p>
          <a:p>
            <a:pPr lvl="1" fontAlgn="ctr"/>
            <a:r>
              <a:rPr lang="en-US" dirty="0" smtClean="0"/>
              <a:t>32 delivered</a:t>
            </a:r>
          </a:p>
          <a:p>
            <a:pPr lvl="1" fontAlgn="ctr"/>
            <a:r>
              <a:rPr lang="en-US" dirty="0" smtClean="0"/>
              <a:t>6 in progress</a:t>
            </a:r>
          </a:p>
          <a:p>
            <a:pPr lvl="1" fontAlgn="ctr"/>
            <a:r>
              <a:rPr lang="en-US" dirty="0" smtClean="0"/>
              <a:t>12 not delivered</a:t>
            </a:r>
          </a:p>
          <a:p>
            <a:pPr lvl="2" fontAlgn="ctr"/>
            <a:r>
              <a:rPr lang="en-US" dirty="0" smtClean="0"/>
              <a:t>retracted or implemented via a business process change or reporting solution</a:t>
            </a:r>
          </a:p>
          <a:p>
            <a:pPr marL="168244" indent="-168244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F1122-D2A7-48D0-A11C-23328102A6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4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Says it 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55CB6-89F1-4B9C-B139-E7B8915277CD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27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Says it 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55CB6-89F1-4B9C-B139-E7B8915277CD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747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720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122363"/>
            <a:ext cx="7162800" cy="238760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10000"/>
            <a:ext cx="7162800" cy="144780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44" y="5958117"/>
            <a:ext cx="4612756" cy="40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65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568" y="274320"/>
            <a:ext cx="5857467" cy="487362"/>
          </a:xfrm>
        </p:spPr>
        <p:txBody>
          <a:bodyPr/>
          <a:lstStyle>
            <a:lvl1pPr>
              <a:defRPr sz="2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467" y="649287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Page </a:t>
            </a:r>
            <a:fld id="{56856005-70BF-4897-BEE7-F06D51F212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39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Title White w/ wav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59668" y="632310"/>
            <a:ext cx="6985793" cy="1272690"/>
          </a:xfrm>
          <a:prstGeom prst="rect">
            <a:avLst/>
          </a:prstGeom>
          <a:solidFill>
            <a:srgbClr val="67202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8284" y="809000"/>
            <a:ext cx="8229600" cy="927570"/>
          </a:xfrm>
        </p:spPr>
        <p:txBody>
          <a:bodyPr anchor="t">
            <a:normAutofit/>
          </a:bodyPr>
          <a:lstStyle>
            <a:lvl1pPr algn="l">
              <a:defRPr sz="4000" b="1" cap="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Header Verdana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3033" y="2093015"/>
            <a:ext cx="6408737" cy="552076"/>
          </a:xfrm>
        </p:spPr>
        <p:txBody>
          <a:bodyPr anchor="b">
            <a:normAutofit/>
          </a:bodyPr>
          <a:lstStyle>
            <a:lvl1pPr marL="0" indent="0">
              <a:buNone/>
              <a:defRPr sz="2400" b="0">
                <a:solidFill>
                  <a:srgbClr val="6A5E5B"/>
                </a:solidFill>
                <a:latin typeface="Arial "/>
                <a:cs typeface="Arial 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361949" y="6109446"/>
            <a:ext cx="6400800" cy="457200"/>
          </a:xfrm>
        </p:spPr>
        <p:txBody>
          <a:bodyPr/>
          <a:lstStyle>
            <a:lvl1pPr marL="0" indent="0" algn="l">
              <a:buNone/>
              <a:defRPr sz="1600" b="0" i="0" baseline="0">
                <a:solidFill>
                  <a:srgbClr val="6A5E5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2588700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B18154D-BD54-4F02-8454-968CA7709A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50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84" y="2133600"/>
            <a:ext cx="3657600" cy="38696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133600"/>
            <a:ext cx="3657600" cy="38696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F85F19-C241-4B5F-9078-231DDFD6E6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8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79" y="2147888"/>
            <a:ext cx="3657600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579" y="2971799"/>
            <a:ext cx="3657600" cy="300758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47888"/>
            <a:ext cx="3657600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971800"/>
            <a:ext cx="3657600" cy="300758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2B0701-EDA1-412E-B295-16F23DCE1C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94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C1A9-67C2-485A-BF6D-D72D106906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54505" y="4114800"/>
            <a:ext cx="7543800" cy="1879353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54505" y="2141538"/>
            <a:ext cx="7543800" cy="187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13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ve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BEC1A9-67C2-485A-BF6D-D72D106906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50495" y="4124158"/>
            <a:ext cx="7543800" cy="187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950495" y="2141661"/>
            <a:ext cx="7543800" cy="1879353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1472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1A1834-7E1C-4026-AE52-F53238CAF8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16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96D3F8-C9AD-4B52-A2C7-CA1749FA5B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46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/ wav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newfooter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4" y="401639"/>
            <a:ext cx="7799387" cy="97419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 sz="3300" dirty="0">
                <a:solidFill>
                  <a:srgbClr val="67202F"/>
                </a:solidFill>
                <a:latin typeface="Verdana"/>
                <a:cs typeface="Verdana"/>
              </a:rPr>
              <a:t>Header</a:t>
            </a:r>
            <a:r>
              <a:rPr lang="en-US" sz="3300" baseline="0" dirty="0">
                <a:solidFill>
                  <a:srgbClr val="67202F"/>
                </a:solidFill>
                <a:latin typeface="Verdana"/>
                <a:cs typeface="Verdana"/>
              </a:rPr>
              <a:t> (Verdana 44)</a:t>
            </a:r>
            <a:endParaRPr lang="en-US" sz="3300" dirty="0">
              <a:solidFill>
                <a:srgbClr val="67202F"/>
              </a:solidFill>
              <a:latin typeface="Verdana"/>
              <a:cs typeface="Verdan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111251" y="1703388"/>
            <a:ext cx="7377113" cy="3313112"/>
          </a:xfr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800" dirty="0">
                <a:solidFill>
                  <a:srgbClr val="6A5E5B"/>
                </a:solidFill>
                <a:latin typeface="Verdana"/>
                <a:cs typeface="Verdana"/>
              </a:rPr>
              <a:t>Content</a:t>
            </a:r>
            <a:r>
              <a:rPr lang="en-US" sz="1800" baseline="0" dirty="0">
                <a:solidFill>
                  <a:srgbClr val="6A5E5B"/>
                </a:solidFill>
                <a:latin typeface="Verdana"/>
                <a:cs typeface="Verdana"/>
              </a:rPr>
              <a:t> (Verdana 24)</a:t>
            </a:r>
            <a:endParaRPr lang="en-US" sz="1800" dirty="0">
              <a:solidFill>
                <a:srgbClr val="6A5E5B"/>
              </a:solidFill>
              <a:latin typeface="Verdana"/>
              <a:cs typeface="Verdana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8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rgbClr val="67202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4504" y="21336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28650" y="6213227"/>
            <a:ext cx="635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BEC1A9-67C2-485A-BF6D-D72D106906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15" y="6274283"/>
            <a:ext cx="2732435" cy="24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9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2" r:id="rId9"/>
    <p:sldLayoutId id="2147483773" r:id="rId10"/>
    <p:sldLayoutId id="214748377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55563" indent="0"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4488" indent="-344488" algn="l" defTabSz="914400" rtl="0" eaLnBrk="1" latinLnBrk="0" hangingPunct="1">
        <a:lnSpc>
          <a:spcPct val="100000"/>
        </a:lnSpc>
        <a:spcBef>
          <a:spcPts val="1000"/>
        </a:spcBef>
        <a:buClr>
          <a:srgbClr val="67202F"/>
        </a:buClr>
        <a:buSzPct val="90000"/>
        <a:buFont typeface="Calibri" panose="020F0502020204030204" pitchFamily="34" charset="0"/>
        <a:buChar char="●"/>
        <a:defRPr sz="40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858838" indent="-288925" algn="l" defTabSz="914400" rtl="0" eaLnBrk="1" latinLnBrk="0" hangingPunct="1">
        <a:lnSpc>
          <a:spcPct val="100000"/>
        </a:lnSpc>
        <a:spcBef>
          <a:spcPts val="500"/>
        </a:spcBef>
        <a:buClr>
          <a:schemeClr val="accent6">
            <a:lumMod val="50000"/>
          </a:schemeClr>
        </a:buClr>
        <a:buFont typeface="Calibri" panose="020F0502020204030204" pitchFamily="34" charset="0"/>
        <a:buChar char="−"/>
        <a:defRPr sz="36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316038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5">
            <a:lumMod val="50000"/>
          </a:schemeClr>
        </a:buClr>
        <a:buSzPct val="120000"/>
        <a:buFont typeface="Calibri" panose="020F0502020204030204" pitchFamily="34" charset="0"/>
        <a:buChar char="▪"/>
        <a:defRPr sz="32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44">
          <p15:clr>
            <a:srgbClr val="F26B43"/>
          </p15:clr>
        </p15:guide>
        <p15:guide id="2" pos="384">
          <p15:clr>
            <a:srgbClr val="F26B43"/>
          </p15:clr>
        </p15:guide>
        <p15:guide id="3" orient="horz" pos="105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2"/>
          <p:cNvSpPr txBox="1">
            <a:spLocks noChangeArrowheads="1"/>
          </p:cNvSpPr>
          <p:nvPr userDrawn="1"/>
        </p:nvSpPr>
        <p:spPr bwMode="auto">
          <a:xfrm>
            <a:off x="0" y="6457891"/>
            <a:ext cx="9144000" cy="323165"/>
          </a:xfrm>
          <a:prstGeom prst="rect">
            <a:avLst/>
          </a:prstGeom>
          <a:solidFill>
            <a:srgbClr val="EE1D24"/>
          </a:solidFill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704850">
              <a:spcBef>
                <a:spcPct val="50000"/>
              </a:spcBef>
              <a:buClr>
                <a:schemeClr val="accent2"/>
              </a:buClr>
              <a:buFont typeface="Arial" charset="0"/>
              <a:buNone/>
              <a:defRPr/>
            </a:pPr>
            <a:endParaRPr lang="en-US" sz="600" b="1" i="1" dirty="0" smtClean="0">
              <a:solidFill>
                <a:schemeClr val="bg1"/>
              </a:solidFill>
              <a:latin typeface="Arial" charset="0"/>
              <a:ea typeface="ＭＳ Ｐゴシック" pitchFamily="-105" charset="-128"/>
            </a:endParaRPr>
          </a:p>
          <a:p>
            <a:pPr algn="ctr" defTabSz="704850">
              <a:spcBef>
                <a:spcPct val="50000"/>
              </a:spcBef>
              <a:buClr>
                <a:schemeClr val="accent2"/>
              </a:buClr>
              <a:buFont typeface="Arial" charset="0"/>
              <a:buNone/>
              <a:defRPr/>
            </a:pPr>
            <a:endParaRPr lang="en-US" sz="600" b="1" i="1" dirty="0">
              <a:solidFill>
                <a:schemeClr val="bg1"/>
              </a:solidFill>
              <a:latin typeface="Arial" charset="0"/>
              <a:ea typeface="ＭＳ Ｐゴシック" pitchFamily="-105" charset="-128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309" y="274320"/>
            <a:ext cx="5857467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7"/>
          <p:cNvGrpSpPr>
            <a:grpSpLocks/>
          </p:cNvGrpSpPr>
          <p:nvPr userDrawn="1"/>
        </p:nvGrpSpPr>
        <p:grpSpPr bwMode="auto">
          <a:xfrm>
            <a:off x="304800" y="762000"/>
            <a:ext cx="8534400" cy="76200"/>
            <a:chOff x="2880" y="-720"/>
            <a:chExt cx="1968" cy="144"/>
          </a:xfrm>
        </p:grpSpPr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880" y="-720"/>
              <a:ext cx="1968" cy="114"/>
            </a:xfrm>
            <a:prstGeom prst="rect">
              <a:avLst/>
            </a:prstGeom>
            <a:solidFill>
              <a:srgbClr val="EE2D24"/>
            </a:solidFill>
            <a:ln w="12700" algn="ctr">
              <a:solidFill>
                <a:srgbClr val="EE2D24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  <a:defRPr/>
              </a:pPr>
              <a:endParaRPr lang="en-US" sz="1350" dirty="0">
                <a:ea typeface="ＭＳ Ｐゴシック" pitchFamily="-105" charset="-128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 userDrawn="1"/>
          </p:nvSpPr>
          <p:spPr bwMode="auto">
            <a:xfrm>
              <a:off x="2880" y="-603"/>
              <a:ext cx="1968" cy="27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buFont typeface="Wingdings" pitchFamily="2" charset="2"/>
                <a:buNone/>
                <a:defRPr/>
              </a:pPr>
              <a:endParaRPr lang="en-US" sz="1350" dirty="0">
                <a:ea typeface="ＭＳ Ｐゴシック" pitchFamily="-105" charset="-128"/>
              </a:endParaRPr>
            </a:p>
          </p:txBody>
        </p:sp>
      </p:grpSp>
      <p:pic>
        <p:nvPicPr>
          <p:cNvPr id="10" name="Picture 2" descr="AARP-RP-LockUp-CMYK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331789"/>
            <a:ext cx="1055301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1" descr="C:\Documents and Settings\mtsmith\My Documents\My Pictures\Fdn_48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264" y="331789"/>
            <a:ext cx="881861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3771900" y="6504057"/>
            <a:ext cx="14574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 smtClean="0">
                <a:solidFill>
                  <a:schemeClr val="bg1"/>
                </a:solidFill>
              </a:rPr>
              <a:t>Confidential &amp; Proprietary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9467" y="649287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56856005-70BF-4897-BEE7-F06D51F212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33352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spcBef>
          <a:spcPct val="0"/>
        </a:spcBef>
        <a:buNone/>
        <a:defRPr sz="16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taxaide@aarp.or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>
                <a:latin typeface="Verdana"/>
                <a:cs typeface="Verdana"/>
              </a:rPr>
              <a:t>2017</a:t>
            </a:r>
            <a:r>
              <a:rPr lang="en-US" dirty="0" smtClean="0">
                <a:latin typeface="Verdana"/>
                <a:cs typeface="Verdana"/>
              </a:rPr>
              <a:t> </a:t>
            </a:r>
            <a:r>
              <a:rPr lang="en-US" dirty="0">
                <a:latin typeface="Verdana"/>
                <a:cs typeface="Verdana"/>
              </a:rPr>
              <a:t>District Coordinators Meeting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3033" y="579705"/>
            <a:ext cx="7886700" cy="1325563"/>
          </a:xfrm>
          <a:prstGeom prst="rect">
            <a:avLst/>
          </a:prstGeom>
          <a:solidFill>
            <a:srgbClr val="67202F"/>
          </a:solidFill>
        </p:spPr>
        <p:txBody>
          <a:bodyPr vert="horz" lIns="91440" tIns="45720" rIns="91440" bIns="45720" rtlCol="0" anchor="t">
            <a:normAutofit/>
          </a:bodyPr>
          <a:lstStyle>
            <a:lvl1pPr marL="55563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rgbClr val="FFFFFF"/>
                </a:solidFill>
                <a:latin typeface="Arial"/>
                <a:ea typeface="Verdana" panose="020B0604030504040204" pitchFamily="34" charset="0"/>
                <a:cs typeface="Arial"/>
              </a:defRPr>
            </a:lvl1pPr>
          </a:lstStyle>
          <a:p>
            <a:pPr algn="ctr" fontAlgn="auto">
              <a:lnSpc>
                <a:spcPct val="150000"/>
              </a:lnSpc>
              <a:spcAft>
                <a:spcPts val="0"/>
              </a:spcAft>
            </a:pPr>
            <a:r>
              <a:rPr lang="en-US" dirty="0" smtClean="0"/>
              <a:t>AARP Foundation Tax-AIDE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639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OneSupport Agent Support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28650" y="1905000"/>
            <a:ext cx="813435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Change impacts </a:t>
            </a:r>
            <a:r>
              <a:rPr lang="en-US" dirty="0" smtClean="0">
                <a:solidFill>
                  <a:srgbClr val="FF0000"/>
                </a:solidFill>
              </a:rPr>
              <a:t>all</a:t>
            </a:r>
            <a:r>
              <a:rPr lang="en-US" dirty="0" smtClean="0"/>
              <a:t> Volunteer Roles</a:t>
            </a:r>
          </a:p>
          <a:p>
            <a:pPr lvl="1"/>
            <a:r>
              <a:rPr lang="en-US" dirty="0" smtClean="0"/>
              <a:t>Supports and reinforces 2017-2018 </a:t>
            </a:r>
            <a:r>
              <a:rPr lang="en-US" dirty="0"/>
              <a:t>Policy and Procedures Manual </a:t>
            </a:r>
            <a:r>
              <a:rPr lang="en-US" dirty="0" smtClean="0"/>
              <a:t>Section 11.3.1</a:t>
            </a:r>
            <a:r>
              <a:rPr lang="en-US" dirty="0"/>
              <a:t>	Communication and supervisor hierarchy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18154D-BD54-4F02-8454-968CA7709A4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8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OneSupport Agent Support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28650" y="1904999"/>
            <a:ext cx="8362950" cy="4308227"/>
          </a:xfrm>
        </p:spPr>
        <p:txBody>
          <a:bodyPr>
            <a:noAutofit/>
          </a:bodyPr>
          <a:lstStyle/>
          <a:p>
            <a:r>
              <a:rPr lang="en-US" dirty="0"/>
              <a:t>Communication and supervisor hierarchy</a:t>
            </a:r>
          </a:p>
          <a:p>
            <a:pPr lvl="1"/>
            <a:r>
              <a:rPr lang="en-US" dirty="0" smtClean="0"/>
              <a:t>Enforces policy</a:t>
            </a:r>
          </a:p>
          <a:p>
            <a:pPr lvl="1"/>
            <a:r>
              <a:rPr lang="en-US" dirty="0" smtClean="0"/>
              <a:t>Quantifies knowledge gaps allowing for better local training</a:t>
            </a:r>
          </a:p>
          <a:p>
            <a:pPr lvl="1"/>
            <a:r>
              <a:rPr lang="en-US" dirty="0" smtClean="0"/>
              <a:t>Allows unique state processes</a:t>
            </a:r>
          </a:p>
          <a:p>
            <a:pPr lvl="1"/>
            <a:r>
              <a:rPr lang="en-US" dirty="0" smtClean="0"/>
              <a:t>Builds community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18154D-BD54-4F02-8454-968CA7709A4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05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OneSupport Agent Support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28650" y="1905000"/>
            <a:ext cx="8210550" cy="4114800"/>
          </a:xfrm>
        </p:spPr>
        <p:txBody>
          <a:bodyPr>
            <a:noAutofit/>
          </a:bodyPr>
          <a:lstStyle/>
          <a:p>
            <a:r>
              <a:rPr lang="en-US" dirty="0" smtClean="0"/>
              <a:t>Volunteer who sends Email to </a:t>
            </a:r>
            <a:r>
              <a:rPr lang="en-US" dirty="0" smtClean="0">
                <a:hlinkClick r:id="rId2"/>
              </a:rPr>
              <a:t>taxaide@aarp.org</a:t>
            </a:r>
            <a:endParaRPr lang="en-US" dirty="0" smtClean="0"/>
          </a:p>
          <a:p>
            <a:pPr lvl="1"/>
            <a:r>
              <a:rPr lang="en-US" dirty="0" smtClean="0"/>
              <a:t>Generic Response</a:t>
            </a:r>
          </a:p>
          <a:p>
            <a:pPr lvl="1"/>
            <a:r>
              <a:rPr lang="en-US" dirty="0" smtClean="0"/>
              <a:t>Communication Hierarchy</a:t>
            </a:r>
          </a:p>
          <a:p>
            <a:pPr lvl="1"/>
            <a:r>
              <a:rPr lang="en-US" dirty="0" smtClean="0"/>
              <a:t>Use ‘Submit a Request’ via Portal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18154D-BD54-4F02-8454-968CA7709A4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11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26" y="364239"/>
            <a:ext cx="7886700" cy="1325563"/>
          </a:xfrm>
        </p:spPr>
        <p:txBody>
          <a:bodyPr/>
          <a:lstStyle/>
          <a:p>
            <a:r>
              <a:rPr lang="en-US" dirty="0"/>
              <a:t>OneSupport Agent Support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28650" y="1905000"/>
            <a:ext cx="8210550" cy="4114800"/>
          </a:xfrm>
        </p:spPr>
        <p:txBody>
          <a:bodyPr>
            <a:noAutofit/>
          </a:bodyPr>
          <a:lstStyle/>
          <a:p>
            <a:r>
              <a:rPr lang="en-US" dirty="0" smtClean="0"/>
              <a:t>‘Submit a Request’ via the Portal</a:t>
            </a:r>
          </a:p>
          <a:p>
            <a:pPr lvl="1"/>
            <a:r>
              <a:rPr lang="en-US" dirty="0" smtClean="0"/>
              <a:t>Auto triaged by Form and Subtopic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3690" t="28125" r="25548" b="23958"/>
          <a:stretch/>
        </p:blipFill>
        <p:spPr>
          <a:xfrm>
            <a:off x="605246" y="3352800"/>
            <a:ext cx="7905750" cy="35052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18154D-BD54-4F02-8454-968CA7709A4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38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OneSupport Agent Support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28650" y="1905000"/>
            <a:ext cx="8210550" cy="4114800"/>
          </a:xfrm>
        </p:spPr>
        <p:txBody>
          <a:bodyPr>
            <a:noAutofit/>
          </a:bodyPr>
          <a:lstStyle/>
          <a:p>
            <a:r>
              <a:rPr lang="en-US" dirty="0" smtClean="0"/>
              <a:t>‘Submit a Request’ via the Portal</a:t>
            </a:r>
          </a:p>
          <a:p>
            <a:pPr lvl="1"/>
            <a:r>
              <a:rPr lang="en-US" dirty="0" smtClean="0"/>
              <a:t>Auto triaged by Form and Subtopic</a:t>
            </a:r>
          </a:p>
          <a:p>
            <a:pPr lvl="1"/>
            <a:r>
              <a:rPr lang="en-US" dirty="0" smtClean="0"/>
              <a:t>Answered in Normal business hours</a:t>
            </a:r>
          </a:p>
          <a:p>
            <a:pPr lvl="2"/>
            <a:r>
              <a:rPr lang="en-US" dirty="0" smtClean="0"/>
              <a:t>Adjusted for time zone of agent</a:t>
            </a:r>
          </a:p>
          <a:p>
            <a:pPr lvl="2"/>
            <a:r>
              <a:rPr lang="en-US" dirty="0" smtClean="0"/>
              <a:t>No weekends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18154D-BD54-4F02-8454-968CA7709A4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17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OneSupport Agent Support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28650" y="1905000"/>
            <a:ext cx="8210550" cy="4114800"/>
          </a:xfrm>
        </p:spPr>
        <p:txBody>
          <a:bodyPr>
            <a:noAutofit/>
          </a:bodyPr>
          <a:lstStyle/>
          <a:p>
            <a:r>
              <a:rPr lang="en-US" dirty="0" smtClean="0"/>
              <a:t>‘Submit a Request’ via the Portal</a:t>
            </a:r>
          </a:p>
          <a:p>
            <a:pPr lvl="1"/>
            <a:r>
              <a:rPr lang="en-US" dirty="0"/>
              <a:t>From SMT or higher, questions will be answered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18154D-BD54-4F02-8454-968CA7709A4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OneSupport Agent Support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28650" y="1905000"/>
            <a:ext cx="8210550" cy="4114800"/>
          </a:xfrm>
        </p:spPr>
        <p:txBody>
          <a:bodyPr>
            <a:noAutofit/>
          </a:bodyPr>
          <a:lstStyle/>
          <a:p>
            <a:r>
              <a:rPr lang="en-US" dirty="0" smtClean="0"/>
              <a:t>‘Submit a Request’ via the Portal</a:t>
            </a:r>
          </a:p>
          <a:p>
            <a:pPr lvl="1"/>
            <a:r>
              <a:rPr lang="en-US" dirty="0" smtClean="0"/>
              <a:t>From Local and District volunteers, with supervisors copied, </a:t>
            </a:r>
            <a:r>
              <a:rPr lang="en-US" dirty="0"/>
              <a:t>questions will be answered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From Local and District volunteers, with </a:t>
            </a:r>
            <a:r>
              <a:rPr lang="en-US" dirty="0" smtClean="0"/>
              <a:t>NO supervisors copied</a:t>
            </a:r>
            <a:r>
              <a:rPr lang="en-US" dirty="0"/>
              <a:t>, questions </a:t>
            </a:r>
            <a:r>
              <a:rPr lang="en-US" dirty="0" smtClean="0"/>
              <a:t>returned unanswered.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18154D-BD54-4F02-8454-968CA7709A4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8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10" y="335280"/>
            <a:ext cx="4369779" cy="58263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1600" y="2992095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Questions?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7300" y="8382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Comments?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7978" y="5145990"/>
            <a:ext cx="36884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Concerns?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96D3F8-C9AD-4B52-A2C7-CA1749FA5B4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40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676400"/>
            <a:ext cx="6544491" cy="25146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Volunteer Portal Development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916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659" y="521492"/>
            <a:ext cx="5857467" cy="487362"/>
          </a:xfrm>
        </p:spPr>
        <p:txBody>
          <a:bodyPr/>
          <a:lstStyle/>
          <a:p>
            <a:r>
              <a:rPr lang="en-US" dirty="0" smtClean="0"/>
              <a:t>Enhancements Delivered in Releases 3.1/3.2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009" y="521492"/>
            <a:ext cx="2914650" cy="5422108"/>
          </a:xfrm>
        </p:spPr>
        <p:txBody>
          <a:bodyPr>
            <a:noAutofit/>
          </a:bodyPr>
          <a:lstStyle/>
          <a:p>
            <a:pPr fontAlgn="ctr"/>
            <a:r>
              <a:rPr lang="en-US" sz="2400" b="1" dirty="0" smtClean="0"/>
              <a:t>117</a:t>
            </a:r>
            <a:r>
              <a:rPr lang="en-US" sz="2400" dirty="0" smtClean="0"/>
              <a:t> enhancement stories delivered in Releases 3.1/3.2</a:t>
            </a:r>
          </a:p>
          <a:p>
            <a:pPr fontAlgn="ctr"/>
            <a:r>
              <a:rPr lang="en-US" sz="2400" dirty="0" smtClean="0"/>
              <a:t>Large focus on </a:t>
            </a:r>
          </a:p>
          <a:p>
            <a:pPr lvl="1" fontAlgn="ctr"/>
            <a:r>
              <a:rPr lang="en-US" sz="2400" dirty="0" smtClean="0"/>
              <a:t>Expenses and Stipends</a:t>
            </a:r>
          </a:p>
          <a:p>
            <a:pPr lvl="1" fontAlgn="ctr"/>
            <a:r>
              <a:rPr lang="en-US" sz="2400" dirty="0" smtClean="0"/>
              <a:t>Vol Communications</a:t>
            </a:r>
          </a:p>
          <a:p>
            <a:pPr lvl="1" fontAlgn="ctr"/>
            <a:r>
              <a:rPr lang="en-US" sz="2400" dirty="0" smtClean="0"/>
              <a:t>Vol Lifecycle </a:t>
            </a:r>
            <a:r>
              <a:rPr lang="en-US" sz="2400" dirty="0" err="1" smtClean="0"/>
              <a:t>Mgmt</a:t>
            </a:r>
            <a:endParaRPr lang="en-US" sz="2400" dirty="0" smtClean="0"/>
          </a:p>
          <a:p>
            <a:pPr fontAlgn="ctr"/>
            <a:r>
              <a:rPr lang="en-US" sz="2400" dirty="0" smtClean="0"/>
              <a:t>Does not include over 200 bug fixes or data corrections.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856005-70BF-4897-BEE7-F06D51F21211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191455"/>
              </p:ext>
            </p:extLst>
          </p:nvPr>
        </p:nvGraphicFramePr>
        <p:xfrm>
          <a:off x="3086100" y="1600200"/>
          <a:ext cx="5915026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857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28650" y="1905001"/>
            <a:ext cx="7869654" cy="4308226"/>
          </a:xfrm>
        </p:spPr>
        <p:txBody>
          <a:bodyPr>
            <a:normAutofit/>
          </a:bodyPr>
          <a:lstStyle/>
          <a:p>
            <a:r>
              <a:rPr lang="en-US" dirty="0" smtClean="0"/>
              <a:t>NOC Reorganization</a:t>
            </a:r>
          </a:p>
          <a:p>
            <a:r>
              <a:rPr lang="en-US" dirty="0" smtClean="0"/>
              <a:t>OneSupport </a:t>
            </a:r>
            <a:r>
              <a:rPr lang="en-US" dirty="0" smtClean="0"/>
              <a:t>Process Change </a:t>
            </a:r>
          </a:p>
          <a:p>
            <a:r>
              <a:rPr lang="en-US" dirty="0"/>
              <a:t>Portal Changes</a:t>
            </a:r>
          </a:p>
          <a:p>
            <a:pPr lvl="1"/>
            <a:r>
              <a:rPr lang="en-US" dirty="0" smtClean="0"/>
              <a:t>Best Practices</a:t>
            </a:r>
          </a:p>
          <a:p>
            <a:r>
              <a:rPr lang="en-US" dirty="0" smtClean="0"/>
              <a:t>OneSupport Help Center</a:t>
            </a:r>
          </a:p>
          <a:p>
            <a:r>
              <a:rPr lang="en-US" dirty="0" smtClean="0"/>
              <a:t>Hands </a:t>
            </a:r>
            <a:r>
              <a:rPr lang="en-US" dirty="0" smtClean="0"/>
              <a:t>on Portal </a:t>
            </a:r>
            <a:r>
              <a:rPr lang="en-US" dirty="0" smtClean="0"/>
              <a:t>Use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18154D-BD54-4F02-8454-968CA7709A4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35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05815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Portal: Categories of Improvement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28650" y="1905000"/>
            <a:ext cx="7869654" cy="4114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Automation of Manual Processes</a:t>
            </a:r>
          </a:p>
          <a:p>
            <a:r>
              <a:rPr lang="en-US" dirty="0" smtClean="0"/>
              <a:t>Business Rules and Security</a:t>
            </a:r>
          </a:p>
          <a:p>
            <a:r>
              <a:rPr lang="en-US" dirty="0" smtClean="0"/>
              <a:t>Reimbursements</a:t>
            </a:r>
          </a:p>
          <a:p>
            <a:r>
              <a:rPr lang="en-US" dirty="0" smtClean="0"/>
              <a:t>Reporting</a:t>
            </a:r>
          </a:p>
          <a:p>
            <a:r>
              <a:rPr lang="en-US" dirty="0" smtClean="0"/>
              <a:t>Recognition and Rewards</a:t>
            </a:r>
          </a:p>
          <a:p>
            <a:r>
              <a:rPr lang="en-US" dirty="0" smtClean="0"/>
              <a:t>Portal Access</a:t>
            </a:r>
          </a:p>
          <a:p>
            <a:r>
              <a:rPr lang="en-US" dirty="0" smtClean="0"/>
              <a:t>Volunteer Communications</a:t>
            </a:r>
          </a:p>
          <a:p>
            <a:r>
              <a:rPr lang="en-US" dirty="0" smtClean="0"/>
              <a:t>Volunteer Lifecycle Management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18154D-BD54-4F02-8454-968CA7709A4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1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05815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Portal: Categories of Improvement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28650" y="1905000"/>
            <a:ext cx="7869654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Release Notes are available on OneSupport before date of release</a:t>
            </a:r>
          </a:p>
          <a:p>
            <a:pPr lvl="1"/>
            <a:r>
              <a:rPr lang="en-US" dirty="0" smtClean="0"/>
              <a:t>Minor &amp; Major releases included</a:t>
            </a:r>
          </a:p>
          <a:p>
            <a:pPr lvl="1"/>
            <a:r>
              <a:rPr lang="en-US" dirty="0" smtClean="0"/>
              <a:t>Announced in SMT Roundup</a:t>
            </a:r>
          </a:p>
          <a:p>
            <a:r>
              <a:rPr lang="en-US" dirty="0" smtClean="0"/>
              <a:t>Outages noted in Message area and SMT Roundup 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18154D-BD54-4F02-8454-968CA7709A4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42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676142"/>
              </p:ext>
            </p:extLst>
          </p:nvPr>
        </p:nvGraphicFramePr>
        <p:xfrm>
          <a:off x="26126" y="0"/>
          <a:ext cx="9144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874">
                  <a:extLst>
                    <a:ext uri="{9D8B030D-6E8A-4147-A177-3AD203B41FA5}">
                      <a16:colId xmlns:a16="http://schemas.microsoft.com/office/drawing/2014/main" val="3188351652"/>
                    </a:ext>
                  </a:extLst>
                </a:gridCol>
                <a:gridCol w="3682941">
                  <a:extLst>
                    <a:ext uri="{9D8B030D-6E8A-4147-A177-3AD203B41FA5}">
                      <a16:colId xmlns:a16="http://schemas.microsoft.com/office/drawing/2014/main" val="2213233498"/>
                    </a:ext>
                  </a:extLst>
                </a:gridCol>
                <a:gridCol w="3582186">
                  <a:extLst>
                    <a:ext uri="{9D8B030D-6E8A-4147-A177-3AD203B41FA5}">
                      <a16:colId xmlns:a16="http://schemas.microsoft.com/office/drawing/2014/main" val="1255614785"/>
                    </a:ext>
                  </a:extLst>
                </a:gridCol>
              </a:tblGrid>
              <a:tr h="846466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Release 3.0 - 3.1.6</a:t>
                      </a:r>
                    </a:p>
                    <a:p>
                      <a:pPr algn="ctr"/>
                      <a:r>
                        <a:rPr lang="en-US" sz="2000" dirty="0" smtClean="0"/>
                        <a:t> through July</a:t>
                      </a:r>
                      <a:r>
                        <a:rPr lang="en-US" sz="2000" baseline="0" dirty="0" smtClean="0"/>
                        <a:t> 2017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Release 3.2</a:t>
                      </a:r>
                    </a:p>
                    <a:p>
                      <a:pPr algn="ctr"/>
                      <a:r>
                        <a:rPr lang="en-US" sz="2000" dirty="0" smtClean="0"/>
                        <a:t>August 2017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888779"/>
                  </a:ext>
                </a:extLst>
              </a:tr>
              <a:tr h="207768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New Features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Exit Surveys</a:t>
                      </a:r>
                    </a:p>
                    <a:p>
                      <a:r>
                        <a:rPr lang="en-US" sz="2000" dirty="0" smtClean="0"/>
                        <a:t>Personal</a:t>
                      </a:r>
                      <a:r>
                        <a:rPr lang="en-US" sz="2000" baseline="0" dirty="0" smtClean="0"/>
                        <a:t> Data Change </a:t>
                      </a:r>
                    </a:p>
                    <a:p>
                      <a:r>
                        <a:rPr lang="en-US" sz="2000" baseline="0" dirty="0" smtClean="0"/>
                        <a:t>                         Notification</a:t>
                      </a:r>
                    </a:p>
                    <a:p>
                      <a:r>
                        <a:rPr lang="en-US" sz="2000" baseline="0" dirty="0" smtClean="0"/>
                        <a:t>IRS Certification Phase 1</a:t>
                      </a:r>
                    </a:p>
                    <a:p>
                      <a:r>
                        <a:rPr lang="en-US" sz="2000" baseline="0" dirty="0" smtClean="0"/>
                        <a:t>Donated Funds Process</a:t>
                      </a:r>
                    </a:p>
                    <a:p>
                      <a:r>
                        <a:rPr lang="en-US" sz="2000" baseline="0" dirty="0" smtClean="0"/>
                        <a:t>State Cap Process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IRS Certification Phase 2</a:t>
                      </a:r>
                    </a:p>
                    <a:p>
                      <a:r>
                        <a:rPr lang="en-US" sz="2000" dirty="0" smtClean="0"/>
                        <a:t>Emails when a new 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              Prospect is added</a:t>
                      </a:r>
                    </a:p>
                    <a:p>
                      <a:r>
                        <a:rPr lang="en-US" sz="2000" dirty="0" smtClean="0"/>
                        <a:t>Automation Prereq.</a:t>
                      </a:r>
                      <a:r>
                        <a:rPr lang="en-US" sz="2000" baseline="0" dirty="0" smtClean="0"/>
                        <a:t> for </a:t>
                      </a:r>
                    </a:p>
                    <a:p>
                      <a:r>
                        <a:rPr lang="en-US" sz="2000" dirty="0" smtClean="0"/>
                        <a:t>               Chatter</a:t>
                      </a:r>
                    </a:p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509699"/>
                  </a:ext>
                </a:extLst>
              </a:tr>
              <a:tr h="196134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Enhancements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Automation of Processes</a:t>
                      </a:r>
                    </a:p>
                    <a:p>
                      <a:r>
                        <a:rPr lang="en-US" sz="2000" dirty="0" smtClean="0"/>
                        <a:t>Years of Service</a:t>
                      </a:r>
                    </a:p>
                    <a:p>
                      <a:r>
                        <a:rPr lang="en-US" sz="2000" dirty="0" smtClean="0"/>
                        <a:t>Initial Portal Access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One Day Sites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Deceased Volunteer Workflow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Delete Duplicate Records</a:t>
                      </a:r>
                    </a:p>
                    <a:p>
                      <a:r>
                        <a:rPr lang="en-US" sz="2000" dirty="0" smtClean="0"/>
                        <a:t>All</a:t>
                      </a:r>
                      <a:r>
                        <a:rPr lang="en-US" sz="2000" baseline="0" dirty="0" smtClean="0"/>
                        <a:t> Volunteer Emails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457887"/>
                  </a:ext>
                </a:extLst>
              </a:tr>
              <a:tr h="197249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Usability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Help Text</a:t>
                      </a:r>
                    </a:p>
                    <a:p>
                      <a:r>
                        <a:rPr lang="en-US" sz="2000" dirty="0" smtClean="0"/>
                        <a:t>Check Image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Reimbursement</a:t>
                      </a:r>
                      <a:r>
                        <a:rPr lang="en-US" sz="2000" baseline="0" dirty="0" smtClean="0"/>
                        <a:t> Entry and </a:t>
                      </a:r>
                      <a:br>
                        <a:rPr lang="en-US" sz="2000" baseline="0" dirty="0" smtClean="0"/>
                      </a:br>
                      <a:r>
                        <a:rPr lang="en-US" sz="2000" baseline="0" dirty="0" smtClean="0"/>
                        <a:t>                                     Fields</a:t>
                      </a:r>
                      <a:endParaRPr lang="en-US" sz="2000" dirty="0" smtClean="0"/>
                    </a:p>
                    <a:p>
                      <a:r>
                        <a:rPr lang="en-US" sz="2000" dirty="0" smtClean="0"/>
                        <a:t>Account Activity Visibility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Data Errors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Add Site name to</a:t>
                      </a:r>
                      <a:br>
                        <a:rPr lang="en-US" sz="2000" dirty="0" smtClean="0"/>
                      </a:br>
                      <a:r>
                        <a:rPr lang="en-US" sz="2000" baseline="0" dirty="0" smtClean="0"/>
                        <a:t>               </a:t>
                      </a:r>
                      <a:r>
                        <a:rPr lang="en-US" sz="2000" dirty="0" smtClean="0"/>
                        <a:t>Reimbursements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Bug Fixes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83093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96D3F8-C9AD-4B52-A2C7-CA1749FA5B4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3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612872"/>
              </p:ext>
            </p:extLst>
          </p:nvPr>
        </p:nvGraphicFramePr>
        <p:xfrm>
          <a:off x="26126" y="0"/>
          <a:ext cx="9144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874">
                  <a:extLst>
                    <a:ext uri="{9D8B030D-6E8A-4147-A177-3AD203B41FA5}">
                      <a16:colId xmlns:a16="http://schemas.microsoft.com/office/drawing/2014/main" val="3188351652"/>
                    </a:ext>
                  </a:extLst>
                </a:gridCol>
                <a:gridCol w="3682941">
                  <a:extLst>
                    <a:ext uri="{9D8B030D-6E8A-4147-A177-3AD203B41FA5}">
                      <a16:colId xmlns:a16="http://schemas.microsoft.com/office/drawing/2014/main" val="2213233498"/>
                    </a:ext>
                  </a:extLst>
                </a:gridCol>
                <a:gridCol w="3582186">
                  <a:extLst>
                    <a:ext uri="{9D8B030D-6E8A-4147-A177-3AD203B41FA5}">
                      <a16:colId xmlns:a16="http://schemas.microsoft.com/office/drawing/2014/main" val="1255614785"/>
                    </a:ext>
                  </a:extLst>
                </a:gridCol>
              </a:tblGrid>
              <a:tr h="846466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Release 3.0 - 3.1.6</a:t>
                      </a:r>
                    </a:p>
                    <a:p>
                      <a:pPr algn="ctr"/>
                      <a:r>
                        <a:rPr lang="en-US" sz="2000" dirty="0" smtClean="0"/>
                        <a:t> through July</a:t>
                      </a:r>
                      <a:r>
                        <a:rPr lang="en-US" sz="2000" baseline="0" dirty="0" smtClean="0"/>
                        <a:t> 2017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Release 3.2</a:t>
                      </a:r>
                    </a:p>
                    <a:p>
                      <a:pPr algn="ctr"/>
                      <a:r>
                        <a:rPr lang="en-US" sz="2000" dirty="0" smtClean="0"/>
                        <a:t>August 2017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888779"/>
                  </a:ext>
                </a:extLst>
              </a:tr>
              <a:tr h="207768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New Features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Exit Surveys</a:t>
                      </a:r>
                    </a:p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Personal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 Data Change </a:t>
                      </a:r>
                    </a:p>
                    <a:p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                         Notification</a:t>
                      </a:r>
                    </a:p>
                    <a:p>
                      <a:r>
                        <a:rPr lang="en-US" sz="2000" baseline="0" dirty="0" smtClean="0"/>
                        <a:t>IRS Certification Phase 1</a:t>
                      </a:r>
                    </a:p>
                    <a:p>
                      <a:r>
                        <a:rPr lang="en-US" sz="2000" baseline="0" dirty="0" smtClean="0"/>
                        <a:t>Donated Funds Process</a:t>
                      </a:r>
                    </a:p>
                    <a:p>
                      <a:r>
                        <a:rPr lang="en-US" sz="2000" baseline="0" dirty="0" smtClean="0"/>
                        <a:t>State Cap Process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IRS Certification Phase 2</a:t>
                      </a:r>
                    </a:p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Emails when a new </a:t>
                      </a:r>
                      <a:br>
                        <a:rPr lang="en-US" sz="2000" b="1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             Prospect is added</a:t>
                      </a:r>
                    </a:p>
                    <a:p>
                      <a:r>
                        <a:rPr lang="en-US" sz="2000" dirty="0" smtClean="0"/>
                        <a:t>Automation Prereq.</a:t>
                      </a:r>
                      <a:r>
                        <a:rPr lang="en-US" sz="2000" baseline="0" dirty="0" smtClean="0"/>
                        <a:t> for </a:t>
                      </a:r>
                    </a:p>
                    <a:p>
                      <a:r>
                        <a:rPr lang="en-US" sz="2000" dirty="0" smtClean="0"/>
                        <a:t>               Chatter</a:t>
                      </a:r>
                    </a:p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509699"/>
                  </a:ext>
                </a:extLst>
              </a:tr>
              <a:tr h="196134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Enhancements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Automation of Processes</a:t>
                      </a:r>
                    </a:p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Years of Service</a:t>
                      </a:r>
                    </a:p>
                    <a:p>
                      <a:r>
                        <a:rPr lang="en-US" sz="2000" dirty="0" smtClean="0"/>
                        <a:t>Initial Portal Access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One Day Sites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Deceased Volunteer Workflow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Delete Duplicate Records</a:t>
                      </a:r>
                    </a:p>
                    <a:p>
                      <a:r>
                        <a:rPr lang="en-US" sz="2000" dirty="0" smtClean="0"/>
                        <a:t>All</a:t>
                      </a:r>
                      <a:r>
                        <a:rPr lang="en-US" sz="2000" baseline="0" dirty="0" smtClean="0"/>
                        <a:t> Volunteer Emails</a:t>
                      </a:r>
                    </a:p>
                    <a:p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Reports &amp; Dashboards</a:t>
                      </a:r>
                    </a:p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457887"/>
                  </a:ext>
                </a:extLst>
              </a:tr>
              <a:tr h="197249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Usability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Help Text</a:t>
                      </a:r>
                    </a:p>
                    <a:p>
                      <a:r>
                        <a:rPr lang="en-US" sz="2000" dirty="0" smtClean="0"/>
                        <a:t>Check Image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Reimbursement</a:t>
                      </a:r>
                      <a:r>
                        <a:rPr lang="en-US" sz="2000" baseline="0" dirty="0" smtClean="0"/>
                        <a:t> Entry and </a:t>
                      </a:r>
                      <a:br>
                        <a:rPr lang="en-US" sz="2000" baseline="0" dirty="0" smtClean="0"/>
                      </a:br>
                      <a:r>
                        <a:rPr lang="en-US" sz="2000" baseline="0" dirty="0" smtClean="0"/>
                        <a:t>                                     Fields</a:t>
                      </a:r>
                      <a:endParaRPr lang="en-US" sz="2000" dirty="0" smtClean="0"/>
                    </a:p>
                    <a:p>
                      <a:r>
                        <a:rPr lang="en-US" sz="2000" dirty="0" smtClean="0"/>
                        <a:t>Account Activity Visibility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Data Errors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Add Site name to</a:t>
                      </a:r>
                      <a:br>
                        <a:rPr lang="en-US" sz="2000" b="1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              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Reimbursements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Bug Fixes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83093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96D3F8-C9AD-4B52-A2C7-CA1749FA5B4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03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Personal Data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Change Notification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18154D-BD54-4F02-8454-968CA7709A4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28650" y="2133600"/>
            <a:ext cx="7869654" cy="3886200"/>
          </a:xfrm>
        </p:spPr>
        <p:txBody>
          <a:bodyPr/>
          <a:lstStyle/>
          <a:p>
            <a:r>
              <a:rPr lang="en-US" dirty="0" smtClean="0"/>
              <a:t>Addresses Data Security Issues</a:t>
            </a:r>
          </a:p>
          <a:p>
            <a:r>
              <a:rPr lang="en-US" dirty="0" smtClean="0"/>
              <a:t>When personal info is changed, volunteer is notified by email.</a:t>
            </a:r>
          </a:p>
          <a:p>
            <a:pPr lvl="1"/>
            <a:r>
              <a:rPr lang="en-US" dirty="0" smtClean="0"/>
              <a:t>Who changed</a:t>
            </a:r>
          </a:p>
          <a:p>
            <a:pPr lvl="1"/>
            <a:r>
              <a:rPr lang="en-US" dirty="0" smtClean="0"/>
              <a:t>What changed</a:t>
            </a:r>
          </a:p>
        </p:txBody>
      </p:sp>
    </p:spTree>
    <p:extLst>
      <p:ext uri="{BB962C8B-B14F-4D97-AF65-F5344CB8AC3E}">
        <p14:creationId xmlns:p14="http://schemas.microsoft.com/office/powerpoint/2010/main" val="5618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Personal Data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Change Notification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18154D-BD54-4F02-8454-968CA7709A4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28650" y="2133600"/>
            <a:ext cx="7869654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State Concerns:</a:t>
            </a:r>
          </a:p>
          <a:p>
            <a:pPr lvl="1"/>
            <a:r>
              <a:rPr lang="en-US" dirty="0" smtClean="0"/>
              <a:t>Who in your state will be making changes?</a:t>
            </a:r>
          </a:p>
          <a:p>
            <a:pPr lvl="1"/>
            <a:r>
              <a:rPr lang="en-US" dirty="0" smtClean="0"/>
              <a:t>What notifications are needed to make a change?</a:t>
            </a:r>
          </a:p>
        </p:txBody>
      </p:sp>
    </p:spTree>
    <p:extLst>
      <p:ext uri="{BB962C8B-B14F-4D97-AF65-F5344CB8AC3E}">
        <p14:creationId xmlns:p14="http://schemas.microsoft.com/office/powerpoint/2010/main" val="27284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Personal Data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Change Notification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18154D-BD54-4F02-8454-968CA7709A4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28650" y="2133600"/>
            <a:ext cx="7869654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BEST PRACTICE:  </a:t>
            </a:r>
            <a:endParaRPr lang="en-US" sz="8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 smtClean="0"/>
              <a:t>Volunteer makes their own changes to personal information. </a:t>
            </a:r>
          </a:p>
          <a:p>
            <a:pPr lvl="1"/>
            <a:r>
              <a:rPr lang="en-US" dirty="0" smtClean="0"/>
              <a:t>Direct Deposit Information</a:t>
            </a:r>
          </a:p>
        </p:txBody>
      </p:sp>
    </p:spTree>
    <p:extLst>
      <p:ext uri="{BB962C8B-B14F-4D97-AF65-F5344CB8AC3E}">
        <p14:creationId xmlns:p14="http://schemas.microsoft.com/office/powerpoint/2010/main" val="322953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Automation of </a:t>
            </a:r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18154D-BD54-4F02-8454-968CA7709A4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28650" y="1828800"/>
            <a:ext cx="7869654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Automation of processes:</a:t>
            </a:r>
          </a:p>
          <a:p>
            <a:pPr lvl="1"/>
            <a:r>
              <a:rPr lang="en-US" dirty="0" smtClean="0"/>
              <a:t>Lessens the possibility of errors</a:t>
            </a:r>
          </a:p>
          <a:p>
            <a:pPr lvl="1"/>
            <a:r>
              <a:rPr lang="en-US" dirty="0" smtClean="0"/>
              <a:t>Changes responsibilities </a:t>
            </a:r>
          </a:p>
          <a:p>
            <a:pPr lvl="2"/>
            <a:r>
              <a:rPr lang="en-US" dirty="0" smtClean="0"/>
              <a:t>ADS is not </a:t>
            </a:r>
            <a:r>
              <a:rPr lang="en-US" dirty="0"/>
              <a:t>the only data </a:t>
            </a:r>
            <a:r>
              <a:rPr lang="en-US" dirty="0" smtClean="0"/>
              <a:t>manager</a:t>
            </a:r>
            <a:endParaRPr lang="en-US" dirty="0"/>
          </a:p>
          <a:p>
            <a:pPr lvl="2"/>
            <a:r>
              <a:rPr lang="en-US" dirty="0" smtClean="0"/>
              <a:t>Administrative tasks by District / Local level volunteers</a:t>
            </a:r>
          </a:p>
          <a:p>
            <a:pPr lvl="2"/>
            <a:r>
              <a:rPr lang="en-US" dirty="0" smtClean="0"/>
              <a:t>Volunteer responsible for their own</a:t>
            </a:r>
          </a:p>
        </p:txBody>
      </p:sp>
    </p:spTree>
    <p:extLst>
      <p:ext uri="{BB962C8B-B14F-4D97-AF65-F5344CB8AC3E}">
        <p14:creationId xmlns:p14="http://schemas.microsoft.com/office/powerpoint/2010/main" val="247910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Automation of </a:t>
            </a:r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18154D-BD54-4F02-8454-968CA7709A4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28650" y="1828800"/>
            <a:ext cx="7869654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Automation of processes:</a:t>
            </a:r>
          </a:p>
          <a:p>
            <a:pPr lvl="1"/>
            <a:r>
              <a:rPr lang="en-US" dirty="0" smtClean="0"/>
              <a:t>Lessens the possibility of errors</a:t>
            </a:r>
          </a:p>
          <a:p>
            <a:pPr lvl="1"/>
            <a:r>
              <a:rPr lang="en-US" dirty="0" smtClean="0"/>
              <a:t>Changes responsibilities </a:t>
            </a:r>
          </a:p>
          <a:p>
            <a:pPr lvl="1"/>
            <a:r>
              <a:rPr lang="en-US" dirty="0" smtClean="0"/>
              <a:t>Creates opportunities</a:t>
            </a:r>
          </a:p>
          <a:p>
            <a:pPr lvl="2"/>
            <a:r>
              <a:rPr lang="en-US" dirty="0" smtClean="0"/>
              <a:t>Volunteers who do not do tax returns</a:t>
            </a:r>
          </a:p>
          <a:p>
            <a:pPr lvl="2"/>
            <a:r>
              <a:rPr lang="en-US" dirty="0" smtClean="0"/>
              <a:t>Leadership transitions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79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Automation of </a:t>
            </a:r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18154D-BD54-4F02-8454-968CA7709A4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28650" y="1828800"/>
            <a:ext cx="7869654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Automation of processes:</a:t>
            </a:r>
          </a:p>
          <a:p>
            <a:pPr lvl="1"/>
            <a:r>
              <a:rPr lang="en-US" dirty="0" smtClean="0"/>
              <a:t>Lessens the possibility of errors</a:t>
            </a:r>
          </a:p>
          <a:p>
            <a:pPr lvl="1"/>
            <a:r>
              <a:rPr lang="en-US" dirty="0" smtClean="0"/>
              <a:t>Changes responsibilities </a:t>
            </a:r>
          </a:p>
          <a:p>
            <a:pPr lvl="1"/>
            <a:r>
              <a:rPr lang="en-US" dirty="0" smtClean="0"/>
              <a:t>Creates opportunities</a:t>
            </a:r>
          </a:p>
          <a:p>
            <a:pPr marL="55563" indent="0">
              <a:buNone/>
            </a:pPr>
            <a:endParaRPr lang="en-US" dirty="0" smtClean="0"/>
          </a:p>
          <a:p>
            <a:pPr marL="55563" indent="0" algn="ctr">
              <a:buNone/>
            </a:pPr>
            <a:r>
              <a:rPr lang="en-US" dirty="0" smtClean="0"/>
              <a:t>Balances responsibilities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091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676400"/>
            <a:ext cx="6544491" cy="25146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NOC Reorganization &amp; Restructuring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5297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Automation of </a:t>
            </a:r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18154D-BD54-4F02-8454-968CA7709A4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28650" y="1828800"/>
            <a:ext cx="7869654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Deceased Volunteers</a:t>
            </a:r>
          </a:p>
          <a:p>
            <a:r>
              <a:rPr lang="en-US" dirty="0" smtClean="0"/>
              <a:t>Permissions and access when assignments change</a:t>
            </a:r>
          </a:p>
          <a:p>
            <a:r>
              <a:rPr lang="en-US" dirty="0" smtClean="0"/>
              <a:t>Program Volunteer and Volunteer Assignment status’ are tied</a:t>
            </a:r>
          </a:p>
          <a:p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353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Automation of Processes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18154D-BD54-4F02-8454-968CA7709A4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28650" y="1828800"/>
            <a:ext cx="8362950" cy="4191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Best Practice</a:t>
            </a:r>
          </a:p>
          <a:p>
            <a:pPr marL="0" indent="0">
              <a:buNone/>
            </a:pPr>
            <a:r>
              <a:rPr lang="en-US" dirty="0" smtClean="0"/>
              <a:t>Get the responsibility as close to the activity as possible.</a:t>
            </a:r>
          </a:p>
          <a:p>
            <a:pPr lvl="1"/>
            <a:r>
              <a:rPr lang="en-US" dirty="0" smtClean="0"/>
              <a:t>Volunteer </a:t>
            </a:r>
            <a:r>
              <a:rPr lang="en-US" dirty="0"/>
              <a:t>maintains </a:t>
            </a:r>
            <a:r>
              <a:rPr lang="en-US" dirty="0" smtClean="0"/>
              <a:t>personal </a:t>
            </a:r>
            <a:r>
              <a:rPr lang="en-US" dirty="0"/>
              <a:t>data </a:t>
            </a:r>
            <a:endParaRPr lang="en-US" dirty="0" smtClean="0"/>
          </a:p>
          <a:p>
            <a:pPr lvl="1"/>
            <a:r>
              <a:rPr lang="en-US" dirty="0" smtClean="0"/>
              <a:t>LC maintains site and prod info</a:t>
            </a:r>
          </a:p>
          <a:p>
            <a:pPr lvl="1"/>
            <a:r>
              <a:rPr lang="en-US" dirty="0" smtClean="0"/>
              <a:t>DC / AC maintains assignments</a:t>
            </a:r>
          </a:p>
          <a:p>
            <a:pPr lvl="1"/>
            <a:r>
              <a:rPr lang="en-US" dirty="0" smtClean="0"/>
              <a:t>ADS deals with sites, oversight, training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918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Years of Service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18154D-BD54-4F02-8454-968CA7709A4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28650" y="1828800"/>
            <a:ext cx="7869654" cy="4191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Years of Service is available in Program Volunteer Record and on Reports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Net </a:t>
            </a:r>
            <a:r>
              <a:rPr lang="en-US" dirty="0" smtClean="0">
                <a:solidFill>
                  <a:srgbClr val="FF0000"/>
                </a:solidFill>
              </a:rPr>
              <a:t>Years Served</a:t>
            </a:r>
            <a:r>
              <a:rPr lang="en-US" dirty="0" smtClean="0"/>
              <a:t>: The total amount </a:t>
            </a:r>
            <a:r>
              <a:rPr lang="en-US" dirty="0"/>
              <a:t>of time </a:t>
            </a:r>
            <a:r>
              <a:rPr lang="en-US" dirty="0" smtClean="0"/>
              <a:t>served. Uses assignment </a:t>
            </a:r>
            <a:r>
              <a:rPr lang="en-US" dirty="0"/>
              <a:t>start and end dates and </a:t>
            </a:r>
            <a:r>
              <a:rPr lang="en-US" dirty="0" smtClean="0"/>
              <a:t>subtracts gaps </a:t>
            </a:r>
            <a:r>
              <a:rPr lang="en-US" dirty="0"/>
              <a:t>in service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Years of </a:t>
            </a:r>
            <a:r>
              <a:rPr lang="en-US" dirty="0" smtClean="0">
                <a:solidFill>
                  <a:srgbClr val="FF0000"/>
                </a:solidFill>
              </a:rPr>
              <a:t>Service: </a:t>
            </a:r>
            <a:r>
              <a:rPr lang="en-US" dirty="0" smtClean="0"/>
              <a:t>The amount of time elapsed since volunteer joined.  Elapsed time from the Program start date in the Program Volunteer </a:t>
            </a:r>
            <a:r>
              <a:rPr lang="en-US" dirty="0"/>
              <a:t>r</a:t>
            </a:r>
            <a:r>
              <a:rPr lang="en-US" dirty="0" smtClean="0"/>
              <a:t>ecord.  </a:t>
            </a:r>
          </a:p>
        </p:txBody>
      </p:sp>
    </p:spTree>
    <p:extLst>
      <p:ext uri="{BB962C8B-B14F-4D97-AF65-F5344CB8AC3E}">
        <p14:creationId xmlns:p14="http://schemas.microsoft.com/office/powerpoint/2010/main" val="345110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28650" y="4446141"/>
            <a:ext cx="5086350" cy="213221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Years of Service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18154D-BD54-4F02-8454-968CA7709A4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28650" y="1828800"/>
            <a:ext cx="7869654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As of 9/21/2017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" y="1828800"/>
            <a:ext cx="9122523" cy="22539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53" y="5011518"/>
            <a:ext cx="4572000" cy="1389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453" y="4576023"/>
            <a:ext cx="214312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1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Years of Service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18154D-BD54-4F02-8454-968CA7709A4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28650" y="1828800"/>
            <a:ext cx="7869654" cy="4191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2017 – 18 Policy manual Section 11.7.2.3</a:t>
            </a:r>
          </a:p>
          <a:p>
            <a:pPr marL="514350" lvl="1" indent="0">
              <a:buNone/>
            </a:pPr>
            <a:r>
              <a:rPr lang="en-US" i="1" dirty="0" smtClean="0"/>
              <a:t>“Annual </a:t>
            </a:r>
            <a:r>
              <a:rPr lang="en-US" i="1" dirty="0"/>
              <a:t>determination of volunteer service award recipients is based upon the </a:t>
            </a:r>
            <a:r>
              <a:rPr lang="en-US" i="1" dirty="0">
                <a:solidFill>
                  <a:srgbClr val="FF0000"/>
                </a:solidFill>
              </a:rPr>
              <a:t>Net Years Served </a:t>
            </a:r>
            <a:r>
              <a:rPr lang="en-US" i="1" dirty="0"/>
              <a:t>field in the Volunteer Portal volunteer </a:t>
            </a:r>
            <a:r>
              <a:rPr lang="en-US" i="1" dirty="0" smtClean="0"/>
              <a:t>record.  AARP </a:t>
            </a:r>
            <a:r>
              <a:rPr lang="en-US" i="1" dirty="0"/>
              <a:t>Foundation accepts prior service with </a:t>
            </a:r>
            <a:r>
              <a:rPr lang="en-US" i="1" dirty="0" smtClean="0"/>
              <a:t>VITA, </a:t>
            </a:r>
            <a:r>
              <a:rPr lang="en-US" i="1" dirty="0"/>
              <a:t>or another free tax preparation </a:t>
            </a:r>
            <a:r>
              <a:rPr lang="en-US" i="1" dirty="0" smtClean="0"/>
              <a:t>service, </a:t>
            </a:r>
            <a:r>
              <a:rPr lang="en-US" i="1" dirty="0"/>
              <a:t>though this may require the ADS to make manual adjustments to a volunteer’s Program Volunteer record.”</a:t>
            </a:r>
            <a:endParaRPr lang="en-US" i="1" dirty="0" smtClean="0"/>
          </a:p>
          <a:p>
            <a:r>
              <a:rPr lang="en-US" dirty="0"/>
              <a:t>Presentation before the service year or after is a state </a:t>
            </a:r>
            <a:r>
              <a:rPr lang="en-US" dirty="0" smtClean="0"/>
              <a:t>choice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42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Years of Service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18154D-BD54-4F02-8454-968CA7709A4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28650" y="1828800"/>
            <a:ext cx="7869654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Best Practice:</a:t>
            </a:r>
          </a:p>
          <a:p>
            <a:r>
              <a:rPr lang="en-US" dirty="0" smtClean="0"/>
              <a:t>ADS responsible for ordering awards (process unchanged)</a:t>
            </a:r>
          </a:p>
          <a:p>
            <a:r>
              <a:rPr lang="en-US" dirty="0" smtClean="0"/>
              <a:t>ADS responsible for altering volunteer records to credit service in other programs</a:t>
            </a:r>
          </a:p>
        </p:txBody>
      </p:sp>
    </p:spTree>
    <p:extLst>
      <p:ext uri="{BB962C8B-B14F-4D97-AF65-F5344CB8AC3E}">
        <p14:creationId xmlns:p14="http://schemas.microsoft.com/office/powerpoint/2010/main" val="238319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</a:t>
            </a:r>
            <a:r>
              <a:rPr lang="en-US" dirty="0"/>
              <a:t>Prospect </a:t>
            </a:r>
            <a:r>
              <a:rPr lang="en-US" dirty="0" smtClean="0"/>
              <a:t>Email Notification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18154D-BD54-4F02-8454-968CA7709A4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28650" y="1828800"/>
            <a:ext cx="7869654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When a Prospective Volunteer submits a Tax-Aide Application:</a:t>
            </a:r>
          </a:p>
          <a:p>
            <a:r>
              <a:rPr lang="en-US" dirty="0" smtClean="0"/>
              <a:t>New Contact record added</a:t>
            </a:r>
          </a:p>
          <a:p>
            <a:r>
              <a:rPr lang="en-US" dirty="0" smtClean="0"/>
              <a:t>Email notifications sent to:</a:t>
            </a:r>
          </a:p>
          <a:p>
            <a:pPr lvl="1"/>
            <a:r>
              <a:rPr lang="en-US" dirty="0" smtClean="0"/>
              <a:t>PVS</a:t>
            </a:r>
          </a:p>
          <a:p>
            <a:pPr lvl="1"/>
            <a:r>
              <a:rPr lang="en-US" dirty="0" smtClean="0"/>
              <a:t>District</a:t>
            </a:r>
          </a:p>
        </p:txBody>
      </p:sp>
    </p:spTree>
    <p:extLst>
      <p:ext uri="{BB962C8B-B14F-4D97-AF65-F5344CB8AC3E}">
        <p14:creationId xmlns:p14="http://schemas.microsoft.com/office/powerpoint/2010/main" val="409425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</a:t>
            </a:r>
            <a:r>
              <a:rPr lang="en-US" dirty="0"/>
              <a:t>Prospect </a:t>
            </a:r>
            <a:r>
              <a:rPr lang="en-US" dirty="0" smtClean="0"/>
              <a:t>Email Notification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18154D-BD54-4F02-8454-968CA7709A4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28650" y="1828800"/>
            <a:ext cx="7869654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States determine to which district Prospective Volunteers in specified zip codes are routed.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Report available showing current routing</a:t>
            </a:r>
          </a:p>
        </p:txBody>
      </p:sp>
    </p:spTree>
    <p:extLst>
      <p:ext uri="{BB962C8B-B14F-4D97-AF65-F5344CB8AC3E}">
        <p14:creationId xmlns:p14="http://schemas.microsoft.com/office/powerpoint/2010/main" val="192718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</a:t>
            </a:r>
            <a:r>
              <a:rPr lang="en-US" dirty="0"/>
              <a:t>Prospect </a:t>
            </a:r>
            <a:r>
              <a:rPr lang="en-US" dirty="0" smtClean="0"/>
              <a:t>Email Notification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18154D-BD54-4F02-8454-968CA7709A4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45696" y="1987591"/>
            <a:ext cx="7869654" cy="4191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Best Practice:</a:t>
            </a:r>
          </a:p>
          <a:p>
            <a:r>
              <a:rPr lang="en-US" dirty="0"/>
              <a:t>Routing should be reviewed </a:t>
            </a:r>
            <a:r>
              <a:rPr lang="en-US" dirty="0" smtClean="0"/>
              <a:t>annually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when district changes occur</a:t>
            </a:r>
            <a:endParaRPr lang="en-US" dirty="0"/>
          </a:p>
          <a:p>
            <a:r>
              <a:rPr lang="en-US" dirty="0" smtClean="0"/>
              <a:t>Routing changes are requested by </a:t>
            </a:r>
            <a:r>
              <a:rPr lang="en-US" dirty="0" smtClean="0">
                <a:solidFill>
                  <a:srgbClr val="FF0000"/>
                </a:solidFill>
              </a:rPr>
              <a:t>ADS OR SC </a:t>
            </a:r>
            <a:r>
              <a:rPr lang="en-US" dirty="0" smtClean="0"/>
              <a:t>through OneSupport Submit a Request</a:t>
            </a:r>
          </a:p>
        </p:txBody>
      </p:sp>
    </p:spTree>
    <p:extLst>
      <p:ext uri="{BB962C8B-B14F-4D97-AF65-F5344CB8AC3E}">
        <p14:creationId xmlns:p14="http://schemas.microsoft.com/office/powerpoint/2010/main" val="91379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727" y="3148012"/>
            <a:ext cx="3619500" cy="3009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Site </a:t>
            </a:r>
            <a:r>
              <a:rPr lang="en-US" dirty="0" smtClean="0"/>
              <a:t>Name to . . . 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18154D-BD54-4F02-8454-968CA7709A4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28650" y="1828800"/>
            <a:ext cx="7869654" cy="4191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We have heard the hue and cry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9798356">
            <a:off x="381000" y="3581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TA-R06-MN1-D01- S50051507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241500">
            <a:off x="5948167" y="3435451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TA-R06-MN1-D01- S50051507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703940">
            <a:off x="32095" y="5316074"/>
            <a:ext cx="363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TA-R06-MN1-D01- S50051521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20670726">
            <a:off x="6203144" y="4013585"/>
            <a:ext cx="1467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S50051725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753821">
            <a:off x="1339035" y="4576353"/>
            <a:ext cx="1467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S50051727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399705">
            <a:off x="6975506" y="4670765"/>
            <a:ext cx="1467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S50051912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20116250">
            <a:off x="6401882" y="5316074"/>
            <a:ext cx="1467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S50052525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47270">
            <a:off x="471952" y="3014628"/>
            <a:ext cx="1467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S50052701</a:t>
            </a:r>
          </a:p>
        </p:txBody>
      </p:sp>
      <p:sp>
        <p:nvSpPr>
          <p:cNvPr id="14" name="TextBox 13"/>
          <p:cNvSpPr txBox="1"/>
          <p:nvPr/>
        </p:nvSpPr>
        <p:spPr>
          <a:xfrm rot="20670726">
            <a:off x="346037" y="5724254"/>
            <a:ext cx="1467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S50051725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1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NOC Reorganization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28650" y="1905000"/>
            <a:ext cx="7869654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Aligns Committee with function of all other AARP Foundation Tax-Aide Committees</a:t>
            </a:r>
          </a:p>
          <a:p>
            <a:endParaRPr lang="en-US" sz="1200" dirty="0" smtClean="0"/>
          </a:p>
          <a:p>
            <a:pPr lvl="1"/>
            <a:r>
              <a:rPr lang="en-US" dirty="0" smtClean="0"/>
              <a:t>Function vs Position</a:t>
            </a:r>
          </a:p>
          <a:p>
            <a:pPr lvl="1"/>
            <a:r>
              <a:rPr lang="en-US" dirty="0" smtClean="0"/>
              <a:t>Working vs Advisory</a:t>
            </a:r>
          </a:p>
          <a:p>
            <a:pPr lvl="1"/>
            <a:r>
              <a:rPr lang="en-US" dirty="0" smtClean="0"/>
              <a:t>Transfer Functions to Volunteers currently done by staff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18154D-BD54-4F02-8454-968CA7709A4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Site </a:t>
            </a:r>
            <a:r>
              <a:rPr lang="en-US" dirty="0" smtClean="0"/>
              <a:t>Name to . . . 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18154D-BD54-4F02-8454-968CA7709A4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28650" y="1828800"/>
            <a:ext cx="7869654" cy="4191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dirty="0" smtClean="0"/>
              <a:t>Volunteers need to know site names to be able to correctly maintain data in the portal.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TA-R06-MN1-D01- </a:t>
            </a:r>
            <a:r>
              <a:rPr lang="en-US" dirty="0" smtClean="0"/>
              <a:t>S50051507 is not helpful or </a:t>
            </a:r>
            <a:r>
              <a:rPr lang="en-US" dirty="0" smtClean="0"/>
              <a:t>understandable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944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Site Name to . . . 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18154D-BD54-4F02-8454-968CA7709A4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Site name has been added to </a:t>
            </a:r>
          </a:p>
          <a:p>
            <a:pPr lvl="1"/>
            <a:r>
              <a:rPr lang="en-US" dirty="0" smtClean="0"/>
              <a:t>Reports</a:t>
            </a:r>
          </a:p>
          <a:p>
            <a:pPr lvl="1"/>
            <a:r>
              <a:rPr lang="en-US" dirty="0" smtClean="0"/>
              <a:t>Records</a:t>
            </a:r>
          </a:p>
          <a:p>
            <a:pPr lvl="1"/>
            <a:r>
              <a:rPr lang="en-US" dirty="0" smtClean="0"/>
              <a:t>Screens </a:t>
            </a:r>
          </a:p>
          <a:p>
            <a:pPr marL="0" indent="0">
              <a:buNone/>
            </a:pPr>
            <a:r>
              <a:rPr lang="en-US" dirty="0" smtClean="0"/>
              <a:t>                    throughout the portal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90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Site Name to . . . 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18154D-BD54-4F02-8454-968CA7709A4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On Reimbursement Assignment selection screen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4096"/>
          <a:stretch/>
        </p:blipFill>
        <p:spPr>
          <a:xfrm>
            <a:off x="19594" y="3657600"/>
            <a:ext cx="9660835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51672"/>
          <a:stretch/>
        </p:blipFill>
        <p:spPr>
          <a:xfrm>
            <a:off x="2177" y="3657600"/>
            <a:ext cx="7084423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Site Name to . . . 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18154D-BD54-4F02-8454-968CA7709A4D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On Volunteer Assignment screens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82" r="18769"/>
          <a:stretch/>
        </p:blipFill>
        <p:spPr>
          <a:xfrm>
            <a:off x="-32657" y="3352800"/>
            <a:ext cx="937304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Site Name to . . . 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18154D-BD54-4F02-8454-968CA7709A4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On Pre-Approvals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8938" t="2778" r="128" b="-2778"/>
          <a:stretch/>
        </p:blipFill>
        <p:spPr>
          <a:xfrm>
            <a:off x="1264257" y="3373314"/>
            <a:ext cx="75342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9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Site Name to . . . 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18154D-BD54-4F02-8454-968CA7709A4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On Reimbursements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75" y="2801814"/>
            <a:ext cx="7972858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2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Site </a:t>
            </a:r>
            <a:r>
              <a:rPr lang="en-US" dirty="0" smtClean="0"/>
              <a:t>Name to . . . 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18154D-BD54-4F02-8454-968CA7709A4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628650" y="1828800"/>
            <a:ext cx="7869654" cy="4191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There may be places where you still do not see site name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Let us know!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OneSupport</a:t>
            </a:r>
            <a:r>
              <a:rPr lang="en-US" dirty="0" smtClean="0"/>
              <a:t>&gt;Submit a Request</a:t>
            </a:r>
          </a:p>
        </p:txBody>
      </p:sp>
    </p:spTree>
    <p:extLst>
      <p:ext uri="{BB962C8B-B14F-4D97-AF65-F5344CB8AC3E}">
        <p14:creationId xmlns:p14="http://schemas.microsoft.com/office/powerpoint/2010/main" val="330689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98805"/>
              </p:ext>
            </p:extLst>
          </p:nvPr>
        </p:nvGraphicFramePr>
        <p:xfrm>
          <a:off x="2971801" y="646611"/>
          <a:ext cx="5921792" cy="4885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168">
                  <a:extLst>
                    <a:ext uri="{9D8B030D-6E8A-4147-A177-3AD203B41FA5}">
                      <a16:colId xmlns:a16="http://schemas.microsoft.com/office/drawing/2014/main" val="3188351652"/>
                    </a:ext>
                  </a:extLst>
                </a:gridCol>
                <a:gridCol w="4112624">
                  <a:extLst>
                    <a:ext uri="{9D8B030D-6E8A-4147-A177-3AD203B41FA5}">
                      <a16:colId xmlns:a16="http://schemas.microsoft.com/office/drawing/2014/main" val="2213233498"/>
                    </a:ext>
                  </a:extLst>
                </a:gridCol>
              </a:tblGrid>
              <a:tr h="846466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Release 3.3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888779"/>
                  </a:ext>
                </a:extLst>
              </a:tr>
              <a:tr h="207768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New Features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Rewards and Recognition</a:t>
                      </a:r>
                    </a:p>
                    <a:p>
                      <a:r>
                        <a:rPr lang="en-US" sz="2000" baseline="0" dirty="0" smtClean="0"/>
                        <a:t>New Volunteer Program Standup</a:t>
                      </a:r>
                      <a:br>
                        <a:rPr lang="en-US" sz="2000" baseline="0" dirty="0" smtClean="0"/>
                      </a:br>
                      <a:r>
                        <a:rPr lang="en-US" sz="2000" baseline="0" dirty="0" smtClean="0"/>
                        <a:t>                                       – Purpose Prize</a:t>
                      </a:r>
                    </a:p>
                    <a:p>
                      <a:r>
                        <a:rPr lang="en-US" sz="2000" baseline="0" dirty="0" smtClean="0"/>
                        <a:t>Learning Management System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509699"/>
                  </a:ext>
                </a:extLst>
              </a:tr>
              <a:tr h="196134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Enhancements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IRS Certification Phase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Escalation Emails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Volunteer Management Automations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Time Entry changes</a:t>
                      </a:r>
                    </a:p>
                    <a:p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45788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1007797"/>
            <a:ext cx="2667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56 enhancement stories are currently planned for </a:t>
            </a:r>
            <a:r>
              <a:rPr lang="en-US" sz="2400" dirty="0" err="1"/>
              <a:t>Rel</a:t>
            </a:r>
            <a:r>
              <a:rPr lang="en-US" sz="2400" dirty="0"/>
              <a:t> </a:t>
            </a:r>
            <a:r>
              <a:rPr lang="en-US" sz="2400" dirty="0" smtClean="0"/>
              <a:t>3.3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 smtClean="0"/>
              <a:t>NOTE:</a:t>
            </a:r>
          </a:p>
          <a:p>
            <a:pPr algn="just"/>
            <a:endParaRPr lang="en-US" sz="2400" b="1" dirty="0"/>
          </a:p>
          <a:p>
            <a:r>
              <a:rPr lang="en-US" sz="2400" b="1" dirty="0" smtClean="0"/>
              <a:t>Planned features are subject to change based on level of effort and business needs for all AARP Programs.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96D3F8-C9AD-4B52-A2C7-CA1749FA5B41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10" y="751450"/>
            <a:ext cx="4369779" cy="49940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1600" y="2992095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Questions?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7300" y="8382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Comments?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7978" y="5145990"/>
            <a:ext cx="36884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Concerns?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96D3F8-C9AD-4B52-A2C7-CA1749FA5B41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78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0"/>
            <a:ext cx="8382000" cy="17526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OneSupport Help Center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8450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NOC Reorganization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28650" y="1905000"/>
            <a:ext cx="7869654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Working Groups</a:t>
            </a:r>
          </a:p>
          <a:p>
            <a:pPr lvl="1"/>
            <a:r>
              <a:rPr lang="en-US" dirty="0" smtClean="0"/>
              <a:t>One Support – System Maintenance</a:t>
            </a:r>
          </a:p>
          <a:p>
            <a:pPr lvl="1"/>
            <a:r>
              <a:rPr lang="en-US" dirty="0" smtClean="0"/>
              <a:t>One Support – Agent Support</a:t>
            </a:r>
          </a:p>
          <a:p>
            <a:pPr lvl="1"/>
            <a:r>
              <a:rPr lang="en-US" dirty="0" smtClean="0"/>
              <a:t>Operational Systems</a:t>
            </a:r>
          </a:p>
          <a:p>
            <a:pPr lvl="1"/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Portal</a:t>
            </a:r>
          </a:p>
          <a:p>
            <a:pPr lvl="1"/>
            <a:r>
              <a:rPr lang="en-US" dirty="0" smtClean="0"/>
              <a:t>RAA, PVS, ADS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18154D-BD54-4F02-8454-968CA7709A4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19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0"/>
            <a:ext cx="8382000" cy="17526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Portal </a:t>
            </a:r>
            <a:r>
              <a:rPr lang="en-US" sz="5400" dirty="0" smtClean="0"/>
              <a:t>Walkthrough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364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2" y="1563311"/>
            <a:ext cx="4527578" cy="38613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1600" y="2992095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Questions?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7300" y="8382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Comments?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7978" y="5145990"/>
            <a:ext cx="36884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Concerns?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96D3F8-C9AD-4B52-A2C7-CA1749FA5B41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63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NOC Reorganization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28650" y="1905000"/>
            <a:ext cx="7869654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Change impacts Committee, Staff and those that interact with NOC</a:t>
            </a:r>
          </a:p>
          <a:p>
            <a:pPr lvl="1"/>
            <a:r>
              <a:rPr lang="en-US" dirty="0" smtClean="0"/>
              <a:t>No Policy impact</a:t>
            </a:r>
          </a:p>
          <a:p>
            <a:pPr lvl="1"/>
            <a:r>
              <a:rPr lang="en-US" dirty="0" smtClean="0"/>
              <a:t>No local, district or state impact</a:t>
            </a:r>
          </a:p>
          <a:p>
            <a:r>
              <a:rPr lang="en-US" dirty="0" smtClean="0"/>
              <a:t>Recruitment </a:t>
            </a:r>
            <a:r>
              <a:rPr lang="en-US" dirty="0"/>
              <a:t>for Working Groups </a:t>
            </a:r>
          </a:p>
          <a:p>
            <a:pPr lvl="1"/>
            <a:r>
              <a:rPr lang="en-US" dirty="0"/>
              <a:t>September ADS Webinars</a:t>
            </a:r>
          </a:p>
          <a:p>
            <a:pPr lvl="1"/>
            <a:r>
              <a:rPr lang="en-US" dirty="0"/>
              <a:t>SC will be consulted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18154D-BD54-4F02-8454-968CA7709A4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06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5" y="457200"/>
            <a:ext cx="9174767" cy="5105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96D3F8-C9AD-4B52-A2C7-CA1749FA5B4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84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676400"/>
            <a:ext cx="6544491" cy="25146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OneSupport </a:t>
            </a:r>
            <a:r>
              <a:rPr lang="en-US" sz="5400" dirty="0"/>
              <a:t>Agent Support Structure</a:t>
            </a:r>
          </a:p>
        </p:txBody>
      </p:sp>
    </p:spTree>
    <p:extLst>
      <p:ext uri="{BB962C8B-B14F-4D97-AF65-F5344CB8AC3E}">
        <p14:creationId xmlns:p14="http://schemas.microsoft.com/office/powerpoint/2010/main" val="270423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OneSupport Agent Support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28650" y="1905000"/>
            <a:ext cx="8362950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NOC agents processed almost 7000 volunteer questions in TY2016</a:t>
            </a:r>
            <a:endParaRPr lang="en-US" dirty="0"/>
          </a:p>
          <a:p>
            <a:r>
              <a:rPr lang="en-US" dirty="0" smtClean="0"/>
              <a:t>We need to:</a:t>
            </a:r>
          </a:p>
          <a:p>
            <a:pPr lvl="1"/>
            <a:r>
              <a:rPr lang="en-US" dirty="0" smtClean="0"/>
              <a:t>Provide service without undermining supervisor responsibility</a:t>
            </a:r>
          </a:p>
          <a:p>
            <a:pPr lvl="1"/>
            <a:r>
              <a:rPr lang="en-US" dirty="0" smtClean="0"/>
              <a:t>Allow unique state processes</a:t>
            </a:r>
          </a:p>
          <a:p>
            <a:pPr lvl="1"/>
            <a:r>
              <a:rPr lang="en-US" dirty="0" smtClean="0"/>
              <a:t>Encourage use of OneSupport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18154D-BD54-4F02-8454-968CA7709A4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5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TTC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~NTTC 2016 Template.potx" id="{30F31F80-841A-4692-9C16-96298E5C3365}" vid="{A1287FF5-2D37-48D3-BB4A-79C7722276E9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DAE44F028EC74BBB25B7FB5A9FA0F0" ma:contentTypeVersion="2" ma:contentTypeDescription="Create a new document." ma:contentTypeScope="" ma:versionID="514848519e462258bcac778e5c597d3e">
  <xsd:schema xmlns:xsd="http://www.w3.org/2001/XMLSchema" xmlns:xs="http://www.w3.org/2001/XMLSchema" xmlns:p="http://schemas.microsoft.com/office/2006/metadata/properties" xmlns:ns2="f85a9d28-685a-4ee5-98be-f4d639e4e5ea" targetNamespace="http://schemas.microsoft.com/office/2006/metadata/properties" ma:root="true" ma:fieldsID="e49152942fd1d413e874a973cb1caf6d" ns2:_="">
    <xsd:import namespace="f85a9d28-685a-4ee5-98be-f4d639e4e5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5a9d28-685a-4ee5-98be-f4d639e4e5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2035AA-E984-41EE-B0D7-F787479EA8C4}">
  <ds:schemaRefs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f85a9d28-685a-4ee5-98be-f4d639e4e5ea"/>
  </ds:schemaRefs>
</ds:datastoreItem>
</file>

<file path=customXml/itemProps2.xml><?xml version="1.0" encoding="utf-8"?>
<ds:datastoreItem xmlns:ds="http://schemas.openxmlformats.org/officeDocument/2006/customXml" ds:itemID="{A82A1273-7935-4DA2-977F-C84F20F0C4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5D261B-9C90-442B-A301-7C33C9FB11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5a9d28-685a-4ee5-98be-f4d639e4e5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~NTTC 2016 Template</Template>
  <TotalTime>0</TotalTime>
  <Words>1392</Words>
  <Application>Microsoft Office PowerPoint</Application>
  <PresentationFormat>On-screen Show (4:3)</PresentationFormat>
  <Paragraphs>359</Paragraphs>
  <Slides>51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ＭＳ Ｐゴシック</vt:lpstr>
      <vt:lpstr>Arial</vt:lpstr>
      <vt:lpstr>Arial </vt:lpstr>
      <vt:lpstr>Calibri</vt:lpstr>
      <vt:lpstr>Verdana</vt:lpstr>
      <vt:lpstr>Wingdings</vt:lpstr>
      <vt:lpstr>NTTC</vt:lpstr>
      <vt:lpstr>1_Office Theme</vt:lpstr>
      <vt:lpstr>PowerPoint Presentation</vt:lpstr>
      <vt:lpstr>Topics </vt:lpstr>
      <vt:lpstr>NOC Reorganization &amp; Restructuring</vt:lpstr>
      <vt:lpstr>NOC Reorganization</vt:lpstr>
      <vt:lpstr>NOC Reorganization</vt:lpstr>
      <vt:lpstr>NOC Reorganization</vt:lpstr>
      <vt:lpstr>PowerPoint Presentation</vt:lpstr>
      <vt:lpstr>OneSupport Agent Support Structure</vt:lpstr>
      <vt:lpstr>OneSupport Agent Support</vt:lpstr>
      <vt:lpstr>OneSupport Agent Support</vt:lpstr>
      <vt:lpstr>OneSupport Agent Support</vt:lpstr>
      <vt:lpstr>OneSupport Agent Support</vt:lpstr>
      <vt:lpstr>OneSupport Agent Support</vt:lpstr>
      <vt:lpstr>OneSupport Agent Support</vt:lpstr>
      <vt:lpstr>OneSupport Agent Support</vt:lpstr>
      <vt:lpstr>OneSupport Agent Support</vt:lpstr>
      <vt:lpstr>PowerPoint Presentation</vt:lpstr>
      <vt:lpstr>Volunteer Portal Development</vt:lpstr>
      <vt:lpstr>Enhancements Delivered in Releases 3.1/3.2</vt:lpstr>
      <vt:lpstr>Portal: Categories of Improvement</vt:lpstr>
      <vt:lpstr>Portal: Categories of Improvement</vt:lpstr>
      <vt:lpstr>PowerPoint Presentation</vt:lpstr>
      <vt:lpstr>PowerPoint Presentation</vt:lpstr>
      <vt:lpstr>Personal Data  Change Notification</vt:lpstr>
      <vt:lpstr>Personal Data  Change Notification</vt:lpstr>
      <vt:lpstr>Personal Data  Change Notification</vt:lpstr>
      <vt:lpstr>Automation of Processes</vt:lpstr>
      <vt:lpstr>Automation of Processes</vt:lpstr>
      <vt:lpstr>Automation of Processes</vt:lpstr>
      <vt:lpstr>Automation of Processes</vt:lpstr>
      <vt:lpstr>Automation of Processes</vt:lpstr>
      <vt:lpstr>Years of Service</vt:lpstr>
      <vt:lpstr>Years of Service</vt:lpstr>
      <vt:lpstr>Years of Service</vt:lpstr>
      <vt:lpstr>Years of Service</vt:lpstr>
      <vt:lpstr>New Prospect Email Notification</vt:lpstr>
      <vt:lpstr>New Prospect Email Notification</vt:lpstr>
      <vt:lpstr>New Prospect Email Notification</vt:lpstr>
      <vt:lpstr>Add Site Name to . . . . </vt:lpstr>
      <vt:lpstr>Add Site Name to . . . . </vt:lpstr>
      <vt:lpstr>Add Site Name to . . . . </vt:lpstr>
      <vt:lpstr>Add Site Name to . . . . </vt:lpstr>
      <vt:lpstr>Add Site Name to . . . . </vt:lpstr>
      <vt:lpstr>Add Site Name to . . . . </vt:lpstr>
      <vt:lpstr>Add Site Name to . . . . </vt:lpstr>
      <vt:lpstr>Add Site Name to . . . . </vt:lpstr>
      <vt:lpstr>PowerPoint Presentation</vt:lpstr>
      <vt:lpstr>PowerPoint Presentation</vt:lpstr>
      <vt:lpstr>OneSupport Help Center</vt:lpstr>
      <vt:lpstr>Portal Walkthrough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2014-05-07T14:32:45Z</dcterms:created>
  <dcterms:modified xsi:type="dcterms:W3CDTF">2017-11-12T17:12:41Z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0x0101000BDAE44F028EC74BBB25B7FB5A9FA0F0</vt:lpwstr>
  </property>
</Properties>
</file>